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2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15E14-F940-4324-A442-EF83497FD5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08373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164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4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164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A3E57-0D50-4858-ADAF-136D7A0768D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12476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A3E57-0D50-4858-ADAF-136D7A0768D1}" type="slidenum">
              <a:rPr lang="id-ID" smtClean="0"/>
              <a:t>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733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0A769-73CE-4CA6-B4F0-58CBABAE6E9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70F38A-CF79-4F94-B5F7-74143CD18A7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DASAR TELEKOMUNIKASI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endParaRPr lang="id-ID" dirty="0" smtClean="0"/>
          </a:p>
          <a:p>
            <a:endParaRPr lang="id-ID" dirty="0"/>
          </a:p>
          <a:p>
            <a:r>
              <a:rPr lang="id-ID" smtClean="0"/>
              <a:t>Syarifah Muthia Putri, ST., MT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10200"/>
            <a:ext cx="8001000" cy="685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err="1" smtClean="0"/>
              <a:t>Skema</a:t>
            </a:r>
            <a:r>
              <a:rPr lang="en-US" dirty="0" smtClean="0"/>
              <a:t> keypad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yang </a:t>
            </a:r>
            <a:r>
              <a:rPr lang="en-US" dirty="0" err="1" smtClean="0"/>
              <a:t>dibangkitkan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1943099"/>
            <a:ext cx="3400425" cy="337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/>
              <a:t>Penomoran</a:t>
            </a:r>
            <a:r>
              <a:rPr lang="en-US" dirty="0" smtClean="0"/>
              <a:t> (Numbering)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/>
              <a:t>Pentarifan</a:t>
            </a:r>
            <a:r>
              <a:rPr lang="en-US" dirty="0" smtClean="0"/>
              <a:t> (Charging)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/>
              <a:t>Pengkabelan</a:t>
            </a:r>
            <a:r>
              <a:rPr lang="en-US" dirty="0" smtClean="0"/>
              <a:t> (Cabling)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Penomoran</a:t>
            </a:r>
            <a:r>
              <a:rPr lang="en-US" dirty="0" smtClean="0"/>
              <a:t> terminal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user/terminal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/terminal, agar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penomoran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yang </a:t>
            </a:r>
            <a:r>
              <a:rPr lang="en-US" dirty="0" err="1" smtClean="0"/>
              <a:t>hanya</a:t>
            </a:r>
            <a:r>
              <a:rPr lang="en-US" dirty="0" smtClean="0"/>
              <a:t> 10 </a:t>
            </a:r>
            <a:r>
              <a:rPr lang="en-US" dirty="0" err="1" smtClean="0"/>
              <a:t>nomor</a:t>
            </a:r>
            <a:r>
              <a:rPr lang="en-US" dirty="0" smtClean="0"/>
              <a:t> (0 – 10)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user terminal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10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penomoran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/>
              <a:t>Penomoran</a:t>
            </a:r>
            <a:r>
              <a:rPr lang="en-US" dirty="0" smtClean="0"/>
              <a:t> Terbuka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/>
              <a:t>Penomoran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Penomoran</a:t>
            </a:r>
            <a:r>
              <a:rPr lang="en-US" dirty="0" smtClean="0"/>
              <a:t> Terbuka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penomoran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panggilan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: </a:t>
            </a:r>
            <a:r>
              <a:rPr lang="en-US" dirty="0" err="1" smtClean="0"/>
              <a:t>panggilan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, SLJJ, </a:t>
            </a:r>
            <a:r>
              <a:rPr lang="en-US" dirty="0" err="1" smtClean="0"/>
              <a:t>atau</a:t>
            </a:r>
            <a:r>
              <a:rPr lang="en-US" dirty="0" smtClean="0"/>
              <a:t> SLI.</a:t>
            </a:r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penomoran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1) 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Awalan</a:t>
            </a:r>
            <a:r>
              <a:rPr lang="en-US" dirty="0" smtClean="0"/>
              <a:t> (</a:t>
            </a:r>
            <a:r>
              <a:rPr lang="en-US" dirty="0" err="1" smtClean="0"/>
              <a:t>Prefik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		a)  </a:t>
            </a:r>
            <a:r>
              <a:rPr lang="en-US" dirty="0" err="1" smtClean="0"/>
              <a:t>Awalan</a:t>
            </a:r>
            <a:r>
              <a:rPr lang="en-US" dirty="0" smtClean="0"/>
              <a:t> SLJJ (SLDD = Subscriber Long Distance Dialing)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Contoh</a:t>
            </a:r>
            <a:r>
              <a:rPr lang="en-US" dirty="0" smtClean="0"/>
              <a:t> :   Indonesia : 0 </a:t>
            </a:r>
            <a:r>
              <a:rPr lang="en-US" dirty="0" err="1" smtClean="0"/>
              <a:t>sekarang</a:t>
            </a:r>
            <a:r>
              <a:rPr lang="en-US" dirty="0" smtClean="0"/>
              <a:t>  0 X   ( X = Operator ) </a:t>
            </a:r>
          </a:p>
          <a:p>
            <a:pPr>
              <a:buNone/>
            </a:pPr>
            <a:r>
              <a:rPr lang="en-US" dirty="0" smtClean="0"/>
              <a:t>		                     USA        : 1 </a:t>
            </a:r>
          </a:p>
          <a:p>
            <a:pPr>
              <a:buNone/>
            </a:pPr>
            <a:r>
              <a:rPr lang="en-US" dirty="0" smtClean="0"/>
              <a:t>		b)  </a:t>
            </a:r>
            <a:r>
              <a:rPr lang="en-US" dirty="0" err="1" smtClean="0"/>
              <a:t>Awalan</a:t>
            </a:r>
            <a:r>
              <a:rPr lang="en-US" dirty="0" smtClean="0"/>
              <a:t> SLI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Contoh</a:t>
            </a:r>
            <a:r>
              <a:rPr lang="en-US" dirty="0" smtClean="0"/>
              <a:t> :   Indonesia  :  00X  ( X = Operator) </a:t>
            </a:r>
          </a:p>
          <a:p>
            <a:pPr>
              <a:buNone/>
            </a:pPr>
            <a:r>
              <a:rPr lang="en-US" dirty="0" smtClean="0"/>
              <a:t>			         USA      :  11 </a:t>
            </a:r>
          </a:p>
          <a:p>
            <a:pPr>
              <a:buNone/>
            </a:pPr>
            <a:r>
              <a:rPr lang="en-US" dirty="0" smtClean="0"/>
              <a:t>	    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: 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err="1" smtClean="0"/>
              <a:t>Bagi</a:t>
            </a:r>
            <a:r>
              <a:rPr lang="en-US" sz="2600" dirty="0" smtClean="0"/>
              <a:t> user   : agar ‘</a:t>
            </a:r>
            <a:r>
              <a:rPr lang="en-US" sz="2600" dirty="0" err="1" smtClean="0"/>
              <a:t>ingat</a:t>
            </a:r>
            <a:r>
              <a:rPr lang="en-US" sz="2600" dirty="0" smtClean="0"/>
              <a:t>’ </a:t>
            </a:r>
            <a:r>
              <a:rPr lang="en-US" sz="2600" dirty="0" err="1" smtClean="0"/>
              <a:t>bukan</a:t>
            </a:r>
            <a:r>
              <a:rPr lang="en-US" sz="2600" dirty="0" smtClean="0"/>
              <a:t> </a:t>
            </a:r>
            <a:r>
              <a:rPr lang="en-US" sz="2600" dirty="0" err="1" smtClean="0"/>
              <a:t>hubungan</a:t>
            </a:r>
            <a:r>
              <a:rPr lang="en-US" sz="2600" dirty="0" smtClean="0"/>
              <a:t> local 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err="1" smtClean="0"/>
              <a:t>Bagi</a:t>
            </a:r>
            <a:r>
              <a:rPr lang="en-US" sz="2600" dirty="0" smtClean="0"/>
              <a:t> network   : </a:t>
            </a:r>
            <a:r>
              <a:rPr lang="en-US" sz="2600" dirty="0" err="1" smtClean="0"/>
              <a:t>penentuan</a:t>
            </a:r>
            <a:r>
              <a:rPr lang="en-US" sz="2600" dirty="0" smtClean="0"/>
              <a:t> </a:t>
            </a:r>
            <a:r>
              <a:rPr lang="en-US" sz="2600" dirty="0" err="1" smtClean="0"/>
              <a:t>ruting</a:t>
            </a:r>
            <a:r>
              <a:rPr lang="en-US" sz="2600" dirty="0" smtClean="0"/>
              <a:t>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cepat</a:t>
            </a:r>
            <a:r>
              <a:rPr lang="en-US" sz="2600" dirty="0" smtClean="0"/>
              <a:t> 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2)  </a:t>
            </a: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Negara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Kode</a:t>
            </a:r>
            <a:r>
              <a:rPr lang="en-US" sz="2000" dirty="0" smtClean="0"/>
              <a:t> Negara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diatur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ITU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1 digit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USA =1, </a:t>
            </a:r>
            <a:r>
              <a:rPr lang="en-US" sz="2000" dirty="0" err="1" smtClean="0"/>
              <a:t>Uni</a:t>
            </a:r>
            <a:r>
              <a:rPr lang="en-US" sz="2000" dirty="0" smtClean="0"/>
              <a:t> Soviet = 7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2 digit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err="1" smtClean="0"/>
              <a:t>contoh</a:t>
            </a:r>
            <a:r>
              <a:rPr lang="en-US" sz="2000" dirty="0" smtClean="0"/>
              <a:t> Indonesia = 62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3 digit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Negara-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757" y="3810000"/>
            <a:ext cx="44990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3)  </a:t>
            </a: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Area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area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random,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 Australia,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sistematis</a:t>
            </a:r>
            <a:r>
              <a:rPr lang="en-US" sz="2000" dirty="0" smtClean="0"/>
              <a:t>,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Indonesia.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sistematis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 </a:t>
            </a:r>
          </a:p>
          <a:p>
            <a:pPr>
              <a:buNone/>
            </a:pPr>
            <a:r>
              <a:rPr lang="en-US" sz="2000" dirty="0" smtClean="0"/>
              <a:t>	a)  </a:t>
            </a:r>
            <a:r>
              <a:rPr lang="en-US" sz="2000" dirty="0" err="1" smtClean="0"/>
              <a:t>Penomoran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“significant – </a:t>
            </a:r>
            <a:r>
              <a:rPr lang="en-US" sz="2000" dirty="0" err="1" smtClean="0"/>
              <a:t>geografis</a:t>
            </a:r>
            <a:r>
              <a:rPr lang="en-US" sz="2000" dirty="0" smtClean="0"/>
              <a:t> “</a:t>
            </a:r>
          </a:p>
          <a:p>
            <a:pPr>
              <a:buNone/>
            </a:pPr>
            <a:r>
              <a:rPr lang="en-US" sz="2000" dirty="0" smtClean="0"/>
              <a:t>	b)  Area code ABC </a:t>
            </a:r>
            <a:r>
              <a:rPr lang="en-US" sz="2000" dirty="0" err="1" smtClean="0"/>
              <a:t>atau</a:t>
            </a:r>
            <a:r>
              <a:rPr lang="en-US" sz="2000" dirty="0" smtClean="0"/>
              <a:t> AB (6 </a:t>
            </a:r>
            <a:r>
              <a:rPr lang="en-US" sz="2000" dirty="0" err="1" smtClean="0"/>
              <a:t>kota</a:t>
            </a:r>
            <a:r>
              <a:rPr lang="en-US" sz="2000" dirty="0" smtClean="0"/>
              <a:t>) </a:t>
            </a:r>
          </a:p>
          <a:p>
            <a:pPr marL="880110" lvl="1" indent="-514350">
              <a:buFont typeface="Wingdings" pitchFamily="2" charset="2"/>
              <a:buChar char="v"/>
            </a:pPr>
            <a:r>
              <a:rPr lang="en-US" sz="2000" dirty="0" err="1" smtClean="0"/>
              <a:t>Untuk</a:t>
            </a:r>
            <a:r>
              <a:rPr lang="en-US" sz="2000" dirty="0" smtClean="0"/>
              <a:t> A digit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343400"/>
            <a:ext cx="5257800" cy="229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000" dirty="0" err="1" smtClean="0"/>
              <a:t>Untuk</a:t>
            </a:r>
            <a:r>
              <a:rPr lang="en-US" sz="2000" dirty="0" smtClean="0"/>
              <a:t> B digit </a:t>
            </a:r>
          </a:p>
          <a:p>
            <a:pPr marL="627063" indent="-273050">
              <a:buNone/>
            </a:pPr>
            <a:r>
              <a:rPr lang="en-US" sz="2000" dirty="0" smtClean="0">
                <a:sym typeface="Wingdings" pitchFamily="2" charset="2"/>
              </a:rPr>
              <a:t>	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tiap</a:t>
            </a:r>
            <a:r>
              <a:rPr lang="en-US" sz="2000" dirty="0" smtClean="0"/>
              <a:t> A digit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B digit (max 10 digit).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A = 2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0705" y="3124200"/>
            <a:ext cx="527829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4)  </a:t>
            </a: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	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inforamasi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user. 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 : </a:t>
            </a:r>
          </a:p>
          <a:p>
            <a:pPr>
              <a:buNone/>
            </a:pPr>
            <a:r>
              <a:rPr lang="en-US" sz="2000" dirty="0" smtClean="0"/>
              <a:t>	USA :   S1    S2    S3    S4    S5    S6     S7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7 digit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r>
              <a:rPr lang="en-US" sz="2000" dirty="0" smtClean="0"/>
              <a:t>	            </a:t>
            </a:r>
            <a:r>
              <a:rPr lang="en-US" sz="2000" dirty="0" err="1" smtClean="0"/>
              <a:t>Kode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endParaRPr lang="en-US" sz="2000" dirty="0" smtClean="0"/>
          </a:p>
          <a:p>
            <a:pPr>
              <a:buNone/>
            </a:pPr>
            <a:r>
              <a:rPr lang="pt-BR" sz="2000" dirty="0" smtClean="0"/>
              <a:t>	Australia (1999) :   S1    S2    S3    S4    S5    S6     S7    S8 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smtClean="0"/>
              <a:t>Selalu 8 digit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		           Kode Sentral</a:t>
            </a:r>
          </a:p>
          <a:p>
            <a:pPr>
              <a:buNone/>
            </a:pPr>
            <a:r>
              <a:rPr lang="pt-BR" sz="2000" dirty="0" smtClean="0"/>
              <a:t>	Indonesia  :  S1   S2   S3   S4  s/d  S1   S2   S3   S4   S5   S6   S7   S8 </a:t>
            </a:r>
          </a:p>
          <a:p>
            <a:pPr>
              <a:buNone/>
            </a:pPr>
            <a:r>
              <a:rPr lang="pt-BR" sz="2000" dirty="0" smtClean="0"/>
              <a:t>	Kode sentral  S1 atau  S1   S2  atau  S1  S2   S3  </a:t>
            </a:r>
          </a:p>
          <a:p>
            <a:pPr>
              <a:buNone/>
            </a:pPr>
            <a:r>
              <a:rPr lang="pt-BR" sz="2000" dirty="0" smtClean="0"/>
              <a:t> </a:t>
            </a:r>
            <a:r>
              <a:rPr lang="en-US" sz="2000" dirty="0" smtClean="0"/>
              <a:t> 	</a:t>
            </a:r>
            <a:endParaRPr lang="en-US" sz="2000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2057400" y="3200401"/>
            <a:ext cx="381000" cy="1295400"/>
          </a:xfrm>
          <a:prstGeom prst="rightBrace">
            <a:avLst>
              <a:gd name="adj1" fmla="val 586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3543300" y="4000500"/>
            <a:ext cx="381000" cy="1828800"/>
          </a:xfrm>
          <a:prstGeom prst="rightBrace">
            <a:avLst>
              <a:gd name="adj1" fmla="val 4258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	5) 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Penomoran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2362200"/>
            <a:ext cx="66198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6) 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Penomoran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2319338"/>
            <a:ext cx="6761114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Jaringan</a:t>
            </a:r>
            <a:r>
              <a:rPr lang="en-US" b="1" dirty="0" smtClean="0"/>
              <a:t> </a:t>
            </a:r>
            <a:r>
              <a:rPr lang="en-US" b="1" dirty="0" err="1" smtClean="0"/>
              <a:t>Privat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lembaga</a:t>
            </a:r>
            <a:r>
              <a:rPr lang="en-US" dirty="0" smtClean="0"/>
              <a:t>,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dilingkungan</a:t>
            </a:r>
            <a:r>
              <a:rPr lang="en-US" dirty="0" smtClean="0"/>
              <a:t> </a:t>
            </a:r>
            <a:r>
              <a:rPr lang="en-US" dirty="0" err="1" smtClean="0"/>
              <a:t>internalnya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internal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. 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400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PBX (Private Branch </a:t>
            </a:r>
            <a:r>
              <a:rPr lang="en-US" dirty="0" err="1" smtClean="0"/>
              <a:t>eXchange</a:t>
            </a:r>
            <a:r>
              <a:rPr lang="en-US" dirty="0" smtClean="0"/>
              <a:t>), LAN (Local Area Network), </a:t>
            </a:r>
            <a:r>
              <a:rPr lang="en-US" dirty="0" err="1" smtClean="0"/>
              <a:t>dan</a:t>
            </a:r>
            <a:r>
              <a:rPr lang="en-US" dirty="0" smtClean="0"/>
              <a:t> VPN (Virtual Private Network). </a:t>
            </a:r>
          </a:p>
          <a:p>
            <a:r>
              <a:rPr lang="en-US" b="1" dirty="0" err="1" smtClean="0"/>
              <a:t>Jaringan</a:t>
            </a:r>
            <a:r>
              <a:rPr lang="en-US" b="1" dirty="0" smtClean="0"/>
              <a:t> </a:t>
            </a:r>
            <a:r>
              <a:rPr lang="en-US" b="1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berorientasi</a:t>
            </a:r>
            <a:r>
              <a:rPr lang="en-US" dirty="0" smtClean="0"/>
              <a:t> profit </a:t>
            </a:r>
            <a:r>
              <a:rPr lang="en-US" dirty="0" err="1" smtClean="0"/>
              <a:t>maupun</a:t>
            </a:r>
            <a:r>
              <a:rPr lang="en-US" dirty="0" smtClean="0"/>
              <a:t> non-profit,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memanfaatkannya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bertukar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PSTN, ISDN, PLMN,  Internet, MPLS, </a:t>
            </a:r>
            <a:r>
              <a:rPr lang="en-US" dirty="0" err="1" smtClean="0"/>
              <a:t>dsb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	</a:t>
            </a:r>
            <a:r>
              <a:rPr lang="en-US" sz="2000" dirty="0" smtClean="0"/>
              <a:t>7)  </a:t>
            </a:r>
            <a:r>
              <a:rPr lang="en-US" sz="2000" dirty="0" err="1" smtClean="0"/>
              <a:t>Penomoran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Darurat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darurat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pPr lvl="1">
              <a:buNone/>
            </a:pPr>
            <a:r>
              <a:rPr lang="en-US" sz="1900" dirty="0" smtClean="0"/>
              <a:t>a)  </a:t>
            </a:r>
            <a:r>
              <a:rPr lang="en-US" sz="1900" dirty="0" err="1" smtClean="0"/>
              <a:t>Maksimum</a:t>
            </a:r>
            <a:r>
              <a:rPr lang="en-US" sz="1900" dirty="0" smtClean="0"/>
              <a:t> 3 digit	 </a:t>
            </a:r>
          </a:p>
          <a:p>
            <a:pPr lvl="1">
              <a:buNone/>
            </a:pPr>
            <a:r>
              <a:rPr lang="en-US" sz="1900" dirty="0" smtClean="0"/>
              <a:t>b)  </a:t>
            </a:r>
            <a:r>
              <a:rPr lang="en-US" sz="1900" dirty="0" err="1" smtClean="0"/>
              <a:t>Dimulai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digit “1” </a:t>
            </a:r>
          </a:p>
          <a:p>
            <a:pPr lvl="1">
              <a:buNone/>
            </a:pPr>
            <a:r>
              <a:rPr lang="en-US" sz="1900" dirty="0" smtClean="0"/>
              <a:t>c)  </a:t>
            </a:r>
            <a:r>
              <a:rPr lang="en-US" sz="1900" dirty="0" err="1" smtClean="0"/>
              <a:t>Pelayanan</a:t>
            </a:r>
            <a:r>
              <a:rPr lang="en-US" sz="1900" dirty="0" smtClean="0"/>
              <a:t> </a:t>
            </a:r>
            <a:r>
              <a:rPr lang="en-US" sz="1900" dirty="0" err="1" smtClean="0"/>
              <a:t>khusus</a:t>
            </a:r>
            <a:r>
              <a:rPr lang="en-US" sz="1900" dirty="0" smtClean="0"/>
              <a:t> local (11x) </a:t>
            </a:r>
          </a:p>
          <a:p>
            <a:pPr lvl="1">
              <a:buNone/>
            </a:pPr>
            <a:r>
              <a:rPr lang="en-US" sz="1900" dirty="0" err="1" smtClean="0"/>
              <a:t>Contoh</a:t>
            </a:r>
            <a:r>
              <a:rPr lang="en-US" sz="1900" dirty="0" smtClean="0"/>
              <a:t> :   113  </a:t>
            </a:r>
            <a:r>
              <a:rPr lang="en-US" sz="1900" dirty="0" err="1" smtClean="0"/>
              <a:t>Pemadam</a:t>
            </a:r>
            <a:r>
              <a:rPr lang="en-US" sz="1900" dirty="0" smtClean="0"/>
              <a:t> </a:t>
            </a:r>
            <a:r>
              <a:rPr lang="en-US" sz="1900" dirty="0" err="1" smtClean="0"/>
              <a:t>Kebakaran</a:t>
            </a:r>
            <a:endParaRPr lang="en-US" sz="1900" dirty="0" smtClean="0"/>
          </a:p>
          <a:p>
            <a:pPr lvl="1">
              <a:buNone/>
            </a:pPr>
            <a:r>
              <a:rPr lang="en-US" sz="1900" dirty="0" smtClean="0"/>
              <a:t>  		         117  </a:t>
            </a:r>
            <a:r>
              <a:rPr lang="en-US" sz="1900" dirty="0" err="1" smtClean="0"/>
              <a:t>Pengaduan</a:t>
            </a:r>
            <a:r>
              <a:rPr lang="en-US" sz="1900" dirty="0" smtClean="0"/>
              <a:t> </a:t>
            </a:r>
            <a:r>
              <a:rPr lang="en-US" sz="1900" dirty="0" err="1" smtClean="0"/>
              <a:t>gangguan</a:t>
            </a:r>
            <a:endParaRPr lang="en-US" sz="1900" dirty="0" smtClean="0"/>
          </a:p>
          <a:p>
            <a:pPr lvl="1">
              <a:buNone/>
            </a:pPr>
            <a:r>
              <a:rPr lang="en-US" sz="1900" dirty="0" smtClean="0"/>
              <a:t>                 110  </a:t>
            </a:r>
            <a:r>
              <a:rPr lang="en-US" sz="1900" dirty="0" err="1" smtClean="0"/>
              <a:t>Polisi</a:t>
            </a:r>
            <a:r>
              <a:rPr lang="en-US" sz="1900" dirty="0" smtClean="0"/>
              <a:t>  </a:t>
            </a:r>
          </a:p>
          <a:p>
            <a:pPr lvl="1">
              <a:buNone/>
            </a:pPr>
            <a:r>
              <a:rPr lang="en-US" sz="1900" dirty="0" smtClean="0"/>
              <a:t>d)  </a:t>
            </a:r>
            <a:r>
              <a:rPr lang="en-US" sz="1900" dirty="0" err="1" smtClean="0"/>
              <a:t>Pelayanan</a:t>
            </a:r>
            <a:r>
              <a:rPr lang="en-US" sz="1900" dirty="0" smtClean="0"/>
              <a:t> </a:t>
            </a:r>
            <a:r>
              <a:rPr lang="en-US" sz="1900" dirty="0" err="1" smtClean="0"/>
              <a:t>khusus</a:t>
            </a:r>
            <a:r>
              <a:rPr lang="en-US" sz="1900" dirty="0" smtClean="0"/>
              <a:t> </a:t>
            </a:r>
            <a:r>
              <a:rPr lang="en-US" sz="1900" dirty="0" err="1" smtClean="0"/>
              <a:t>terpusat</a:t>
            </a:r>
            <a:r>
              <a:rPr lang="en-US" sz="1900" dirty="0" smtClean="0"/>
              <a:t> (10x) </a:t>
            </a:r>
          </a:p>
          <a:p>
            <a:pPr lvl="1">
              <a:buNone/>
            </a:pPr>
            <a:r>
              <a:rPr lang="en-US" sz="1900" dirty="0" err="1" smtClean="0"/>
              <a:t>Contoh</a:t>
            </a:r>
            <a:r>
              <a:rPr lang="en-US" sz="1900" dirty="0" smtClean="0"/>
              <a:t> :   108  </a:t>
            </a:r>
            <a:r>
              <a:rPr lang="en-US" sz="1900" dirty="0" err="1" smtClean="0"/>
              <a:t>Informasi</a:t>
            </a:r>
            <a:r>
              <a:rPr lang="en-US" sz="1900" dirty="0" smtClean="0"/>
              <a:t>   </a:t>
            </a:r>
          </a:p>
          <a:p>
            <a:pPr lvl="1">
              <a:buNone/>
            </a:pPr>
            <a:r>
              <a:rPr lang="en-US" sz="1900" dirty="0" smtClean="0"/>
              <a:t>                  103  </a:t>
            </a:r>
            <a:r>
              <a:rPr lang="en-US" sz="1900" dirty="0" err="1" smtClean="0"/>
              <a:t>Waktu</a:t>
            </a:r>
            <a:r>
              <a:rPr lang="en-US" sz="1900" dirty="0" smtClean="0"/>
              <a:t>  </a:t>
            </a:r>
          </a:p>
          <a:p>
            <a:pPr lvl="1">
              <a:buNone/>
            </a:pPr>
            <a:r>
              <a:rPr lang="en-US" sz="1900" dirty="0" smtClean="0"/>
              <a:t>e)  </a:t>
            </a:r>
            <a:r>
              <a:rPr lang="en-US" sz="1900" dirty="0" err="1" smtClean="0"/>
              <a:t>Pelayanan</a:t>
            </a:r>
            <a:r>
              <a:rPr lang="en-US" sz="1900" dirty="0" smtClean="0"/>
              <a:t> </a:t>
            </a:r>
            <a:r>
              <a:rPr lang="en-US" sz="1900" dirty="0" err="1" smtClean="0"/>
              <a:t>bagi</a:t>
            </a:r>
            <a:r>
              <a:rPr lang="en-US" sz="1900" dirty="0" smtClean="0"/>
              <a:t> operator (19x) 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	8)  </a:t>
            </a:r>
            <a:r>
              <a:rPr lang="en-US" sz="2000" dirty="0" err="1" smtClean="0"/>
              <a:t>Penomoran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Telepon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 STB Analog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Dimana</a:t>
            </a:r>
            <a:r>
              <a:rPr lang="en-US" sz="2000" dirty="0" smtClean="0"/>
              <a:t> : </a:t>
            </a:r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en-US" sz="1700" b="1" dirty="0" smtClean="0"/>
              <a:t>M1</a:t>
            </a:r>
            <a:r>
              <a:rPr lang="en-US" sz="1700" dirty="0" smtClean="0"/>
              <a:t>    :  Wilayah </a:t>
            </a:r>
            <a:r>
              <a:rPr lang="en-US" sz="1700" dirty="0" err="1" smtClean="0"/>
              <a:t>pesawat</a:t>
            </a:r>
            <a:r>
              <a:rPr lang="en-US" sz="1700" dirty="0" smtClean="0"/>
              <a:t> yang </a:t>
            </a:r>
            <a:r>
              <a:rPr lang="en-US" sz="1700" dirty="0" err="1" smtClean="0"/>
              <a:t>bersangkutan</a:t>
            </a:r>
            <a:r>
              <a:rPr lang="en-US" sz="1700" dirty="0" smtClean="0"/>
              <a:t> </a:t>
            </a:r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en-US" sz="1700" b="1" dirty="0" smtClean="0"/>
              <a:t>M2</a:t>
            </a:r>
            <a:r>
              <a:rPr lang="en-US" sz="1700" dirty="0" smtClean="0"/>
              <a:t>    :  Home MSC </a:t>
            </a:r>
            <a:r>
              <a:rPr lang="en-US" sz="1700" dirty="0" err="1" smtClean="0"/>
              <a:t>dalam</a:t>
            </a:r>
            <a:r>
              <a:rPr lang="en-US" sz="1700" dirty="0" smtClean="0"/>
              <a:t> area M1 </a:t>
            </a:r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en-US" sz="1700" b="1" dirty="0" smtClean="0"/>
              <a:t>M1M2</a:t>
            </a:r>
            <a:r>
              <a:rPr lang="en-US" sz="1700" dirty="0" smtClean="0"/>
              <a:t>  :  Area </a:t>
            </a:r>
            <a:r>
              <a:rPr lang="en-US" sz="1700" dirty="0" err="1" smtClean="0"/>
              <a:t>dimana</a:t>
            </a:r>
            <a:r>
              <a:rPr lang="en-US" sz="1700" dirty="0" smtClean="0"/>
              <a:t> </a:t>
            </a:r>
            <a:r>
              <a:rPr lang="en-US" sz="1700" dirty="0" err="1" smtClean="0"/>
              <a:t>pesawat</a:t>
            </a:r>
            <a:r>
              <a:rPr lang="en-US" sz="1700" dirty="0" smtClean="0"/>
              <a:t> STB </a:t>
            </a:r>
            <a:r>
              <a:rPr lang="en-US" sz="1700" dirty="0" err="1" smtClean="0"/>
              <a:t>berada</a:t>
            </a:r>
            <a:r>
              <a:rPr lang="en-US" sz="1700" dirty="0" smtClean="0"/>
              <a:t> </a:t>
            </a:r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en-US" sz="1700" b="1" dirty="0" smtClean="0"/>
              <a:t>M3 – M7</a:t>
            </a:r>
            <a:r>
              <a:rPr lang="en-US" sz="1700" dirty="0" smtClean="0"/>
              <a:t> : </a:t>
            </a:r>
            <a:r>
              <a:rPr lang="en-US" sz="1700" dirty="0" err="1" smtClean="0"/>
              <a:t>Pesawat</a:t>
            </a:r>
            <a:r>
              <a:rPr lang="en-US" sz="1700" dirty="0" smtClean="0"/>
              <a:t> </a:t>
            </a:r>
            <a:r>
              <a:rPr lang="en-US" sz="1700" dirty="0" err="1" smtClean="0"/>
              <a:t>pelanggan</a:t>
            </a:r>
            <a:r>
              <a:rPr lang="en-US" sz="1700" dirty="0" smtClean="0"/>
              <a:t> STB yang </a:t>
            </a:r>
            <a:r>
              <a:rPr lang="en-US" sz="1700" dirty="0" err="1" smtClean="0"/>
              <a:t>berinduk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MSC M1M2(M3)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700" b="1" dirty="0" smtClean="0"/>
              <a:t>M1 = 1 </a:t>
            </a:r>
            <a:r>
              <a:rPr lang="en-US" sz="1700" dirty="0" smtClean="0"/>
              <a:t> :  Jakarta 	;	</a:t>
            </a:r>
            <a:r>
              <a:rPr lang="en-US" sz="1700" b="1" dirty="0" smtClean="0"/>
              <a:t>M1 = 2</a:t>
            </a:r>
            <a:r>
              <a:rPr lang="en-US" sz="1700" dirty="0" smtClean="0"/>
              <a:t>  :  </a:t>
            </a:r>
            <a:r>
              <a:rPr lang="en-US" sz="1700" dirty="0" err="1" smtClean="0"/>
              <a:t>Jawa</a:t>
            </a:r>
            <a:r>
              <a:rPr lang="en-US" sz="1700" dirty="0" smtClean="0"/>
              <a:t> Barat, </a:t>
            </a:r>
            <a:r>
              <a:rPr lang="en-US" sz="1700" dirty="0" err="1" smtClean="0"/>
              <a:t>Jawa</a:t>
            </a:r>
            <a:r>
              <a:rPr lang="en-US" sz="1700" dirty="0" smtClean="0"/>
              <a:t> Tengah, Jogjakarta </a:t>
            </a:r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en-US" sz="1700" b="1" dirty="0" smtClean="0"/>
              <a:t>M1 = 3 </a:t>
            </a:r>
            <a:r>
              <a:rPr lang="en-US" sz="1700" dirty="0" smtClean="0"/>
              <a:t> :  </a:t>
            </a:r>
            <a:r>
              <a:rPr lang="en-US" sz="1700" dirty="0" err="1" smtClean="0"/>
              <a:t>Jawa</a:t>
            </a:r>
            <a:r>
              <a:rPr lang="en-US" sz="1700" dirty="0" smtClean="0"/>
              <a:t> </a:t>
            </a:r>
            <a:r>
              <a:rPr lang="en-US" sz="1700" dirty="0" err="1" smtClean="0"/>
              <a:t>Timur</a:t>
            </a:r>
            <a:r>
              <a:rPr lang="en-US" sz="1700" dirty="0" smtClean="0"/>
              <a:t>, Bali, NTT, NTB, Timor </a:t>
            </a:r>
            <a:r>
              <a:rPr lang="en-US" sz="1700" dirty="0" err="1" smtClean="0"/>
              <a:t>Timur</a:t>
            </a:r>
            <a:r>
              <a:rPr lang="en-US" sz="1700" dirty="0" smtClean="0"/>
              <a:t>  ;	</a:t>
            </a:r>
            <a:r>
              <a:rPr lang="en-US" sz="1700" b="1" dirty="0" smtClean="0"/>
              <a:t>M1 = 4</a:t>
            </a:r>
            <a:r>
              <a:rPr lang="en-US" sz="1700" dirty="0" smtClean="0"/>
              <a:t>  :  Sulawesi </a:t>
            </a:r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en-US" sz="1700" b="1" dirty="0" smtClean="0"/>
              <a:t>M1 = 5 </a:t>
            </a:r>
            <a:r>
              <a:rPr lang="en-US" sz="1700" dirty="0" smtClean="0"/>
              <a:t> :  Kalimantan ; 	</a:t>
            </a:r>
            <a:r>
              <a:rPr lang="en-US" sz="1700" b="1" dirty="0" smtClean="0"/>
              <a:t>M1 = 6 </a:t>
            </a:r>
            <a:r>
              <a:rPr lang="en-US" sz="1700" dirty="0" smtClean="0"/>
              <a:t> :  Sumatra Utara, Aceh </a:t>
            </a:r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en-US" sz="1700" b="1" dirty="0" smtClean="0"/>
              <a:t>M1 = 7 </a:t>
            </a:r>
            <a:r>
              <a:rPr lang="en-US" sz="1700" dirty="0" smtClean="0"/>
              <a:t> :  Sumatra Barat, Riau, Lampung, Jambi, Sumatera  Selatan, Bengkulu </a:t>
            </a:r>
          </a:p>
          <a:p>
            <a:pPr>
              <a:buNone/>
            </a:pPr>
            <a:r>
              <a:rPr lang="en-US" sz="1700" dirty="0" smtClean="0"/>
              <a:t>	</a:t>
            </a:r>
            <a:r>
              <a:rPr lang="en-US" sz="1700" b="1" dirty="0" smtClean="0"/>
              <a:t>M1 = 9 </a:t>
            </a:r>
            <a:r>
              <a:rPr lang="en-US" sz="1700" dirty="0" smtClean="0"/>
              <a:t> :  Ambon, </a:t>
            </a:r>
            <a:r>
              <a:rPr lang="en-US" sz="1700" dirty="0" err="1" smtClean="0"/>
              <a:t>Jayapura</a:t>
            </a:r>
            <a:r>
              <a:rPr lang="en-US" sz="1700" dirty="0" smtClean="0"/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43200"/>
            <a:ext cx="606922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 STB Digital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Dimana</a:t>
            </a:r>
            <a:r>
              <a:rPr lang="en-US" sz="2000" dirty="0" smtClean="0"/>
              <a:t> : N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Operator STBS digital </a:t>
            </a:r>
            <a:r>
              <a:rPr lang="en-US" sz="2000" dirty="0" err="1" smtClean="0"/>
              <a:t>penyelenggara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 : 	</a:t>
            </a:r>
            <a:r>
              <a:rPr lang="pt-BR" sz="2000" dirty="0" smtClean="0"/>
              <a:t>811  : Telkomsel </a:t>
            </a:r>
          </a:p>
          <a:p>
            <a:pPr>
              <a:buNone/>
            </a:pPr>
            <a:r>
              <a:rPr lang="pt-BR" sz="2000" dirty="0" smtClean="0"/>
              <a:t>			816  : Satelindoindo </a:t>
            </a:r>
          </a:p>
          <a:p>
            <a:pPr>
              <a:buNone/>
            </a:pPr>
            <a:r>
              <a:rPr lang="pt-BR" sz="2000" dirty="0" smtClean="0"/>
              <a:t>			818  : Excelcomindo </a:t>
            </a:r>
            <a:endParaRPr 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0"/>
            <a:ext cx="546099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B. </a:t>
            </a:r>
            <a:r>
              <a:rPr lang="en-US" sz="2000" dirty="0" err="1" smtClean="0"/>
              <a:t>Penomoran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Tertutup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yang 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panggilan</a:t>
            </a:r>
            <a:r>
              <a:rPr lang="en-US" sz="2000" dirty="0" smtClean="0"/>
              <a:t>.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: E-mail </a:t>
            </a:r>
            <a:endParaRPr 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663605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Pentarifan</a:t>
            </a:r>
            <a:r>
              <a:rPr lang="en-US" dirty="0" smtClean="0"/>
              <a:t> (Charging)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yang </a:t>
            </a:r>
            <a:r>
              <a:rPr lang="en-US" dirty="0" err="1" smtClean="0"/>
              <a:t>dikenakan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penyewaan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lingkup-nya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,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,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, </a:t>
            </a:r>
            <a:r>
              <a:rPr lang="en-US" dirty="0" err="1" smtClean="0"/>
              <a:t>tapal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, </a:t>
            </a:r>
            <a:r>
              <a:rPr lang="en-US" dirty="0" err="1" smtClean="0"/>
              <a:t>internasional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pentarifan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mendanai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pemasangan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operational. </a:t>
            </a:r>
            <a:r>
              <a:rPr lang="en-US" dirty="0" err="1" smtClean="0"/>
              <a:t>Biaya-biaya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rugi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yang  </a:t>
            </a:r>
            <a:r>
              <a:rPr lang="en-US" dirty="0" err="1" smtClean="0"/>
              <a:t>masuk</a:t>
            </a:r>
            <a:r>
              <a:rPr lang="en-US" dirty="0" smtClean="0"/>
              <a:t> (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yang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pentarifan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a)  Fixed-</a:t>
            </a:r>
            <a:r>
              <a:rPr lang="en-US" dirty="0" err="1" smtClean="0"/>
              <a:t>periode</a:t>
            </a:r>
            <a:r>
              <a:rPr lang="en-US" dirty="0" smtClean="0"/>
              <a:t> Charging </a:t>
            </a:r>
            <a:r>
              <a:rPr lang="en-US" dirty="0" err="1" smtClean="0"/>
              <a:t>Metode</a:t>
            </a:r>
            <a:r>
              <a:rPr lang="en-US" dirty="0" smtClean="0"/>
              <a:t> 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Call rate </a:t>
            </a:r>
            <a:r>
              <a:rPr lang="en-US" dirty="0" err="1" smtClean="0"/>
              <a:t>berubah-ubah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: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panggilan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pertambahan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b)  Periodic Pulse Metering </a:t>
            </a:r>
            <a:r>
              <a:rPr lang="en-US" dirty="0" err="1" smtClean="0"/>
              <a:t>Methode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Call rate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berubah-ubah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,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“</a:t>
            </a:r>
            <a:r>
              <a:rPr lang="en-US" dirty="0" err="1" smtClean="0"/>
              <a:t>pulsa</a:t>
            </a:r>
            <a:r>
              <a:rPr lang="en-US" dirty="0" smtClean="0"/>
              <a:t> metering”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pentarifan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a)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b)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pemasangan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, </a:t>
            </a:r>
            <a:r>
              <a:rPr lang="en-US" dirty="0" err="1" smtClean="0"/>
              <a:t>meliputi</a:t>
            </a:r>
            <a:r>
              <a:rPr lang="en-US" dirty="0" smtClean="0"/>
              <a:t> 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pemasangan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dikenai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kali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langganan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bulanan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(</a:t>
            </a:r>
            <a:r>
              <a:rPr lang="en-US" dirty="0" err="1" smtClean="0"/>
              <a:t>fitur</a:t>
            </a:r>
            <a:r>
              <a:rPr lang="en-US" dirty="0" smtClean="0"/>
              <a:t>)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pentarifan</a:t>
            </a:r>
            <a:r>
              <a:rPr lang="en-US" dirty="0" smtClean="0"/>
              <a:t>,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a)  </a:t>
            </a:r>
            <a:r>
              <a:rPr lang="en-US" dirty="0" err="1" smtClean="0"/>
              <a:t>Sambungan</a:t>
            </a:r>
            <a:r>
              <a:rPr lang="en-US" dirty="0" smtClean="0"/>
              <a:t> yang </a:t>
            </a:r>
            <a:r>
              <a:rPr lang="en-US" dirty="0" err="1" smtClean="0"/>
              <a:t>berhasil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b) 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pembicaraan</a:t>
            </a:r>
            <a:r>
              <a:rPr lang="en-US" dirty="0" smtClean="0"/>
              <a:t> (</a:t>
            </a:r>
            <a:r>
              <a:rPr lang="en-US" dirty="0" err="1" smtClean="0"/>
              <a:t>pagi</a:t>
            </a:r>
            <a:r>
              <a:rPr lang="en-US" dirty="0" smtClean="0"/>
              <a:t>, </a:t>
            </a:r>
            <a:r>
              <a:rPr lang="en-US" dirty="0" err="1" smtClean="0"/>
              <a:t>siang</a:t>
            </a:r>
            <a:r>
              <a:rPr lang="en-US" dirty="0" smtClean="0"/>
              <a:t>, </a:t>
            </a:r>
            <a:r>
              <a:rPr lang="en-US" dirty="0" err="1" smtClean="0"/>
              <a:t>malem</a:t>
            </a:r>
            <a:r>
              <a:rPr lang="en-US" dirty="0" smtClean="0"/>
              <a:t>, </a:t>
            </a:r>
            <a:r>
              <a:rPr lang="en-US" dirty="0" err="1" smtClean="0"/>
              <a:t>diskon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	c) 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(zone metering)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(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)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 zoning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pulsa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Zone I     &gt;   30  -  200  (km)         </a:t>
            </a:r>
            <a:r>
              <a:rPr lang="en-US" dirty="0" err="1" smtClean="0"/>
              <a:t>Rp</a:t>
            </a:r>
            <a:r>
              <a:rPr lang="en-US" dirty="0" smtClean="0"/>
              <a:t>.     950 / </a:t>
            </a:r>
            <a:r>
              <a:rPr lang="en-US" dirty="0" err="1" smtClean="0"/>
              <a:t>menit</a:t>
            </a:r>
            <a:r>
              <a:rPr lang="en-US" dirty="0" smtClean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Zone II    &gt;   200  -  500 (km)      </a:t>
            </a:r>
            <a:r>
              <a:rPr lang="en-US" dirty="0" err="1" smtClean="0"/>
              <a:t>Rp</a:t>
            </a:r>
            <a:r>
              <a:rPr lang="en-US" dirty="0" smtClean="0"/>
              <a:t>.   1320 / </a:t>
            </a:r>
            <a:r>
              <a:rPr lang="en-US" dirty="0" err="1" smtClean="0"/>
              <a:t>menit</a:t>
            </a:r>
            <a:r>
              <a:rPr lang="en-US" dirty="0" smtClean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Zone III   &gt;   500 (km)                </a:t>
            </a:r>
            <a:r>
              <a:rPr lang="en-US" dirty="0" err="1" smtClean="0"/>
              <a:t>Rp</a:t>
            </a:r>
            <a:r>
              <a:rPr lang="en-US" dirty="0" smtClean="0"/>
              <a:t>.   1650 / </a:t>
            </a:r>
            <a:r>
              <a:rPr lang="en-US" dirty="0" err="1" smtClean="0"/>
              <a:t>menit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d)  Lama </a:t>
            </a:r>
            <a:r>
              <a:rPr lang="en-US" dirty="0" err="1" smtClean="0"/>
              <a:t>pembicaraan</a:t>
            </a:r>
            <a:r>
              <a:rPr lang="en-US" dirty="0" smtClean="0"/>
              <a:t> (duration call metering).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pengkabelan</a:t>
            </a:r>
            <a:r>
              <a:rPr lang="en-US" sz="2000" dirty="0" smtClean="0"/>
              <a:t> PT Telkom </a:t>
            </a: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standarisasi</a:t>
            </a:r>
            <a:r>
              <a:rPr lang="en-US" sz="2000" dirty="0" smtClean="0"/>
              <a:t> </a:t>
            </a:r>
            <a:r>
              <a:rPr lang="en-US" sz="2000" dirty="0" err="1" smtClean="0"/>
              <a:t>pengaturan</a:t>
            </a:r>
            <a:r>
              <a:rPr lang="en-US" sz="2000" dirty="0" smtClean="0"/>
              <a:t> </a:t>
            </a:r>
            <a:r>
              <a:rPr lang="en-US" sz="2000" dirty="0" err="1" smtClean="0"/>
              <a:t>urat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r>
              <a:rPr lang="en-US" sz="2000" dirty="0" smtClean="0"/>
              <a:t> agar </a:t>
            </a:r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troubleshooting. </a:t>
            </a:r>
          </a:p>
          <a:p>
            <a:r>
              <a:rPr lang="en-US" sz="2000" dirty="0" err="1" smtClean="0"/>
              <a:t>Standarisasi</a:t>
            </a:r>
            <a:r>
              <a:rPr lang="en-US" sz="2000" dirty="0" smtClean="0"/>
              <a:t> </a:t>
            </a:r>
            <a:r>
              <a:rPr lang="en-US" sz="2000" dirty="0" err="1" smtClean="0"/>
              <a:t>pengaturan</a:t>
            </a:r>
            <a:r>
              <a:rPr lang="en-US" sz="2000" dirty="0" smtClean="0"/>
              <a:t> </a:t>
            </a:r>
            <a:r>
              <a:rPr lang="en-US" sz="2000" dirty="0" err="1" smtClean="0"/>
              <a:t>urat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r>
              <a:rPr lang="en-US" sz="2000" dirty="0" smtClean="0"/>
              <a:t> PT Telkom,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pPr lvl="1">
              <a:buNone/>
            </a:pPr>
            <a:r>
              <a:rPr lang="en-US" sz="2000" dirty="0" smtClean="0"/>
              <a:t>1)  </a:t>
            </a:r>
            <a:r>
              <a:rPr lang="en-US" sz="2000" dirty="0" err="1" smtClean="0"/>
              <a:t>Susunan</a:t>
            </a:r>
            <a:r>
              <a:rPr lang="en-US" sz="2000" dirty="0" smtClean="0"/>
              <a:t> </a:t>
            </a:r>
            <a:r>
              <a:rPr lang="en-US" sz="2000" dirty="0" err="1" smtClean="0"/>
              <a:t>urat</a:t>
            </a:r>
            <a:r>
              <a:rPr lang="en-US" sz="2000" dirty="0" smtClean="0"/>
              <a:t> </a:t>
            </a:r>
            <a:r>
              <a:rPr lang="en-US" sz="2000" dirty="0" err="1" smtClean="0"/>
              <a:t>kabelnya</a:t>
            </a:r>
            <a:r>
              <a:rPr lang="en-US" sz="2000" dirty="0" smtClean="0"/>
              <a:t> </a:t>
            </a:r>
            <a:r>
              <a:rPr lang="en-US" sz="2000" dirty="0" err="1" smtClean="0"/>
              <a:t>berpasangan</a:t>
            </a:r>
            <a:r>
              <a:rPr lang="en-US" sz="2000" dirty="0" smtClean="0"/>
              <a:t> (pair).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buah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digabung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quad. </a:t>
            </a:r>
          </a:p>
          <a:p>
            <a:pPr lvl="1">
              <a:buNone/>
            </a:pPr>
            <a:r>
              <a:rPr lang="en-US" sz="2000" dirty="0" smtClean="0"/>
              <a:t>2)  </a:t>
            </a:r>
            <a:r>
              <a:rPr lang="en-US" sz="2000" dirty="0" err="1" smtClean="0"/>
              <a:t>Kode</a:t>
            </a:r>
            <a:r>
              <a:rPr lang="en-US" sz="2000" dirty="0" smtClean="0"/>
              <a:t> </a:t>
            </a:r>
            <a:r>
              <a:rPr lang="en-US" sz="2000" dirty="0" err="1" smtClean="0"/>
              <a:t>warna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isolasi</a:t>
            </a:r>
            <a:r>
              <a:rPr lang="en-US" sz="2000" dirty="0" smtClean="0"/>
              <a:t> </a:t>
            </a:r>
            <a:r>
              <a:rPr lang="en-US" sz="2000" dirty="0" err="1" smtClean="0"/>
              <a:t>penghantar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tiap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ketentuan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 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695825"/>
            <a:ext cx="56769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3)  </a:t>
            </a:r>
            <a:r>
              <a:rPr lang="en-US" sz="2000" dirty="0" err="1" smtClean="0"/>
              <a:t>Sejumlah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(10 pair) </a:t>
            </a:r>
            <a:r>
              <a:rPr lang="en-US" sz="2000" dirty="0" err="1" smtClean="0"/>
              <a:t>dipilin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 unit  yang </a:t>
            </a:r>
            <a:r>
              <a:rPr lang="en-US" sz="2000" dirty="0" err="1" smtClean="0"/>
              <a:t>simetris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utuh</a:t>
            </a:r>
            <a:r>
              <a:rPr lang="en-US" sz="2000" dirty="0" smtClean="0"/>
              <a:t>, </a:t>
            </a:r>
            <a:r>
              <a:rPr lang="en-US" sz="2000" dirty="0" err="1" smtClean="0"/>
              <a:t>bergantung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kapasitas</a:t>
            </a:r>
            <a:r>
              <a:rPr lang="en-US" sz="2000" dirty="0" smtClean="0"/>
              <a:t> </a:t>
            </a:r>
            <a:r>
              <a:rPr lang="en-US" sz="2000" dirty="0" err="1" smtClean="0"/>
              <a:t>kabelnya</a:t>
            </a:r>
            <a:r>
              <a:rPr lang="en-US" sz="2000" dirty="0" smtClean="0"/>
              <a:t>. </a:t>
            </a:r>
            <a:r>
              <a:rPr lang="en-US" sz="2000" dirty="0" err="1" smtClean="0"/>
              <a:t>Permulaan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inti</a:t>
            </a:r>
            <a:r>
              <a:rPr lang="en-US" sz="2000" dirty="0" smtClean="0"/>
              <a:t> </a:t>
            </a:r>
            <a:r>
              <a:rPr lang="en-US" sz="2000" dirty="0" err="1" smtClean="0"/>
              <a:t>kelapisan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729" y="3276601"/>
            <a:ext cx="3376671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4114800" cy="457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4038600" cy="331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284" y="1905000"/>
            <a:ext cx="400651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5334000"/>
            <a:ext cx="4114800" cy="457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Jaringan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4) 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(10 pair)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berkapasitas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10 pair, </a:t>
            </a:r>
            <a:r>
              <a:rPr lang="en-US" sz="2000" dirty="0" err="1" smtClean="0"/>
              <a:t>diikat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pita </a:t>
            </a:r>
            <a:r>
              <a:rPr lang="en-US" sz="2000" dirty="0" err="1" smtClean="0"/>
              <a:t>warna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dililitkan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tiap-tiap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 </a:t>
            </a:r>
            <a:r>
              <a:rPr lang="en-US" sz="2000" dirty="0" err="1" smtClean="0"/>
              <a:t>Warna</a:t>
            </a:r>
            <a:r>
              <a:rPr lang="en-US" sz="2000" dirty="0" smtClean="0"/>
              <a:t> pita </a:t>
            </a:r>
            <a:r>
              <a:rPr lang="en-US" sz="2000" dirty="0" err="1" smtClean="0"/>
              <a:t>pengikat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lapisan</a:t>
            </a:r>
            <a:r>
              <a:rPr lang="en-US" sz="2000" dirty="0" smtClean="0"/>
              <a:t>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pita </a:t>
            </a:r>
            <a:r>
              <a:rPr lang="en-US" sz="2000" dirty="0" err="1" smtClean="0"/>
              <a:t>berwarna</a:t>
            </a:r>
            <a:r>
              <a:rPr lang="en-US" sz="2000" dirty="0" smtClean="0"/>
              <a:t> </a:t>
            </a:r>
            <a:r>
              <a:rPr lang="en-US" sz="2000" dirty="0" err="1" smtClean="0"/>
              <a:t>merah</a:t>
            </a:r>
            <a:r>
              <a:rPr lang="en-US" sz="2000" dirty="0" smtClean="0"/>
              <a:t>, </a:t>
            </a:r>
            <a:r>
              <a:rPr lang="en-US" sz="2000" dirty="0" err="1" smtClean="0"/>
              <a:t>lalu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berikutnya</a:t>
            </a:r>
            <a:r>
              <a:rPr lang="en-US" sz="2000" dirty="0" smtClean="0"/>
              <a:t> </a:t>
            </a:r>
            <a:r>
              <a:rPr lang="en-US" sz="2000" dirty="0" err="1" smtClean="0"/>
              <a:t>berwarna</a:t>
            </a:r>
            <a:r>
              <a:rPr lang="en-US" sz="2000" dirty="0" smtClean="0"/>
              <a:t> </a:t>
            </a:r>
            <a:r>
              <a:rPr lang="en-US" sz="2000" dirty="0" err="1" smtClean="0"/>
              <a:t>putih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kuning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bergantian</a:t>
            </a:r>
            <a:r>
              <a:rPr lang="en-US" sz="2000" dirty="0" smtClean="0"/>
              <a:t>. </a:t>
            </a:r>
            <a:r>
              <a:rPr lang="en-US" sz="2000" dirty="0" err="1" smtClean="0"/>
              <a:t>Misal</a:t>
            </a:r>
            <a:r>
              <a:rPr lang="en-US" sz="2000" dirty="0" smtClean="0"/>
              <a:t> </a:t>
            </a:r>
            <a:r>
              <a:rPr lang="en-US" sz="2000" dirty="0" err="1" smtClean="0"/>
              <a:t>kabel</a:t>
            </a:r>
            <a:r>
              <a:rPr lang="en-US" sz="2000" dirty="0" smtClean="0"/>
              <a:t> pita 50 pair,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 </a:t>
            </a:r>
          </a:p>
          <a:p>
            <a:pPr lvl="1">
              <a:buNone/>
            </a:pPr>
            <a:r>
              <a:rPr lang="en-US" sz="2000" dirty="0" smtClean="0"/>
              <a:t>a)  10 pair yang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(</a:t>
            </a:r>
            <a:r>
              <a:rPr lang="en-US" sz="2000" dirty="0" err="1" smtClean="0"/>
              <a:t>urat</a:t>
            </a:r>
            <a:r>
              <a:rPr lang="en-US" sz="2000" dirty="0" smtClean="0"/>
              <a:t> 1-10) </a:t>
            </a:r>
            <a:r>
              <a:rPr lang="en-US" sz="2000" dirty="0" err="1" smtClean="0"/>
              <a:t>dililit</a:t>
            </a:r>
            <a:r>
              <a:rPr lang="en-US" sz="2000" dirty="0" smtClean="0"/>
              <a:t> pita </a:t>
            </a:r>
            <a:r>
              <a:rPr lang="en-US" sz="2000" dirty="0" err="1" smtClean="0"/>
              <a:t>merah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b)  10 pair yang </a:t>
            </a:r>
            <a:r>
              <a:rPr lang="en-US" sz="2000" dirty="0" err="1" smtClean="0"/>
              <a:t>kedua</a:t>
            </a:r>
            <a:r>
              <a:rPr lang="en-US" sz="2000" dirty="0" smtClean="0"/>
              <a:t> (</a:t>
            </a:r>
            <a:r>
              <a:rPr lang="en-US" sz="2000" dirty="0" err="1" smtClean="0"/>
              <a:t>urat</a:t>
            </a:r>
            <a:r>
              <a:rPr lang="en-US" sz="2000" dirty="0" smtClean="0"/>
              <a:t> 11-20) </a:t>
            </a:r>
            <a:r>
              <a:rPr lang="en-US" sz="2000" dirty="0" err="1" smtClean="0"/>
              <a:t>dililit</a:t>
            </a:r>
            <a:r>
              <a:rPr lang="en-US" sz="2000" dirty="0" smtClean="0"/>
              <a:t> pita </a:t>
            </a:r>
            <a:r>
              <a:rPr lang="en-US" sz="2000" dirty="0" err="1" smtClean="0"/>
              <a:t>putih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c)  10 pair yang </a:t>
            </a:r>
            <a:r>
              <a:rPr lang="en-US" sz="2000" dirty="0" err="1" smtClean="0"/>
              <a:t>ketiga</a:t>
            </a:r>
            <a:r>
              <a:rPr lang="en-US" sz="2000" dirty="0" smtClean="0"/>
              <a:t> (</a:t>
            </a:r>
            <a:r>
              <a:rPr lang="en-US" sz="2000" dirty="0" err="1" smtClean="0"/>
              <a:t>urat</a:t>
            </a:r>
            <a:r>
              <a:rPr lang="en-US" sz="2000" dirty="0" smtClean="0"/>
              <a:t> 21-30) </a:t>
            </a:r>
            <a:r>
              <a:rPr lang="en-US" sz="2000" dirty="0" err="1" smtClean="0"/>
              <a:t>dililit</a:t>
            </a:r>
            <a:r>
              <a:rPr lang="en-US" sz="2000" dirty="0" smtClean="0"/>
              <a:t> pita </a:t>
            </a:r>
            <a:r>
              <a:rPr lang="en-US" sz="2000" dirty="0" err="1" smtClean="0"/>
              <a:t>kuning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d)  10 pair yang </a:t>
            </a:r>
            <a:r>
              <a:rPr lang="en-US" sz="2000" dirty="0" err="1" smtClean="0"/>
              <a:t>keempat</a:t>
            </a:r>
            <a:r>
              <a:rPr lang="en-US" sz="2000" dirty="0" smtClean="0"/>
              <a:t> (</a:t>
            </a:r>
            <a:r>
              <a:rPr lang="en-US" sz="2000" dirty="0" err="1" smtClean="0"/>
              <a:t>urat</a:t>
            </a:r>
            <a:r>
              <a:rPr lang="en-US" sz="2000" dirty="0" smtClean="0"/>
              <a:t> 31-40) </a:t>
            </a:r>
            <a:r>
              <a:rPr lang="en-US" sz="2000" dirty="0" err="1" smtClean="0"/>
              <a:t>dililit</a:t>
            </a:r>
            <a:r>
              <a:rPr lang="en-US" sz="2000" dirty="0" smtClean="0"/>
              <a:t> pita </a:t>
            </a:r>
            <a:r>
              <a:rPr lang="en-US" sz="2000" dirty="0" err="1" smtClean="0"/>
              <a:t>putih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e)  10 pair yang </a:t>
            </a:r>
            <a:r>
              <a:rPr lang="en-US" sz="2000" dirty="0" err="1" smtClean="0"/>
              <a:t>kelima</a:t>
            </a:r>
            <a:r>
              <a:rPr lang="en-US" sz="2000" dirty="0" smtClean="0"/>
              <a:t> (</a:t>
            </a:r>
            <a:r>
              <a:rPr lang="en-US" sz="2000" dirty="0" err="1" smtClean="0"/>
              <a:t>urat</a:t>
            </a:r>
            <a:r>
              <a:rPr lang="en-US" sz="2000" dirty="0" smtClean="0"/>
              <a:t> 41-50) </a:t>
            </a:r>
            <a:r>
              <a:rPr lang="en-US" sz="2000" dirty="0" err="1" smtClean="0"/>
              <a:t>dililit</a:t>
            </a:r>
            <a:r>
              <a:rPr lang="en-US" sz="2000" dirty="0" smtClean="0"/>
              <a:t> pita </a:t>
            </a:r>
            <a:r>
              <a:rPr lang="en-US" sz="2000" dirty="0" err="1" smtClean="0"/>
              <a:t>kuning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PBX (Private Branch </a:t>
            </a:r>
            <a:r>
              <a:rPr lang="en-US" b="1" dirty="0" err="1" smtClean="0"/>
              <a:t>eXchange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privat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feature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/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internal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Arsitektur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PBX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:</a:t>
            </a:r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362200"/>
            <a:ext cx="536387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PBX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LINE CARDS :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terminasi</a:t>
            </a:r>
            <a:r>
              <a:rPr lang="en-US" sz="2000" dirty="0" smtClean="0"/>
              <a:t>/interface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extension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PBX.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BORSCHT (Battery, Overloaded, Ringing, Signaling, Coding, Hybrid </a:t>
            </a:r>
            <a:r>
              <a:rPr lang="en-US" sz="2000" dirty="0" err="1" smtClean="0"/>
              <a:t>dan</a:t>
            </a:r>
            <a:r>
              <a:rPr lang="en-US" sz="2000" dirty="0" smtClean="0"/>
              <a:t> Testing).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TRUNK CARDS  :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terminasi</a:t>
            </a:r>
            <a:r>
              <a:rPr lang="en-US" sz="2000" dirty="0" smtClean="0"/>
              <a:t>/interface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saluran</a:t>
            </a:r>
            <a:r>
              <a:rPr lang="en-US" sz="2000" dirty="0" smtClean="0"/>
              <a:t>/trunk </a:t>
            </a:r>
            <a:r>
              <a:rPr lang="en-US" sz="2000" dirty="0" err="1" smtClean="0"/>
              <a:t>ke</a:t>
            </a:r>
            <a:r>
              <a:rPr lang="en-US" sz="2000" dirty="0" smtClean="0"/>
              <a:t> PSTN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PBX.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: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konversi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PBX, </a:t>
            </a:r>
            <a:r>
              <a:rPr lang="en-US" sz="2000" dirty="0" err="1" smtClean="0"/>
              <a:t>mengawasi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saluran</a:t>
            </a:r>
            <a:r>
              <a:rPr lang="en-US" sz="2000" dirty="0" smtClean="0"/>
              <a:t>/trunk, interface/</a:t>
            </a:r>
            <a:r>
              <a:rPr lang="en-US" sz="2000" dirty="0" err="1" smtClean="0"/>
              <a:t>terminasi</a:t>
            </a:r>
            <a:r>
              <a:rPr lang="en-US" sz="2000" dirty="0" smtClean="0"/>
              <a:t> signaling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PSTN. 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SWITCH CARDS :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penyambungan</a:t>
            </a:r>
            <a:r>
              <a:rPr lang="en-US" sz="2000" dirty="0" smtClean="0"/>
              <a:t> (switching)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port extension (Line Cards)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port extension (Line Cards) lain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panggilan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port extension (Line Cards)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port Trunk Cards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panggilan</a:t>
            </a:r>
            <a:r>
              <a:rPr lang="en-US" sz="2000" dirty="0" smtClean="0"/>
              <a:t>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 (incoming </a:t>
            </a:r>
            <a:r>
              <a:rPr lang="en-US" sz="2000" dirty="0" err="1" smtClean="0"/>
              <a:t>atau</a:t>
            </a:r>
            <a:r>
              <a:rPr lang="en-US" sz="2000" dirty="0" smtClean="0"/>
              <a:t> outgoing call).  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SIGNALING CARDS  :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/</a:t>
            </a:r>
            <a:r>
              <a:rPr lang="en-US" sz="2000" dirty="0" err="1" smtClean="0"/>
              <a:t>pengirim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pensinyalan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extension (DTMF/</a:t>
            </a:r>
            <a:r>
              <a:rPr lang="en-US" sz="2000" dirty="0" err="1" smtClean="0"/>
              <a:t>decadic</a:t>
            </a:r>
            <a:r>
              <a:rPr lang="en-US" sz="2000" dirty="0" smtClean="0"/>
              <a:t> pulses)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pensinyalan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publik</a:t>
            </a:r>
            <a:r>
              <a:rPr lang="en-US" sz="2000" dirty="0" smtClean="0"/>
              <a:t> (DTMF/MFC/</a:t>
            </a:r>
            <a:r>
              <a:rPr lang="en-US" sz="2000" dirty="0" err="1" smtClean="0"/>
              <a:t>decadic</a:t>
            </a:r>
            <a:r>
              <a:rPr lang="en-US" sz="2000" dirty="0" smtClean="0"/>
              <a:t> pulses).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PROCESSOR CARDS  :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mengendalikan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call processing, operation &amp; maintenance, safe guarding </a:t>
            </a:r>
            <a:r>
              <a:rPr lang="en-US" sz="2000" dirty="0" err="1" smtClean="0"/>
              <a:t>dan</a:t>
            </a:r>
            <a:r>
              <a:rPr lang="en-US" sz="2000" dirty="0" smtClean="0"/>
              <a:t> billing.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SWITCH BOARD/IVR (Interactive Voice Response)  :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penyambungan</a:t>
            </a:r>
            <a:r>
              <a:rPr lang="en-US" sz="2000" dirty="0" smtClean="0"/>
              <a:t> </a:t>
            </a:r>
            <a:r>
              <a:rPr lang="en-US" sz="2000" dirty="0" err="1" smtClean="0"/>
              <a:t>panggilan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 (incoming call) :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(operator)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otomat</a:t>
            </a:r>
            <a:r>
              <a:rPr lang="en-US" sz="2000" dirty="0" smtClean="0"/>
              <a:t> (auto attendant). 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Jenis</a:t>
            </a:r>
            <a:r>
              <a:rPr lang="en-US" sz="2000" dirty="0" smtClean="0"/>
              <a:t> PBX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modus </a:t>
            </a:r>
            <a:r>
              <a:rPr lang="en-US" sz="2000" dirty="0" err="1" smtClean="0"/>
              <a:t>panggilan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A.  Hunting Group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				      </a:t>
            </a:r>
            <a:r>
              <a:rPr lang="en-US" sz="2000" dirty="0" err="1" smtClean="0"/>
              <a:t>Arsitektur</a:t>
            </a:r>
            <a:r>
              <a:rPr lang="en-US" sz="2000" dirty="0" smtClean="0"/>
              <a:t>  </a:t>
            </a:r>
          </a:p>
          <a:p>
            <a:pPr>
              <a:buNone/>
            </a:pPr>
            <a:r>
              <a:rPr lang="en-US" sz="2000" dirty="0" smtClean="0"/>
              <a:t>							      Hunting  Group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Proses</a:t>
            </a:r>
            <a:r>
              <a:rPr lang="en-US" sz="2000" dirty="0" smtClean="0"/>
              <a:t>  </a:t>
            </a:r>
            <a:r>
              <a:rPr lang="en-US" sz="2000" dirty="0" err="1" smtClean="0"/>
              <a:t>dalam</a:t>
            </a:r>
            <a:r>
              <a:rPr lang="en-US" sz="2000" dirty="0" smtClean="0"/>
              <a:t> hunting group: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1" y="2429272"/>
            <a:ext cx="3352799" cy="21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4876800"/>
          <a:ext cx="78486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Incoming </a:t>
                      </a:r>
                      <a:r>
                        <a:rPr lang="en-US" sz="1600" baseline="0" dirty="0" smtClean="0"/>
                        <a:t> 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Outgoing Call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Tekan</a:t>
                      </a:r>
                      <a:r>
                        <a:rPr lang="en-US" sz="1600" dirty="0" smtClean="0"/>
                        <a:t> call</a:t>
                      </a:r>
                      <a:r>
                        <a:rPr lang="en-US" sz="1600" baseline="0" dirty="0" smtClean="0"/>
                        <a:t> number , </a:t>
                      </a:r>
                      <a:r>
                        <a:rPr lang="en-US" sz="1600" baseline="0" dirty="0" err="1" smtClean="0"/>
                        <a:t>mis</a:t>
                      </a:r>
                      <a:r>
                        <a:rPr lang="en-US" sz="1600" baseline="0" dirty="0" smtClean="0"/>
                        <a:t> 5922403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akses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mis</a:t>
                      </a:r>
                      <a:r>
                        <a:rPr lang="en-US" sz="1600" baseline="0" dirty="0" smtClean="0"/>
                        <a:t> 101</a:t>
                      </a:r>
                      <a:endParaRPr lang="en-US" sz="16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Operator </a:t>
                      </a:r>
                      <a:r>
                        <a:rPr lang="en-US" sz="1600" dirty="0" err="1" smtClean="0"/>
                        <a:t>menjawab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minta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sambungan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mis</a:t>
                      </a:r>
                      <a:r>
                        <a:rPr lang="en-US" sz="1600" baseline="0" dirty="0" smtClean="0"/>
                        <a:t> 141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Dapat</a:t>
                      </a:r>
                      <a:r>
                        <a:rPr lang="en-US" sz="1600" dirty="0" smtClean="0"/>
                        <a:t> nada </a:t>
                      </a:r>
                      <a:r>
                        <a:rPr lang="en-US" sz="1600" dirty="0" err="1" smtClean="0"/>
                        <a:t>pilih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dari</a:t>
                      </a:r>
                      <a:r>
                        <a:rPr lang="en-US" sz="1600" dirty="0" smtClean="0"/>
                        <a:t> Local </a:t>
                      </a:r>
                      <a:r>
                        <a:rPr lang="en-US" sz="1600" dirty="0" err="1" smtClean="0"/>
                        <a:t>eXchange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NB : operator </a:t>
                      </a:r>
                      <a:r>
                        <a:rPr lang="en-US" sz="1600" dirty="0" err="1" smtClean="0"/>
                        <a:t>dapat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diganti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mesin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Tekan</a:t>
                      </a:r>
                      <a:r>
                        <a:rPr lang="en-US" sz="1600" dirty="0" smtClean="0"/>
                        <a:t> no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tujuan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mis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rumah</a:t>
                      </a:r>
                      <a:r>
                        <a:rPr lang="en-US" sz="1600" baseline="0" dirty="0" smtClean="0"/>
                        <a:t>. HP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657600" cy="350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B.  Direct Inward </a:t>
            </a:r>
            <a:r>
              <a:rPr lang="en-US" sz="2000" dirty="0" err="1" smtClean="0"/>
              <a:t>Dialling</a:t>
            </a:r>
            <a:r>
              <a:rPr lang="en-US" sz="2000" dirty="0" smtClean="0"/>
              <a:t> (DID)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4114800" cy="419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2286000"/>
            <a:ext cx="38862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penomoran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lokal</a:t>
            </a:r>
            <a:r>
              <a:rPr lang="en-US" sz="2000" dirty="0" smtClean="0"/>
              <a:t> </a:t>
            </a:r>
            <a:r>
              <a:rPr lang="en-US" sz="2000" dirty="0" err="1" smtClean="0"/>
              <a:t>setempat</a:t>
            </a:r>
            <a:r>
              <a:rPr lang="en-US" sz="2000" dirty="0" smtClean="0"/>
              <a:t> 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2000" dirty="0" smtClean="0"/>
              <a:t>Office code + PBX Group + </a:t>
            </a:r>
            <a:r>
              <a:rPr lang="en-US" sz="2000" dirty="0" err="1" smtClean="0"/>
              <a:t>Extention</a:t>
            </a:r>
            <a:r>
              <a:rPr lang="en-US" sz="2000" dirty="0" smtClean="0"/>
              <a:t> number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2000" dirty="0" smtClean="0"/>
              <a:t>S1  S2  S</a:t>
            </a:r>
            <a:r>
              <a:rPr lang="en-US" dirty="0" smtClean="0"/>
              <a:t>3</a:t>
            </a:r>
            <a:r>
              <a:rPr lang="en-US" sz="2000" dirty="0" smtClean="0"/>
              <a:t>  S4  S</a:t>
            </a:r>
            <a:r>
              <a:rPr lang="en-US" dirty="0" smtClean="0"/>
              <a:t>5</a:t>
            </a:r>
            <a:r>
              <a:rPr lang="en-US" sz="2000" dirty="0" smtClean="0"/>
              <a:t> S</a:t>
            </a:r>
            <a:r>
              <a:rPr lang="en-US" sz="1600" dirty="0" smtClean="0"/>
              <a:t>6</a:t>
            </a:r>
            <a:r>
              <a:rPr lang="en-US" sz="2000" dirty="0" smtClean="0"/>
              <a:t> S</a:t>
            </a:r>
            <a:r>
              <a:rPr lang="en-US" sz="1600" dirty="0" smtClean="0"/>
              <a:t>7</a:t>
            </a:r>
            <a:endParaRPr lang="en-US" sz="2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dirty="0" smtClean="0"/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13696" y="4384344"/>
            <a:ext cx="1066800" cy="38100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4343400"/>
            <a:ext cx="990600" cy="4572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6552" y="51478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Office Code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5144" y="507164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C000"/>
                </a:solidFill>
              </a:rPr>
              <a:t>Extention</a:t>
            </a:r>
            <a:r>
              <a:rPr lang="en-US" sz="1600" dirty="0" smtClean="0">
                <a:solidFill>
                  <a:srgbClr val="FFC000"/>
                </a:solidFill>
              </a:rPr>
              <a:t> Number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7608" y="5757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PBX Group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8" idx="0"/>
            <a:endCxn id="6" idx="4"/>
          </p:cNvCxnSpPr>
          <p:nvPr/>
        </p:nvCxnSpPr>
        <p:spPr>
          <a:xfrm rot="5400000" flipH="1" flipV="1">
            <a:off x="5854423" y="4955173"/>
            <a:ext cx="382502" cy="2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  <a:endCxn id="7" idx="4"/>
          </p:cNvCxnSpPr>
          <p:nvPr/>
        </p:nvCxnSpPr>
        <p:spPr>
          <a:xfrm rot="16200000" flipV="1">
            <a:off x="7371599" y="4934701"/>
            <a:ext cx="271046" cy="284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0"/>
          </p:cNvCxnSpPr>
          <p:nvPr/>
        </p:nvCxnSpPr>
        <p:spPr>
          <a:xfrm rot="16200000" flipV="1">
            <a:off x="6276081" y="5230119"/>
            <a:ext cx="1033046" cy="21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Trend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kedepan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IP, </a:t>
            </a:r>
            <a:r>
              <a:rPr lang="en-US" sz="2000" dirty="0" err="1" smtClean="0"/>
              <a:t>dikarenakan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globalannya</a:t>
            </a:r>
            <a:r>
              <a:rPr lang="en-US" sz="2000" dirty="0" smtClean="0"/>
              <a:t>, </a:t>
            </a:r>
            <a:r>
              <a:rPr lang="en-US" sz="2000" dirty="0" err="1" smtClean="0"/>
              <a:t>kemudahannya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keefisienanya</a:t>
            </a:r>
            <a:r>
              <a:rPr lang="en-US" sz="2000" dirty="0" smtClean="0"/>
              <a:t>.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PBX </a:t>
            </a:r>
            <a:r>
              <a:rPr lang="en-US" sz="2000" dirty="0" err="1" smtClean="0"/>
              <a:t>diharuskan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mengarah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IP,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memigrasikan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sistemnya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nanti</a:t>
            </a:r>
            <a:r>
              <a:rPr lang="en-US" sz="2000" dirty="0" smtClean="0"/>
              <a:t>.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ilustrasi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IP-PBX.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81400"/>
            <a:ext cx="43719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PBX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IP PBX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391400" cy="40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PBX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IP PBX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2514600"/>
            <a:ext cx="77579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PSTN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circuit switch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disipakan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teleponi</a:t>
            </a:r>
            <a:r>
              <a:rPr lang="en-US" dirty="0" smtClean="0"/>
              <a:t>. PSTN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 </a:t>
            </a:r>
            <a:r>
              <a:rPr lang="en-US" dirty="0" err="1" smtClean="0"/>
              <a:t>Hampir</a:t>
            </a:r>
            <a:r>
              <a:rPr lang="en-US" dirty="0" smtClean="0"/>
              <a:t> 700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teleponi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PSTN: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err="1" smtClean="0"/>
              <a:t>Akses</a:t>
            </a:r>
            <a:r>
              <a:rPr lang="en-US" dirty="0" smtClean="0"/>
              <a:t> analog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300-3400 Hz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err="1" smtClean="0"/>
              <a:t>Bersifat</a:t>
            </a:r>
            <a:r>
              <a:rPr lang="en-US" dirty="0" smtClean="0"/>
              <a:t> circuit-switched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bandwith</a:t>
            </a:r>
            <a:r>
              <a:rPr lang="en-US" dirty="0" smtClean="0"/>
              <a:t> 64 kbps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err="1" smtClean="0"/>
              <a:t>Bersifat</a:t>
            </a:r>
            <a:r>
              <a:rPr lang="en-US" dirty="0" smtClean="0"/>
              <a:t> fix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mobilitasnya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diintegrasikan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lain, </a:t>
            </a:r>
            <a:r>
              <a:rPr lang="en-US" dirty="0" err="1" smtClean="0"/>
              <a:t>seperti</a:t>
            </a:r>
            <a:r>
              <a:rPr lang="en-US" dirty="0" smtClean="0"/>
              <a:t> ISDN, PLMN, PDN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PSTN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1)  </a:t>
            </a:r>
            <a:r>
              <a:rPr lang="en-US" dirty="0" err="1" smtClean="0"/>
              <a:t>Jaringan</a:t>
            </a:r>
            <a:r>
              <a:rPr lang="en-US" dirty="0" smtClean="0"/>
              <a:t> Backbone </a:t>
            </a:r>
          </a:p>
          <a:p>
            <a:pPr marL="633413" indent="-633413">
              <a:buNone/>
            </a:pPr>
            <a:r>
              <a:rPr lang="en-US" dirty="0" smtClean="0"/>
              <a:t>	</a:t>
            </a:r>
            <a:r>
              <a:rPr lang="en-US" dirty="0" err="1" smtClean="0"/>
              <a:t>Merupakan</a:t>
            </a:r>
            <a:r>
              <a:rPr lang="en-US" dirty="0" smtClean="0"/>
              <a:t> core network/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yang </a:t>
            </a:r>
            <a:r>
              <a:rPr lang="en-US" dirty="0" err="1" smtClean="0"/>
              <a:t>membangun</a:t>
            </a:r>
            <a:r>
              <a:rPr lang="en-US" dirty="0" smtClean="0"/>
              <a:t> PSTN,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2) 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</a:p>
          <a:p>
            <a:pPr marL="693738" indent="-693738">
              <a:buNone/>
            </a:pPr>
            <a:r>
              <a:rPr lang="en-US" dirty="0" smtClean="0"/>
              <a:t>	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 </a:t>
            </a:r>
          </a:p>
          <a:p>
            <a:pPr marL="879475" lvl="1" indent="-246063">
              <a:buFont typeface="+mj-lt"/>
              <a:buAutoNum type="arabicPeriod"/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Tembaga</a:t>
            </a:r>
            <a:r>
              <a:rPr lang="en-US" dirty="0" smtClean="0"/>
              <a:t> (</a:t>
            </a:r>
            <a:r>
              <a:rPr lang="en-US" dirty="0" err="1" smtClean="0"/>
              <a:t>Jarlokat</a:t>
            </a:r>
            <a:r>
              <a:rPr lang="en-US" dirty="0" smtClean="0"/>
              <a:t>) </a:t>
            </a:r>
          </a:p>
          <a:p>
            <a:pPr marL="879475" lvl="1" indent="-246063">
              <a:buFont typeface="+mj-lt"/>
              <a:buAutoNum type="arabicPeriod"/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Radio (</a:t>
            </a:r>
            <a:r>
              <a:rPr lang="en-US" dirty="0" err="1" smtClean="0"/>
              <a:t>Jarlokar</a:t>
            </a:r>
            <a:r>
              <a:rPr lang="en-US" dirty="0" smtClean="0"/>
              <a:t>) </a:t>
            </a:r>
          </a:p>
          <a:p>
            <a:pPr marL="879475" lvl="1" indent="-246063">
              <a:buFont typeface="+mj-lt"/>
              <a:buAutoNum type="arabicPeriod"/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Fiber </a:t>
            </a:r>
            <a:r>
              <a:rPr lang="en-US" dirty="0" err="1" smtClean="0"/>
              <a:t>Optik</a:t>
            </a:r>
            <a:r>
              <a:rPr lang="en-US" dirty="0" smtClean="0"/>
              <a:t> (</a:t>
            </a:r>
            <a:r>
              <a:rPr lang="en-US" dirty="0" err="1" smtClean="0"/>
              <a:t>Jarlokaf</a:t>
            </a:r>
            <a:r>
              <a:rPr lang="en-US" dirty="0" smtClean="0"/>
              <a:t>) </a:t>
            </a:r>
          </a:p>
          <a:p>
            <a:pPr marL="879475" lvl="1" indent="-246063">
              <a:buFont typeface="+mj-lt"/>
              <a:buAutoNum type="arabicPeriod"/>
            </a:pPr>
            <a:r>
              <a:rPr lang="en-US" dirty="0" smtClean="0"/>
              <a:t>Hybrid Fiber Coaxial (HFC)  </a:t>
            </a:r>
          </a:p>
          <a:p>
            <a:pPr>
              <a:buNone/>
            </a:pPr>
            <a:r>
              <a:rPr lang="en-US" dirty="0" smtClean="0"/>
              <a:t>	3) 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Interkoneksi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Jarlokar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lokal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media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transmisinya</a:t>
            </a:r>
            <a:r>
              <a:rPr lang="en-US" sz="2000" dirty="0" smtClean="0"/>
              <a:t>,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antenna </a:t>
            </a: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pemancar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radio </a:t>
            </a:r>
            <a:r>
              <a:rPr lang="en-US" sz="2000" dirty="0" err="1" smtClean="0"/>
              <a:t>diantaranya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: 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WLL (Wireless Local Loop)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err="1" smtClean="0"/>
              <a:t>Seluler</a:t>
            </a:r>
            <a:r>
              <a:rPr lang="en-US" sz="18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err="1" smtClean="0"/>
              <a:t>WiFi</a:t>
            </a:r>
            <a:r>
              <a:rPr lang="en-US" sz="18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err="1" smtClean="0"/>
              <a:t>Wimax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262326"/>
            <a:ext cx="4228701" cy="260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err="1" smtClean="0"/>
              <a:t>Jarlokar</a:t>
            </a:r>
            <a:r>
              <a:rPr lang="en-US" sz="2000" b="1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lokal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media fiber optic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media </a:t>
            </a:r>
            <a:r>
              <a:rPr lang="en-US" sz="2000" dirty="0" err="1" smtClean="0"/>
              <a:t>transmisinya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.  </a:t>
            </a:r>
          </a:p>
          <a:p>
            <a:pPr>
              <a:buNone/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mengintegrasikan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fiber </a:t>
            </a:r>
            <a:r>
              <a:rPr lang="en-US" sz="2000" dirty="0" err="1" smtClean="0"/>
              <a:t>pada</a:t>
            </a:r>
            <a:r>
              <a:rPr lang="en-US" sz="2000" dirty="0" smtClean="0"/>
              <a:t> PSTN,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FTTC (Fiber to The Curb)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19254"/>
            <a:ext cx="5850082" cy="200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FTTB (Fiber to The Building)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FTTH (Fiber to The Home)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2286000"/>
            <a:ext cx="5810250" cy="17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9646" y="4495800"/>
            <a:ext cx="5780754" cy="196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DASAR SISTEM TELEKOMUNIKASI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Jaringan</a:t>
            </a:r>
            <a:r>
              <a:rPr lang="en-US" sz="2000" dirty="0" smtClean="0"/>
              <a:t> PSTN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melayani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terminal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, </a:t>
            </a:r>
            <a:r>
              <a:rPr lang="en-US" sz="2000" dirty="0" err="1" smtClean="0"/>
              <a:t>diantaranya</a:t>
            </a:r>
            <a:r>
              <a:rPr lang="en-US" sz="2000" dirty="0" smtClean="0"/>
              <a:t> : fixed telephone, cordless telephone, fax,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, pay phone, </a:t>
            </a:r>
            <a:r>
              <a:rPr lang="en-US" sz="2000" dirty="0" err="1" smtClean="0"/>
              <a:t>dan</a:t>
            </a:r>
            <a:r>
              <a:rPr lang="en-US" sz="2000" dirty="0" smtClean="0"/>
              <a:t> PBX.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terminal yang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telepon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Cara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mengenali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telepon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keypad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telepon</a:t>
            </a:r>
            <a:r>
              <a:rPr lang="en-US" sz="2000" dirty="0" smtClean="0"/>
              <a:t> modern </a:t>
            </a:r>
            <a:r>
              <a:rPr lang="en-US" sz="2000" dirty="0" err="1" smtClean="0"/>
              <a:t>dihubungkan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generator nada,  </a:t>
            </a:r>
            <a:r>
              <a:rPr lang="en-US" sz="2000" dirty="0" err="1" smtClean="0"/>
              <a:t>yaitu</a:t>
            </a:r>
            <a:r>
              <a:rPr lang="en-US" sz="2000" dirty="0" smtClean="0"/>
              <a:t> 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sirkit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menterjemahkan</a:t>
            </a:r>
            <a:r>
              <a:rPr lang="en-US" sz="2000" dirty="0" smtClean="0"/>
              <a:t> </a:t>
            </a:r>
            <a:r>
              <a:rPr lang="en-US" sz="2000" dirty="0" err="1" smtClean="0"/>
              <a:t>masukan</a:t>
            </a:r>
            <a:r>
              <a:rPr lang="en-US" sz="2000" dirty="0" smtClean="0"/>
              <a:t>(</a:t>
            </a:r>
            <a:r>
              <a:rPr lang="en-US" sz="2000" dirty="0" err="1" smtClean="0"/>
              <a:t>tekan</a:t>
            </a:r>
            <a:r>
              <a:rPr lang="en-US" sz="2000" dirty="0" smtClean="0"/>
              <a:t> </a:t>
            </a:r>
            <a:r>
              <a:rPr lang="en-US" sz="2000" dirty="0" err="1" smtClean="0"/>
              <a:t>tombol</a:t>
            </a:r>
            <a:r>
              <a:rPr lang="en-US" sz="2000" dirty="0" smtClean="0"/>
              <a:t>)  </a:t>
            </a:r>
            <a:r>
              <a:rPr lang="en-US" sz="2000" dirty="0" err="1" smtClean="0"/>
              <a:t>ke</a:t>
            </a:r>
            <a:r>
              <a:rPr lang="en-US" sz="2000" dirty="0" smtClean="0"/>
              <a:t>  </a:t>
            </a:r>
            <a:r>
              <a:rPr lang="en-US" sz="2000" dirty="0" err="1" smtClean="0"/>
              <a:t>kode</a:t>
            </a:r>
            <a:r>
              <a:rPr lang="en-US" sz="2000" dirty="0" smtClean="0"/>
              <a:t> nada.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digit 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"</a:t>
            </a:r>
            <a:r>
              <a:rPr lang="en-US" sz="2000" dirty="0" err="1" smtClean="0"/>
              <a:t>bintang</a:t>
            </a:r>
            <a:r>
              <a:rPr lang="en-US" sz="2000" dirty="0" smtClean="0"/>
              <a:t>"(*) </a:t>
            </a:r>
            <a:r>
              <a:rPr lang="en-US" sz="2000" dirty="0" err="1" smtClean="0"/>
              <a:t>dan</a:t>
            </a:r>
            <a:r>
              <a:rPr lang="en-US" sz="2000" dirty="0" smtClean="0"/>
              <a:t> "</a:t>
            </a:r>
            <a:r>
              <a:rPr lang="en-US" sz="2000" dirty="0" err="1" smtClean="0"/>
              <a:t>pagar</a:t>
            </a:r>
            <a:r>
              <a:rPr lang="en-US" sz="2000" dirty="0" smtClean="0"/>
              <a:t>"(#) </a:t>
            </a:r>
            <a:r>
              <a:rPr lang="en-US" sz="2000" dirty="0" err="1" smtClean="0"/>
              <a:t>diwakili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kombinasi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nada  (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)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frekuensi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. Standard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dikenal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dual-tone-multi-frequency (DTMF).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462</TotalTime>
  <Words>1215</Words>
  <Application>Microsoft Office PowerPoint</Application>
  <PresentationFormat>On-screen Show (4:3)</PresentationFormat>
  <Paragraphs>243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Constantia</vt:lpstr>
      <vt:lpstr>Wingdings</vt:lpstr>
      <vt:lpstr>Wingdings 2</vt:lpstr>
      <vt:lpstr>Flow</vt:lpstr>
      <vt:lpstr>DASAR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  <vt:lpstr>DASAR SISTEM TELEKOMUNIKASI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SISTEM TELEKOMUNIKASI</dc:title>
  <dc:creator>AMP</dc:creator>
  <cp:lastModifiedBy>Windows User</cp:lastModifiedBy>
  <cp:revision>57</cp:revision>
  <dcterms:created xsi:type="dcterms:W3CDTF">2012-03-06T07:05:12Z</dcterms:created>
  <dcterms:modified xsi:type="dcterms:W3CDTF">2019-07-22T04:20:50Z</dcterms:modified>
</cp:coreProperties>
</file>