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72" r:id="rId33"/>
    <p:sldId id="290" r:id="rId34"/>
    <p:sldId id="291" r:id="rId35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4E45-CFAD-4A04-A877-96E0FA9412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7953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BD9E-AEA6-4D42-AF9C-DB4738217F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22708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8BD9E-AEA6-4D42-AF9C-DB4738217FC9}" type="slidenum">
              <a:rPr lang="id-ID" smtClean="0"/>
              <a:t>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686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6141804-E88C-4A15-8718-DA9CD1B9B2C2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3626E3-5BBB-4B4B-9B64-2EDFD57EB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DASAR TELEKOMUNIKASI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</a:t>
            </a:r>
            <a:endParaRPr lang="id-ID" dirty="0" smtClean="0"/>
          </a:p>
          <a:p>
            <a:endParaRPr lang="id-ID" dirty="0"/>
          </a:p>
          <a:p>
            <a:r>
              <a:rPr lang="id-ID" sz="2000" dirty="0" smtClean="0"/>
              <a:t>Syarifah Muthia Putri, ST., MT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000" dirty="0" smtClean="0"/>
              <a:t>“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 (call set-up), </a:t>
            </a:r>
            <a:r>
              <a:rPr lang="en-US" sz="2000" dirty="0" err="1" smtClean="0"/>
              <a:t>mengawasi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 (supervision)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membubarkan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 (path disconnection)”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signaling.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pensinyalan</a:t>
            </a:r>
            <a:r>
              <a:rPr lang="en-US" sz="2000" dirty="0" smtClean="0"/>
              <a:t> </a:t>
            </a:r>
            <a:r>
              <a:rPr lang="en-US" sz="2000" dirty="0" err="1" smtClean="0"/>
              <a:t>moderen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Common Channel Signaling  (CCS7), 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,  signaling 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 (network management), 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 (supplementary service),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(operations &amp; maintenance)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4" y="4419600"/>
            <a:ext cx="5494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Klasifikasi</a:t>
            </a:r>
            <a:r>
              <a:rPr lang="en-US" sz="2000" dirty="0" smtClean="0"/>
              <a:t> Signaling</a:t>
            </a:r>
          </a:p>
          <a:p>
            <a:pPr>
              <a:buNone/>
            </a:pPr>
            <a:r>
              <a:rPr lang="en-US" sz="2000" dirty="0" smtClean="0"/>
              <a:t>		Signaling 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penggolongan</a:t>
            </a:r>
            <a:r>
              <a:rPr lang="en-US" sz="2000" dirty="0" smtClean="0"/>
              <a:t>/</a:t>
            </a:r>
            <a:r>
              <a:rPr lang="en-US" sz="2000" dirty="0" err="1" smtClean="0"/>
              <a:t>pengklasifikasian</a:t>
            </a:r>
            <a:r>
              <a:rPr lang="en-US" sz="2000" dirty="0" smtClean="0"/>
              <a:t>.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skematik</a:t>
            </a:r>
            <a:r>
              <a:rPr lang="en-US" sz="2000" dirty="0" smtClean="0"/>
              <a:t> </a:t>
            </a:r>
            <a:r>
              <a:rPr lang="en-US" sz="2000" dirty="0" err="1" smtClean="0"/>
              <a:t>pengklasifikasian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19425"/>
            <a:ext cx="4992979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Signaling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CAS (Channel Associated Signaling) = </a:t>
            </a:r>
            <a:r>
              <a:rPr lang="en-US" sz="1800" dirty="0" err="1" smtClean="0"/>
              <a:t>pensinyalan</a:t>
            </a:r>
            <a:r>
              <a:rPr lang="en-US" sz="1800" dirty="0" smtClean="0"/>
              <a:t> </a:t>
            </a:r>
            <a:r>
              <a:rPr lang="en-US" sz="1800" dirty="0" err="1" smtClean="0"/>
              <a:t>kanal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bersesuaian</a:t>
            </a:r>
            <a:r>
              <a:rPr lang="en-US" sz="1800" dirty="0" smtClean="0"/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 smtClean="0"/>
              <a:t>Tiap</a:t>
            </a:r>
            <a:r>
              <a:rPr lang="en-US" sz="1800" dirty="0" smtClean="0"/>
              <a:t> </a:t>
            </a:r>
            <a:r>
              <a:rPr lang="en-US" sz="1800" dirty="0" err="1" smtClean="0"/>
              <a:t>kanal</a:t>
            </a:r>
            <a:r>
              <a:rPr lang="en-US" sz="1800" dirty="0" smtClean="0"/>
              <a:t> voice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1 </a:t>
            </a:r>
            <a:r>
              <a:rPr lang="en-US" sz="1800" dirty="0" err="1" smtClean="0"/>
              <a:t>kanal</a:t>
            </a:r>
            <a:r>
              <a:rPr lang="en-US" sz="1800" dirty="0" smtClean="0"/>
              <a:t> signaling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exclusive (associated),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kanal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terpisah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logika</a:t>
            </a:r>
            <a:r>
              <a:rPr lang="en-US" sz="1800" dirty="0" smtClean="0"/>
              <a:t>/timing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CCS (Common Channel Signaling) = </a:t>
            </a:r>
            <a:r>
              <a:rPr lang="en-US" sz="1800" dirty="0" err="1" smtClean="0"/>
              <a:t>pensinyalan</a:t>
            </a:r>
            <a:r>
              <a:rPr lang="en-US" sz="1800" dirty="0" smtClean="0"/>
              <a:t> </a:t>
            </a:r>
            <a:r>
              <a:rPr lang="en-US" sz="1800" dirty="0" err="1" smtClean="0"/>
              <a:t>kanal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 smtClean="0"/>
              <a:t>Sejumlah</a:t>
            </a:r>
            <a:r>
              <a:rPr lang="en-US" sz="1800" dirty="0" smtClean="0"/>
              <a:t> (</a:t>
            </a:r>
            <a:r>
              <a:rPr lang="en-US" sz="1800" dirty="0" err="1" smtClean="0"/>
              <a:t>kecil</a:t>
            </a:r>
            <a:r>
              <a:rPr lang="en-US" sz="1800" dirty="0" smtClean="0"/>
              <a:t>) </a:t>
            </a:r>
            <a:r>
              <a:rPr lang="en-US" sz="1800" dirty="0" err="1" smtClean="0"/>
              <a:t>kanal</a:t>
            </a:r>
            <a:r>
              <a:rPr lang="en-US" sz="1800" dirty="0" smtClean="0"/>
              <a:t> signaling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kanal</a:t>
            </a:r>
            <a:r>
              <a:rPr lang="en-US" sz="1800" dirty="0" smtClean="0"/>
              <a:t> voice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(common). </a:t>
            </a: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terpisah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448175"/>
            <a:ext cx="5105399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Signaling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Line signal  /supervisory signal (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pengawasan</a:t>
            </a:r>
            <a:r>
              <a:rPr lang="en-US" sz="2000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sinyal-sinyal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memonitor</a:t>
            </a:r>
            <a:r>
              <a:rPr lang="en-US" sz="2000" dirty="0" smtClean="0"/>
              <a:t> (</a:t>
            </a:r>
            <a:r>
              <a:rPr lang="en-US" sz="2000" dirty="0" err="1" smtClean="0"/>
              <a:t>kondisi</a:t>
            </a:r>
            <a:r>
              <a:rPr lang="en-US" sz="2000" dirty="0" smtClean="0"/>
              <a:t>/status) &amp;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line/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 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monitor : idle, blocking </a:t>
            </a:r>
            <a:r>
              <a:rPr lang="en-US" sz="2000" dirty="0" err="1" smtClean="0"/>
              <a:t>dsb</a:t>
            </a:r>
            <a:r>
              <a:rPr lang="en-US" sz="2000" dirty="0" smtClean="0"/>
              <a:t>  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:  clear forward, force release, seizure </a:t>
            </a:r>
            <a:r>
              <a:rPr lang="en-US" sz="2000" dirty="0" err="1" smtClean="0"/>
              <a:t>dsb</a:t>
            </a:r>
            <a:r>
              <a:rPr lang="en-US" sz="2000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Register signal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sinyal-sinyal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/</a:t>
            </a:r>
            <a:r>
              <a:rPr lang="en-US" sz="2000" dirty="0" err="1" smtClean="0"/>
              <a:t>asal</a:t>
            </a:r>
            <a:r>
              <a:rPr lang="en-US" sz="2000" dirty="0" smtClean="0"/>
              <a:t>, </a:t>
            </a:r>
            <a:r>
              <a:rPr lang="en-US" sz="2000" dirty="0" err="1" smtClean="0"/>
              <a:t>kelas</a:t>
            </a:r>
            <a:r>
              <a:rPr lang="en-US" sz="2000" dirty="0" smtClean="0"/>
              <a:t>/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pemanggil</a:t>
            </a:r>
            <a:r>
              <a:rPr lang="en-US" sz="2000" dirty="0" smtClean="0"/>
              <a:t>,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/</a:t>
            </a:r>
            <a:r>
              <a:rPr lang="en-US" sz="2000" dirty="0" err="1" smtClean="0"/>
              <a:t>sibuknya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dipanggil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sinyal-sinyal</a:t>
            </a:r>
            <a:r>
              <a:rPr lang="en-US" sz="2000" dirty="0" smtClean="0"/>
              <a:t> </a:t>
            </a:r>
            <a:r>
              <a:rPr lang="en-US" sz="2000" dirty="0" err="1" smtClean="0"/>
              <a:t>pengontrol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forward.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Signaling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Penyaluran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Link-by-link.  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Pengiriman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blok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(</a:t>
            </a:r>
            <a:r>
              <a:rPr lang="en-US" sz="1800" dirty="0" err="1" smtClean="0"/>
              <a:t>lengkap</a:t>
            </a:r>
            <a:r>
              <a:rPr lang="en-US" sz="1800" dirty="0" smtClean="0"/>
              <a:t>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</a:t>
            </a:r>
            <a:r>
              <a:rPr lang="en-US" sz="1800" dirty="0" err="1" smtClean="0"/>
              <a:t>asal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transit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estafet</a:t>
            </a:r>
            <a:r>
              <a:rPr lang="en-US" sz="1800" dirty="0" smtClean="0"/>
              <a:t> (link-by-link) </a:t>
            </a:r>
            <a:r>
              <a:rPr lang="en-US" sz="1800" dirty="0" err="1" smtClean="0"/>
              <a:t>hingga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End-to-end  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</a:t>
            </a:r>
            <a:r>
              <a:rPr lang="en-US" sz="1800" dirty="0" err="1" smtClean="0"/>
              <a:t>asal</a:t>
            </a:r>
            <a:r>
              <a:rPr lang="en-US" sz="1800" dirty="0" smtClean="0"/>
              <a:t> </a:t>
            </a:r>
            <a:r>
              <a:rPr lang="en-US" sz="1800" dirty="0" err="1" smtClean="0"/>
              <a:t>mengirim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(yang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ruting</a:t>
            </a:r>
            <a:r>
              <a:rPr lang="en-US" sz="1800" dirty="0" smtClean="0"/>
              <a:t>)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transit yang </a:t>
            </a:r>
            <a:r>
              <a:rPr lang="en-US" sz="1800" dirty="0" err="1" smtClean="0"/>
              <a:t>dilaluinya</a:t>
            </a:r>
            <a:r>
              <a:rPr lang="en-US" sz="1800" dirty="0" smtClean="0"/>
              <a:t>. </a:t>
            </a:r>
            <a:r>
              <a:rPr lang="en-US" sz="1800" dirty="0" err="1" smtClean="0"/>
              <a:t>Seteleh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</a:t>
            </a:r>
            <a:r>
              <a:rPr lang="en-US" sz="1800" dirty="0" err="1" smtClean="0"/>
              <a:t>asal</a:t>
            </a:r>
            <a:r>
              <a:rPr lang="en-US" sz="1800" dirty="0" smtClean="0"/>
              <a:t> </a:t>
            </a:r>
            <a:r>
              <a:rPr lang="en-US" sz="1800" dirty="0" err="1" smtClean="0"/>
              <a:t>terhubung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sentral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, </a:t>
            </a:r>
            <a:r>
              <a:rPr lang="en-US" sz="1800" dirty="0" err="1" smtClean="0"/>
              <a:t>barulah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 (address </a:t>
            </a:r>
            <a:r>
              <a:rPr lang="en-US" sz="1800" dirty="0" err="1" smtClean="0"/>
              <a:t>tujuan</a:t>
            </a:r>
            <a:r>
              <a:rPr lang="en-US" sz="1800" dirty="0" smtClean="0"/>
              <a:t>) </a:t>
            </a:r>
            <a:r>
              <a:rPr lang="en-US" sz="1800" dirty="0" err="1" smtClean="0"/>
              <a:t>dikirimkan</a:t>
            </a:r>
            <a:r>
              <a:rPr lang="en-US" sz="1800" dirty="0" smtClean="0"/>
              <a:t>. </a:t>
            </a:r>
          </a:p>
          <a:p>
            <a:pPr lvl="1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59221"/>
            <a:ext cx="4876800" cy="8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595352"/>
            <a:ext cx="4533900" cy="10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Enbloc</a:t>
            </a:r>
            <a:r>
              <a:rPr lang="en-US" sz="1800" dirty="0" smtClean="0"/>
              <a:t>.  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mode  link-by-link, 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 </a:t>
            </a:r>
            <a:r>
              <a:rPr lang="en-US" sz="1800" dirty="0" err="1" smtClean="0"/>
              <a:t>dikirim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estafet</a:t>
            </a:r>
            <a:r>
              <a:rPr lang="en-US" sz="1800" dirty="0" smtClean="0"/>
              <a:t>. </a:t>
            </a:r>
            <a:r>
              <a:rPr lang="en-US" sz="1800" dirty="0" err="1" smtClean="0"/>
              <a:t>Bedanya</a:t>
            </a:r>
            <a:r>
              <a:rPr lang="en-US" sz="1800" dirty="0" smtClean="0"/>
              <a:t>, </a:t>
            </a:r>
            <a:r>
              <a:rPr lang="en-US" sz="1800" dirty="0" err="1" smtClean="0"/>
              <a:t>terminologi</a:t>
            </a:r>
            <a:r>
              <a:rPr lang="en-US" sz="1800" dirty="0" smtClean="0"/>
              <a:t> </a:t>
            </a:r>
            <a:r>
              <a:rPr lang="en-US" sz="1800" dirty="0" err="1" smtClean="0"/>
              <a:t>enbloc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CCS (CCS No.7),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CAS (R2) </a:t>
            </a:r>
            <a:r>
              <a:rPr lang="en-US" sz="1800" dirty="0" err="1" smtClean="0"/>
              <a:t>biasa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terminologi</a:t>
            </a:r>
            <a:r>
              <a:rPr lang="en-US" sz="1800" dirty="0" smtClean="0"/>
              <a:t> link-by-link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Overlap.  </a:t>
            </a:r>
          </a:p>
          <a:p>
            <a:pPr lvl="1">
              <a:buNone/>
            </a:pPr>
            <a:r>
              <a:rPr lang="en-US" sz="1800" dirty="0" smtClean="0"/>
              <a:t>	Mode </a:t>
            </a:r>
            <a:r>
              <a:rPr lang="en-US" sz="1800" dirty="0" err="1" smtClean="0"/>
              <a:t>penyaluran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 link-by-link 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dikirim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sekaligus</a:t>
            </a:r>
            <a:r>
              <a:rPr lang="en-US" sz="1800" dirty="0" smtClean="0"/>
              <a:t> (</a:t>
            </a:r>
            <a:r>
              <a:rPr lang="en-US" sz="1800" dirty="0" err="1" smtClean="0"/>
              <a:t>lengkap</a:t>
            </a:r>
            <a:r>
              <a:rPr lang="en-US" sz="1800" dirty="0" smtClean="0"/>
              <a:t>) </a:t>
            </a:r>
            <a:r>
              <a:rPr lang="en-US" sz="1800" dirty="0" err="1" smtClean="0"/>
              <a:t>melainkan</a:t>
            </a:r>
            <a:r>
              <a:rPr lang="en-US" sz="1800" dirty="0" smtClean="0"/>
              <a:t> </a:t>
            </a:r>
            <a:r>
              <a:rPr lang="en-US" sz="1800" dirty="0" err="1" smtClean="0"/>
              <a:t>bertahap</a:t>
            </a:r>
            <a:r>
              <a:rPr lang="en-US" sz="1800" dirty="0" smtClean="0"/>
              <a:t> (</a:t>
            </a:r>
            <a:r>
              <a:rPr lang="en-US" sz="1800" dirty="0" err="1" smtClean="0"/>
              <a:t>sebagian-sebagian</a:t>
            </a:r>
            <a:r>
              <a:rPr lang="en-US" sz="1800" dirty="0" smtClean="0"/>
              <a:t>).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495800"/>
            <a:ext cx="44022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030" y="1615832"/>
            <a:ext cx="6629400" cy="48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454975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pensinyalan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/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pensinyalan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dilalui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call setup.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ilustrasinya</a:t>
            </a:r>
            <a:r>
              <a:rPr lang="en-US" sz="1800" dirty="0" smtClean="0"/>
              <a:t> : 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4800599" cy="417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715" y="1676400"/>
            <a:ext cx="5997359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elektromagnetik.Proses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, </a:t>
            </a:r>
            <a:r>
              <a:rPr lang="en-US" sz="2000" dirty="0" err="1" smtClean="0"/>
              <a:t>dilewatkan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 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lain,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komplit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voltase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voltase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turun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voltase</a:t>
            </a:r>
            <a:r>
              <a:rPr lang="en-US" sz="2000" dirty="0" smtClean="0"/>
              <a:t>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voltase</a:t>
            </a:r>
            <a:r>
              <a:rPr lang="en-US" sz="2000" dirty="0" smtClean="0"/>
              <a:t> nol.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819967"/>
            <a:ext cx="4267200" cy="13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signaling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dialing,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dialing,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a. </a:t>
            </a:r>
            <a:r>
              <a:rPr lang="en-US" sz="2000" dirty="0" err="1" smtClean="0"/>
              <a:t>decadic</a:t>
            </a:r>
            <a:r>
              <a:rPr lang="en-US" sz="2000" dirty="0" smtClean="0"/>
              <a:t> pulse </a:t>
            </a:r>
            <a:r>
              <a:rPr lang="en-US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	</a:t>
            </a:r>
            <a:r>
              <a:rPr lang="en-US" sz="1600" dirty="0" err="1" smtClean="0">
                <a:latin typeface="Arial Narrow" pitchFamily="34" charset="0"/>
              </a:rPr>
              <a:t>Buka</a:t>
            </a:r>
            <a:r>
              <a:rPr lang="en-US" sz="1600" dirty="0" smtClean="0">
                <a:latin typeface="Arial Narrow" pitchFamily="34" charset="0"/>
              </a:rPr>
              <a:t>/</a:t>
            </a:r>
            <a:r>
              <a:rPr lang="en-US" sz="1600" dirty="0" err="1" smtClean="0">
                <a:latin typeface="Arial Narrow" pitchFamily="34" charset="0"/>
              </a:rPr>
              <a:t>tutup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kontak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mekanik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i="1" dirty="0" err="1" smtClean="0">
                <a:latin typeface="Arial Narrow" pitchFamily="34" charset="0"/>
              </a:rPr>
              <a:t>nsi</a:t>
            </a:r>
            <a:r>
              <a:rPr lang="en-US" sz="1600" i="1" dirty="0" smtClean="0">
                <a:latin typeface="Arial Narrow" pitchFamily="34" charset="0"/>
              </a:rPr>
              <a:t>, </a:t>
            </a:r>
            <a:r>
              <a:rPr lang="en-US" sz="1600" i="1" dirty="0" err="1" smtClean="0">
                <a:latin typeface="Arial Narrow" pitchFamily="34" charset="0"/>
              </a:rPr>
              <a:t>nsr</a:t>
            </a:r>
            <a:r>
              <a:rPr lang="en-US" sz="1600" i="1" dirty="0" smtClean="0">
                <a:latin typeface="Arial Narrow" pitchFamily="34" charset="0"/>
              </a:rPr>
              <a:t>, </a:t>
            </a:r>
            <a:r>
              <a:rPr lang="en-US" sz="1600" i="1" dirty="0" err="1" smtClean="0">
                <a:latin typeface="Arial Narrow" pitchFamily="34" charset="0"/>
              </a:rPr>
              <a:t>nsa</a:t>
            </a:r>
            <a:r>
              <a:rPr lang="en-US" sz="1600" i="1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dikontrol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oleh</a:t>
            </a:r>
            <a:r>
              <a:rPr lang="en-US" sz="1600" dirty="0" smtClean="0">
                <a:latin typeface="Arial Narrow" pitchFamily="34" charset="0"/>
              </a:rPr>
              <a:t> token yang </a:t>
            </a:r>
            <a:r>
              <a:rPr lang="en-US" sz="1600" dirty="0" err="1" smtClean="0">
                <a:latin typeface="Arial Narrow" pitchFamily="34" charset="0"/>
              </a:rPr>
              <a:t>berputar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saat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roda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pilih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dilepas</a:t>
            </a:r>
            <a:r>
              <a:rPr lang="en-US" sz="1600" dirty="0" smtClean="0">
                <a:latin typeface="Arial Narrow" pitchFamily="34" charset="0"/>
              </a:rPr>
              <a:t> (</a:t>
            </a:r>
            <a:r>
              <a:rPr lang="en-US" sz="1600" dirty="0" err="1" smtClean="0">
                <a:latin typeface="Arial Narrow" pitchFamily="34" charset="0"/>
              </a:rPr>
              <a:t>berputar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dirty="0" err="1" smtClean="0">
                <a:latin typeface="Arial Narrow" pitchFamily="34" charset="0"/>
              </a:rPr>
              <a:t>kembali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ke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posisi</a:t>
            </a:r>
            <a:r>
              <a:rPr lang="en-US" sz="1600" dirty="0" smtClean="0">
                <a:latin typeface="Arial Narrow" pitchFamily="34" charset="0"/>
              </a:rPr>
              <a:t> normal)</a:t>
            </a:r>
          </a:p>
          <a:p>
            <a:pPr algn="ctr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1600" dirty="0" smtClean="0">
              <a:latin typeface="Arial Narrow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57248"/>
            <a:ext cx="3276600" cy="169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100157"/>
            <a:ext cx="5676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dirty="0" smtClean="0"/>
              <a:t>b. DTMF</a:t>
            </a:r>
          </a:p>
          <a:p>
            <a:pPr lvl="1">
              <a:buNone/>
            </a:pP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2837" y="2209800"/>
            <a:ext cx="589476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Pensinyalan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2057401"/>
            <a:ext cx="6534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/noise,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terdegradasi</a:t>
            </a:r>
            <a:r>
              <a:rPr lang="en-US" sz="2000" dirty="0" smtClean="0"/>
              <a:t>.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digital,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batasan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/</a:t>
            </a:r>
            <a:r>
              <a:rPr lang="en-US" sz="2000" dirty="0" err="1" smtClean="0"/>
              <a:t>dikenali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ide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dan</a:t>
            </a:r>
            <a:r>
              <a:rPr lang="en-US" sz="2000" dirty="0" smtClean="0"/>
              <a:t> digital,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diuser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digital. </a:t>
            </a:r>
            <a:r>
              <a:rPr lang="en-US" sz="2000" dirty="0" err="1" smtClean="0"/>
              <a:t>Teknik</a:t>
            </a:r>
            <a:r>
              <a:rPr lang="en-US" sz="2000" dirty="0" smtClean="0"/>
              <a:t>/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PCM (Pulse Code Modulation).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PCM (Pulse Code Modulation)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digital,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yang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sampel-sampelnya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diubah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4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 </a:t>
            </a:r>
          </a:p>
          <a:p>
            <a:pPr lvl="1">
              <a:buNone/>
            </a:pPr>
            <a:r>
              <a:rPr lang="en-US" sz="2000" dirty="0" smtClean="0"/>
              <a:t>1.  Sampling </a:t>
            </a:r>
          </a:p>
          <a:p>
            <a:pPr lvl="1">
              <a:buNone/>
            </a:pPr>
            <a:r>
              <a:rPr lang="en-US" sz="2000" dirty="0" smtClean="0"/>
              <a:t>2.  </a:t>
            </a:r>
            <a:r>
              <a:rPr lang="en-US" sz="2000" dirty="0" err="1" smtClean="0"/>
              <a:t>Quantisasi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3.  </a:t>
            </a:r>
            <a:r>
              <a:rPr lang="en-US" sz="2000" dirty="0" err="1" smtClean="0"/>
              <a:t>Pengkodean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4.  Multiplexing 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86200"/>
            <a:ext cx="58525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Sampling</a:t>
            </a:r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ditransmisikan</a:t>
            </a:r>
            <a:r>
              <a:rPr lang="en-US" sz="2000" dirty="0" smtClean="0"/>
              <a:t>, </a:t>
            </a:r>
            <a:r>
              <a:rPr lang="en-US" sz="2000" dirty="0" err="1" smtClean="0"/>
              <a:t>cukp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sampelnya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Sampling :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sample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berurutan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Frekuensi</a:t>
            </a:r>
            <a:r>
              <a:rPr lang="en-US" sz="2000" dirty="0" smtClean="0"/>
              <a:t> sampling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2 x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disampling</a:t>
            </a:r>
            <a:r>
              <a:rPr lang="en-US" sz="2000" dirty="0" smtClean="0"/>
              <a:t> (</a:t>
            </a:r>
            <a:r>
              <a:rPr lang="en-US" sz="2000" dirty="0" err="1" smtClean="0"/>
              <a:t>sekurang-kurangnya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lembah</a:t>
            </a:r>
            <a:r>
              <a:rPr lang="en-US" sz="2000" dirty="0" smtClean="0"/>
              <a:t>) [</a:t>
            </a:r>
            <a:r>
              <a:rPr lang="en-US" sz="2000" dirty="0" err="1" smtClean="0"/>
              <a:t>teorema</a:t>
            </a:r>
            <a:r>
              <a:rPr lang="en-US" sz="2000" dirty="0" smtClean="0"/>
              <a:t> </a:t>
            </a:r>
            <a:r>
              <a:rPr lang="en-US" sz="2000" dirty="0" err="1" smtClean="0"/>
              <a:t>Nyqust</a:t>
            </a:r>
            <a:r>
              <a:rPr lang="en-US" sz="2000" dirty="0" smtClean="0"/>
              <a:t>]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fs</a:t>
            </a:r>
            <a:r>
              <a:rPr lang="en-US" sz="2000" dirty="0" smtClean="0"/>
              <a:t>    = 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sampling </a:t>
            </a:r>
          </a:p>
          <a:p>
            <a:pPr>
              <a:buNone/>
            </a:pPr>
            <a:r>
              <a:rPr lang="en-US" sz="2000" dirty="0" err="1" smtClean="0"/>
              <a:t>fi</a:t>
            </a:r>
            <a:r>
              <a:rPr lang="en-US" sz="2000" dirty="0" smtClean="0"/>
              <a:t>     = 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/</a:t>
            </a:r>
            <a:r>
              <a:rPr lang="en-US" sz="2000" dirty="0" err="1" smtClean="0"/>
              <a:t>sumber</a:t>
            </a:r>
            <a:r>
              <a:rPr lang="en-US" sz="2000" dirty="0" smtClean="0"/>
              <a:t> (yang </a:t>
            </a:r>
            <a:r>
              <a:rPr lang="en-US" sz="2000" dirty="0" err="1" smtClean="0"/>
              <a:t>disampling</a:t>
            </a:r>
            <a:r>
              <a:rPr lang="en-US" sz="2000" dirty="0" smtClean="0"/>
              <a:t>) </a:t>
            </a:r>
          </a:p>
          <a:p>
            <a:pPr>
              <a:buNone/>
            </a:pPr>
            <a:r>
              <a:rPr lang="en-US" sz="2000" dirty="0" smtClean="0"/>
              <a:t>CCITT 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fs</a:t>
            </a:r>
            <a:r>
              <a:rPr lang="en-US" sz="2000" dirty="0" smtClean="0"/>
              <a:t>  = 8000 Hz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fi</a:t>
            </a:r>
            <a:r>
              <a:rPr lang="en-US" sz="2000" dirty="0" smtClean="0"/>
              <a:t>   = 300 – 3400 Hz (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Bicara</a:t>
            </a:r>
            <a:r>
              <a:rPr lang="en-US" sz="2000" dirty="0" smtClean="0"/>
              <a:t>)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</a:t>
            </a:r>
            <a:r>
              <a:rPr lang="en-US" sz="2000" dirty="0" err="1" smtClean="0"/>
              <a:t>disampling</a:t>
            </a:r>
            <a:r>
              <a:rPr lang="en-US" sz="2000" dirty="0" smtClean="0"/>
              <a:t> 8000 kali per </a:t>
            </a:r>
            <a:r>
              <a:rPr lang="en-US" sz="2000" dirty="0" err="1" smtClean="0"/>
              <a:t>detik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399" y="4124325"/>
            <a:ext cx="108308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penyamplingan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PAM (Pulse Amplitude Modulation)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sampling yang </a:t>
            </a:r>
            <a:r>
              <a:rPr lang="en-US" sz="2000" dirty="0" err="1" smtClean="0"/>
              <a:t>dipentingkan</a:t>
            </a:r>
            <a:r>
              <a:rPr lang="en-US" sz="2000" dirty="0" smtClean="0"/>
              <a:t>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sampling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lebar</a:t>
            </a:r>
            <a:r>
              <a:rPr lang="en-US" sz="2000" dirty="0" smtClean="0"/>
              <a:t> </a:t>
            </a:r>
            <a:r>
              <a:rPr lang="en-US" sz="2000" dirty="0" err="1" smtClean="0"/>
              <a:t>pulsa</a:t>
            </a:r>
            <a:r>
              <a:rPr lang="en-US" sz="2000" dirty="0" smtClean="0"/>
              <a:t> sampling. </a:t>
            </a:r>
          </a:p>
          <a:p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teorema</a:t>
            </a:r>
            <a:r>
              <a:rPr lang="en-US" sz="2000" dirty="0" smtClean="0"/>
              <a:t> </a:t>
            </a:r>
            <a:r>
              <a:rPr lang="en-US" sz="2000" dirty="0" err="1" smtClean="0"/>
              <a:t>nyquist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sampling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/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penumpukan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/aliasing.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8122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Kuantisasi</a:t>
            </a:r>
            <a:endParaRPr lang="en-US" sz="2000" dirty="0" smtClean="0"/>
          </a:p>
          <a:p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PAM; yang </a:t>
            </a:r>
            <a:r>
              <a:rPr lang="en-US" sz="2000" dirty="0" err="1" smtClean="0"/>
              <a:t>besarnya</a:t>
            </a:r>
            <a:r>
              <a:rPr lang="en-US" sz="2000" dirty="0" smtClean="0"/>
              <a:t> </a:t>
            </a:r>
            <a:r>
              <a:rPr lang="en-US" sz="2000" dirty="0" err="1" smtClean="0"/>
              <a:t>kecilnya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tegangan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pembanding</a:t>
            </a:r>
            <a:r>
              <a:rPr lang="en-US" sz="2000" dirty="0" smtClean="0"/>
              <a:t> </a:t>
            </a:r>
            <a:r>
              <a:rPr lang="en-US" sz="2000" dirty="0" err="1" smtClean="0"/>
              <a:t>terdekat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pulsa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diletakan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polaritas</a:t>
            </a:r>
            <a:r>
              <a:rPr lang="en-US" sz="2000" dirty="0" smtClean="0"/>
              <a:t>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polaritas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polaritas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segment/sub segment(interval) 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38600"/>
            <a:ext cx="4429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Companding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Sebelum</a:t>
            </a:r>
            <a:r>
              <a:rPr lang="en-US" sz="2000" dirty="0" smtClean="0"/>
              <a:t>  </a:t>
            </a:r>
            <a:r>
              <a:rPr lang="en-US" sz="2000" dirty="0" err="1" smtClean="0"/>
              <a:t>dikuantisasi</a:t>
            </a:r>
            <a:r>
              <a:rPr lang="en-US" sz="2000" dirty="0" smtClean="0"/>
              <a:t>, 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diperbesar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diperkecil</a:t>
            </a:r>
            <a:r>
              <a:rPr lang="en-US" sz="2000" dirty="0" smtClean="0"/>
              <a:t>.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kompresi</a:t>
            </a:r>
            <a:r>
              <a:rPr lang="en-US" sz="2000" dirty="0" smtClean="0"/>
              <a:t> (comp)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ekspansi</a:t>
            </a:r>
            <a:r>
              <a:rPr lang="en-US" sz="2000" dirty="0" smtClean="0"/>
              <a:t> (exp),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companding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76600"/>
            <a:ext cx="6400800" cy="33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Coding / </a:t>
            </a:r>
            <a:r>
              <a:rPr lang="en-US" sz="2000" dirty="0" err="1" smtClean="0"/>
              <a:t>Pengkodean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Pengkodean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(</a:t>
            </a:r>
            <a:r>
              <a:rPr lang="en-US" sz="2000" dirty="0" err="1" smtClean="0"/>
              <a:t>mengkodekan</a:t>
            </a:r>
            <a:r>
              <a:rPr lang="en-US" sz="2000" dirty="0" smtClean="0"/>
              <a:t>)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sampling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biner</a:t>
            </a:r>
            <a:r>
              <a:rPr lang="en-US" sz="2000" dirty="0" smtClean="0"/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Pemrosesan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encoding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8 bit word PCM yang </a:t>
            </a:r>
            <a:r>
              <a:rPr lang="en-US" sz="2000" dirty="0" err="1" smtClean="0"/>
              <a:t>merepresentasikan</a:t>
            </a:r>
            <a:r>
              <a:rPr lang="en-US" sz="2000" dirty="0" smtClean="0"/>
              <a:t> level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kuantisasi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 –127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+127 interval </a:t>
            </a:r>
            <a:r>
              <a:rPr lang="en-US" sz="2000" dirty="0" err="1" smtClean="0"/>
              <a:t>kuantisasi</a:t>
            </a:r>
            <a:r>
              <a:rPr lang="en-US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Bit paling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word PCM </a:t>
            </a:r>
            <a:r>
              <a:rPr lang="en-US" sz="2000" dirty="0" err="1" smtClean="0"/>
              <a:t>jika</a:t>
            </a:r>
            <a:r>
              <a:rPr lang="en-US" sz="2000" dirty="0" smtClean="0"/>
              <a:t> = 1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level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= 0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level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Pengkodean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total 256 </a:t>
            </a:r>
            <a:r>
              <a:rPr lang="en-US" sz="2000" dirty="0" err="1" smtClean="0"/>
              <a:t>beda</a:t>
            </a:r>
            <a:r>
              <a:rPr lang="en-US" sz="2000" dirty="0" smtClean="0"/>
              <a:t> sampling (256 </a:t>
            </a:r>
            <a:r>
              <a:rPr lang="en-US" sz="2000" dirty="0" err="1" smtClean="0"/>
              <a:t>subsegmen</a:t>
            </a:r>
            <a:r>
              <a:rPr lang="en-US" sz="2000" dirty="0" smtClean="0"/>
              <a:t>) yang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8 bit (2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= 256)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hertz (Hz) yang </a:t>
            </a:r>
            <a:r>
              <a:rPr lang="en-US" sz="2000" dirty="0" err="1" smtClean="0"/>
              <a:t>diukur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detik</a:t>
            </a:r>
            <a:r>
              <a:rPr lang="en-US" sz="2000" dirty="0" smtClean="0"/>
              <a:t>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detik</a:t>
            </a:r>
            <a:r>
              <a:rPr lang="en-US" sz="2000" dirty="0" smtClean="0"/>
              <a:t>,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10,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10 Hz.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televisi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radio yang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berkesinambungan</a:t>
            </a:r>
            <a:r>
              <a:rPr lang="en-US" sz="2000" dirty="0" smtClean="0"/>
              <a:t>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agak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mudah</a:t>
            </a:r>
            <a:r>
              <a:rPr lang="en-US" sz="2000" dirty="0" smtClean="0"/>
              <a:t> 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 error/noise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digital.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67200"/>
            <a:ext cx="42369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Keterangan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M = Mark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level :   	   1 = </a:t>
            </a:r>
            <a:r>
              <a:rPr lang="en-US" dirty="0" err="1" smtClean="0"/>
              <a:t>amplitudo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                  0 = </a:t>
            </a:r>
            <a:r>
              <a:rPr lang="en-US" dirty="0" err="1" smtClean="0"/>
              <a:t>amplitudo</a:t>
            </a:r>
            <a:r>
              <a:rPr lang="en-US" dirty="0" smtClean="0"/>
              <a:t> negative </a:t>
            </a:r>
          </a:p>
          <a:p>
            <a:pPr>
              <a:buNone/>
            </a:pPr>
            <a:r>
              <a:rPr lang="en-US" dirty="0" smtClean="0"/>
              <a:t>	S = </a:t>
            </a:r>
            <a:r>
              <a:rPr lang="en-US" dirty="0" err="1" smtClean="0"/>
              <a:t>Segmen</a:t>
            </a:r>
            <a:r>
              <a:rPr lang="en-US" dirty="0" smtClean="0"/>
              <a:t>    		 000 = </a:t>
            </a:r>
            <a:r>
              <a:rPr lang="en-US" dirty="0" err="1" smtClean="0"/>
              <a:t>segmen</a:t>
            </a:r>
            <a:r>
              <a:rPr lang="en-US" dirty="0" smtClean="0"/>
              <a:t> 0 </a:t>
            </a:r>
          </a:p>
          <a:p>
            <a:pPr>
              <a:buNone/>
            </a:pPr>
            <a:r>
              <a:rPr lang="en-US" dirty="0" smtClean="0"/>
              <a:t>			       	 001 = </a:t>
            </a:r>
            <a:r>
              <a:rPr lang="en-US" dirty="0" err="1" smtClean="0"/>
              <a:t>segmen</a:t>
            </a:r>
            <a:r>
              <a:rPr lang="en-US" dirty="0" smtClean="0"/>
              <a:t> 1 </a:t>
            </a:r>
          </a:p>
          <a:p>
            <a:pPr>
              <a:buNone/>
            </a:pPr>
            <a:r>
              <a:rPr lang="en-US" dirty="0" smtClean="0"/>
              <a:t>				 002 = </a:t>
            </a:r>
            <a:r>
              <a:rPr lang="en-US" dirty="0" err="1" smtClean="0"/>
              <a:t>segmen</a:t>
            </a:r>
            <a:r>
              <a:rPr lang="en-US" dirty="0" smtClean="0"/>
              <a:t> 2 </a:t>
            </a:r>
          </a:p>
          <a:p>
            <a:pPr>
              <a:buNone/>
            </a:pPr>
            <a:r>
              <a:rPr lang="en-US" dirty="0" smtClean="0"/>
              <a:t>					. </a:t>
            </a:r>
          </a:p>
          <a:p>
            <a:pPr>
              <a:buNone/>
            </a:pPr>
            <a:r>
              <a:rPr lang="en-US" dirty="0" smtClean="0"/>
              <a:t>					. </a:t>
            </a:r>
          </a:p>
          <a:p>
            <a:pPr>
              <a:buNone/>
            </a:pPr>
            <a:r>
              <a:rPr lang="en-US" dirty="0" smtClean="0"/>
              <a:t>				 111 = </a:t>
            </a:r>
            <a:r>
              <a:rPr lang="en-US" dirty="0" err="1" smtClean="0"/>
              <a:t>segmen</a:t>
            </a:r>
            <a:r>
              <a:rPr lang="en-US" dirty="0" smtClean="0"/>
              <a:t> 7 </a:t>
            </a:r>
          </a:p>
          <a:p>
            <a:pPr>
              <a:buNone/>
            </a:pPr>
            <a:r>
              <a:rPr lang="en-US" dirty="0" smtClean="0"/>
              <a:t>	A = sub-</a:t>
            </a:r>
            <a:r>
              <a:rPr lang="en-US" dirty="0" err="1" smtClean="0"/>
              <a:t>segmen</a:t>
            </a:r>
            <a:r>
              <a:rPr lang="en-US" dirty="0" smtClean="0"/>
              <a:t>      	0000 = 0 </a:t>
            </a:r>
          </a:p>
          <a:p>
            <a:pPr>
              <a:buNone/>
            </a:pPr>
            <a:r>
              <a:rPr lang="en-US" dirty="0" smtClean="0"/>
              <a:t>				0001 = 1 </a:t>
            </a:r>
          </a:p>
          <a:p>
            <a:pPr>
              <a:buNone/>
            </a:pPr>
            <a:r>
              <a:rPr lang="en-US" dirty="0" smtClean="0"/>
              <a:t>				0002 = 2 </a:t>
            </a:r>
          </a:p>
          <a:p>
            <a:pPr>
              <a:buNone/>
            </a:pPr>
            <a:r>
              <a:rPr lang="en-US" dirty="0" smtClean="0"/>
              <a:t>				      .</a:t>
            </a:r>
          </a:p>
          <a:p>
            <a:pPr>
              <a:buNone/>
            </a:pPr>
            <a:r>
              <a:rPr lang="en-US" dirty="0" smtClean="0"/>
              <a:t>				      .</a:t>
            </a:r>
          </a:p>
          <a:p>
            <a:pPr>
              <a:buNone/>
            </a:pPr>
            <a:r>
              <a:rPr lang="en-US" dirty="0" smtClean="0"/>
              <a:t>				1111 = 15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855" y="1600200"/>
            <a:ext cx="3948345" cy="8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Multiplexing</a:t>
            </a:r>
          </a:p>
          <a:p>
            <a:r>
              <a:rPr lang="en-US" sz="2000" dirty="0" smtClean="0"/>
              <a:t>Multiplexing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sinyal-sinyal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simultan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1 </a:t>
            </a:r>
            <a:r>
              <a:rPr lang="en-US" sz="2000" dirty="0" err="1" smtClean="0"/>
              <a:t>kanal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multiplexing,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sbb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	a. FDM (Frequency Division Multiplexing)</a:t>
            </a:r>
          </a:p>
          <a:p>
            <a:pPr>
              <a:buNone/>
            </a:pPr>
            <a:r>
              <a:rPr lang="en-US" sz="2000" dirty="0" smtClean="0"/>
              <a:t>	b. TDM (Time Division Multiplexing) </a:t>
            </a:r>
          </a:p>
          <a:p>
            <a:pPr>
              <a:buNone/>
            </a:pPr>
            <a:r>
              <a:rPr lang="en-US" sz="2000" dirty="0" smtClean="0"/>
              <a:t>	c. WDM (Wavelength Division Multiplexing)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FDM (Frequency Division Multiplexing) </a:t>
            </a:r>
          </a:p>
          <a:p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penggabungan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kanal-kanal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Prinsipnya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 n 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berbeda-beda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ditransmisikan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simultan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1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. 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digital.</a:t>
            </a: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609975"/>
            <a:ext cx="5329666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TDM (Time Division Multiplexing) </a:t>
            </a:r>
          </a:p>
          <a:p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penggabungan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bandwidth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bergantian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TDM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multiplexing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membagi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slot-slot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tiap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.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digital.</a:t>
            </a:r>
          </a:p>
          <a:p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74692"/>
            <a:ext cx="7315200" cy="18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WDM (Wavelength Division Multiplexing) </a:t>
            </a:r>
          </a:p>
          <a:p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serupa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FDM,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domain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variabelnya</a:t>
            </a:r>
            <a:r>
              <a:rPr lang="en-US" sz="2000" dirty="0" smtClean="0"/>
              <a:t>. WDM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serat</a:t>
            </a:r>
            <a:r>
              <a:rPr lang="en-US" sz="2000" dirty="0" smtClean="0"/>
              <a:t> </a:t>
            </a:r>
            <a:r>
              <a:rPr lang="en-US" sz="2000" dirty="0" err="1" smtClean="0"/>
              <a:t>optik</a:t>
            </a:r>
            <a:r>
              <a:rPr lang="en-US" sz="2000" dirty="0" smtClean="0"/>
              <a:t> 	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3090863"/>
            <a:ext cx="6934201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analog,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amplifier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.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amplifier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penguatan</a:t>
            </a:r>
            <a:r>
              <a:rPr lang="en-US" sz="2000" dirty="0" smtClean="0"/>
              <a:t> (gain),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menguatkan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noise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menyertai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digital, amplifier </a:t>
            </a:r>
            <a:r>
              <a:rPr lang="en-US" sz="2000" dirty="0" err="1" smtClean="0"/>
              <a:t>digantikan</a:t>
            </a:r>
            <a:r>
              <a:rPr lang="en-US" sz="2000" dirty="0" smtClean="0"/>
              <a:t>  regenerative repeater.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repeater 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menguatkan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,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membersihkan</a:t>
            </a:r>
            <a:r>
              <a:rPr lang="en-US" sz="2000" dirty="0" smtClean="0"/>
              <a:t> 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noise.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baud. Baud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analog.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baud.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71975"/>
            <a:ext cx="446492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Sinyal</a:t>
            </a:r>
            <a:r>
              <a:rPr lang="en-US" sz="2000" dirty="0" smtClean="0"/>
              <a:t> Digital  </a:t>
            </a:r>
          </a:p>
          <a:p>
            <a:pPr>
              <a:buNone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ututan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0 </a:t>
            </a:r>
            <a:r>
              <a:rPr lang="en-US" sz="2000" dirty="0" err="1" smtClean="0"/>
              <a:t>dan</a:t>
            </a:r>
            <a:r>
              <a:rPr lang="en-US" sz="2000" dirty="0" smtClean="0"/>
              <a:t> 1 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terputus-putus</a:t>
            </a:r>
            <a:r>
              <a:rPr lang="en-US" sz="2000" dirty="0" smtClean="0"/>
              <a:t> (discrete)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mudah</a:t>
            </a:r>
            <a:r>
              <a:rPr lang="en-US" sz="2000" dirty="0" smtClean="0"/>
              <a:t>,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akurat</a:t>
            </a:r>
            <a:r>
              <a:rPr lang="en-US" sz="2000" dirty="0" smtClean="0"/>
              <a:t>.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bit.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3276600"/>
            <a:ext cx="4448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343400"/>
            <a:ext cx="4282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ke</a:t>
            </a:r>
            <a:r>
              <a:rPr lang="en-US" sz="2000" dirty="0" smtClean="0"/>
              <a:t> Digital 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/noise,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terdegradasi</a:t>
            </a:r>
            <a:r>
              <a:rPr lang="en-US" sz="2000" dirty="0" smtClean="0"/>
              <a:t>.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digital,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batasan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,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/</a:t>
            </a:r>
            <a:r>
              <a:rPr lang="en-US" sz="2000" dirty="0" err="1" smtClean="0"/>
              <a:t>dikenali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ide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dan</a:t>
            </a:r>
            <a:r>
              <a:rPr lang="en-US" sz="2000" dirty="0" smtClean="0"/>
              <a:t> digital,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diuser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digital.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(continue)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biner</a:t>
            </a:r>
            <a:r>
              <a:rPr lang="en-US" sz="2000" dirty="0" smtClean="0"/>
              <a:t> (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bit 1 </a:t>
            </a:r>
            <a:r>
              <a:rPr lang="en-US" sz="2000" dirty="0" err="1" smtClean="0"/>
              <a:t>dan</a:t>
            </a:r>
            <a:r>
              <a:rPr lang="en-US" sz="2000" dirty="0" smtClean="0"/>
              <a:t> 0)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ditransmisikan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.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dilalui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 sampling, </a:t>
            </a:r>
            <a:r>
              <a:rPr lang="en-US" sz="2000" dirty="0" err="1" smtClean="0"/>
              <a:t>quntizing</a:t>
            </a:r>
            <a:r>
              <a:rPr lang="en-US" sz="2000" dirty="0" smtClean="0"/>
              <a:t>, coding, </a:t>
            </a:r>
            <a:r>
              <a:rPr lang="en-US" sz="2000" dirty="0" err="1" smtClean="0"/>
              <a:t>dan</a:t>
            </a:r>
            <a:r>
              <a:rPr lang="en-US" sz="2000" dirty="0" smtClean="0"/>
              <a:t> multiplexing. </a:t>
            </a:r>
            <a:r>
              <a:rPr lang="en-US" sz="2000" dirty="0" err="1" smtClean="0"/>
              <a:t>Pembahasan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PCM (Pulse Code Modulation).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pengubahan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5695950" cy="320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analog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digital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85988"/>
            <a:ext cx="705078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Signaling /</a:t>
            </a:r>
            <a:r>
              <a:rPr lang="en-US" sz="2000" dirty="0" err="1" smtClean="0"/>
              <a:t>Pensinyalan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	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 FTP Telkom ‘96,  </a:t>
            </a:r>
            <a:r>
              <a:rPr lang="en-US" sz="2000" dirty="0" err="1" smtClean="0"/>
              <a:t>pensinyalan</a:t>
            </a:r>
            <a:r>
              <a:rPr lang="en-US" sz="2000" dirty="0" smtClean="0"/>
              <a:t>  (signaling)  </a:t>
            </a:r>
            <a:r>
              <a:rPr lang="en-US" sz="2000" dirty="0" err="1" smtClean="0"/>
              <a:t>didefinisikan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direalisasikan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kode-kode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disepakati</a:t>
            </a:r>
            <a:r>
              <a:rPr lang="en-US" sz="2000" dirty="0" smtClean="0"/>
              <a:t>,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pengawasan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pembubaran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		Dari </a:t>
            </a:r>
            <a:r>
              <a:rPr lang="en-US" sz="2000" dirty="0" err="1" smtClean="0"/>
              <a:t>definisi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 </a:t>
            </a:r>
          </a:p>
          <a:p>
            <a:pPr lvl="1"/>
            <a:r>
              <a:rPr lang="en-US" sz="2000" dirty="0" smtClean="0"/>
              <a:t>yang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 “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”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pensinyalan</a:t>
            </a:r>
            <a:r>
              <a:rPr lang="en-US" sz="2000" dirty="0" smtClean="0"/>
              <a:t> (signaling message).  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”, </a:t>
            </a:r>
            <a:r>
              <a:rPr lang="en-US" sz="2000" dirty="0" err="1" smtClean="0"/>
              <a:t>maksudnya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terminal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(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, </a:t>
            </a:r>
            <a:r>
              <a:rPr lang="en-US" sz="2000" dirty="0" err="1" smtClean="0"/>
              <a:t>termnologi</a:t>
            </a:r>
            <a:r>
              <a:rPr lang="en-US" sz="2000" dirty="0" smtClean="0"/>
              <a:t> signaling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ditujukan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).  </a:t>
            </a:r>
          </a:p>
          <a:p>
            <a:pPr lvl="1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267</TotalTime>
  <Words>936</Words>
  <Application>Microsoft Office PowerPoint</Application>
  <PresentationFormat>On-screen Show (4:3)</PresentationFormat>
  <Paragraphs>169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Narrow</vt:lpstr>
      <vt:lpstr>Calibri</vt:lpstr>
      <vt:lpstr>Rockwell</vt:lpstr>
      <vt:lpstr>Wingdings</vt:lpstr>
      <vt:lpstr>Wingdings 2</vt:lpstr>
      <vt:lpstr>Foundry</vt:lpstr>
      <vt:lpstr>DASAR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SISTEM TELEKOMUNIKASI IV</dc:title>
  <dc:creator>AMP</dc:creator>
  <cp:lastModifiedBy>Windows User</cp:lastModifiedBy>
  <cp:revision>28</cp:revision>
  <dcterms:created xsi:type="dcterms:W3CDTF">2012-04-08T15:29:47Z</dcterms:created>
  <dcterms:modified xsi:type="dcterms:W3CDTF">2019-07-22T04:22:05Z</dcterms:modified>
</cp:coreProperties>
</file>