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9" r:id="rId3"/>
    <p:sldId id="331" r:id="rId4"/>
    <p:sldId id="332" r:id="rId5"/>
    <p:sldId id="333" r:id="rId6"/>
    <p:sldId id="334" r:id="rId7"/>
    <p:sldId id="278" r:id="rId8"/>
    <p:sldId id="309" r:id="rId9"/>
    <p:sldId id="322" r:id="rId10"/>
    <p:sldId id="311" r:id="rId11"/>
    <p:sldId id="312" r:id="rId12"/>
    <p:sldId id="262" r:id="rId13"/>
    <p:sldId id="288" r:id="rId14"/>
    <p:sldId id="310" r:id="rId15"/>
    <p:sldId id="335" r:id="rId16"/>
  </p:sldIdLst>
  <p:sldSz cx="9144000" cy="6858000" type="screen4x3"/>
  <p:notesSz cx="9945688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4" autoAdjust="0"/>
    <p:restoredTop sz="73388" autoAdjust="0"/>
  </p:normalViewPr>
  <p:slideViewPr>
    <p:cSldViewPr>
      <p:cViewPr varScale="1">
        <p:scale>
          <a:sx n="116" d="100"/>
          <a:sy n="116" d="100"/>
        </p:scale>
        <p:origin x="147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5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825C4-C380-4FED-AB33-44E601FE5F0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187517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88" y="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4350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48CA0-8A3C-42B6-A854-3FBE6F3D07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1479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E48CA0-8A3C-42B6-A854-3FBE6F3D076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55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75025" y="598488"/>
            <a:ext cx="3201988" cy="2401887"/>
          </a:xfrm>
          <a:ln/>
        </p:spPr>
      </p:sp>
      <p:sp>
        <p:nvSpPr>
          <p:cNvPr id="136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S1-MME: C-plane between EUTRAN and MME</a:t>
            </a:r>
          </a:p>
          <a:p>
            <a:r>
              <a:rPr lang="en-US" dirty="0"/>
              <a:t>S1-U: U-plane between EUTRAN and Serving GW</a:t>
            </a:r>
          </a:p>
          <a:p>
            <a:r>
              <a:rPr lang="en-US" dirty="0"/>
              <a:t>S3: User &amp; bearer information exchange for inter 3GPP access system mobility in idle and/or active state. It is based on Gn reference point as defined between SGSNs.</a:t>
            </a:r>
          </a:p>
          <a:p>
            <a:r>
              <a:rPr lang="en-US" dirty="0"/>
              <a:t>S4: U-plane with related ctrl. &amp; mobility support between GPRS Core and 3GPP Anchor. It is based on Gn reference point as defined between SGSN and GGSN.</a:t>
            </a:r>
          </a:p>
          <a:p>
            <a:r>
              <a:rPr lang="en-US" dirty="0"/>
              <a:t>S5: U-plane tunneling between Serving and PDN GW. It is used for Serving GW relocation and in case Serving GW needs to connect to a non collocated PDN GW for the required PDN connectivity</a:t>
            </a:r>
          </a:p>
          <a:p>
            <a:r>
              <a:rPr lang="en-US" dirty="0"/>
              <a:t>S6a: Transfer of subscription &amp; auth. data for authenticating/authorizing user access to EPC </a:t>
            </a:r>
          </a:p>
          <a:p>
            <a:r>
              <a:rPr lang="en-US" dirty="0"/>
              <a:t>S7: Transfer of policy &amp; charging rules from PCRF to PCEF</a:t>
            </a:r>
          </a:p>
          <a:p>
            <a:r>
              <a:rPr lang="en-US" dirty="0"/>
              <a:t>S8a: inter PLMN variant of S5</a:t>
            </a:r>
          </a:p>
          <a:p>
            <a:r>
              <a:rPr lang="en-US" dirty="0"/>
              <a:t>S10: Reference point between MMEs in 	case of relocation and information exchange</a:t>
            </a:r>
          </a:p>
          <a:p>
            <a:r>
              <a:rPr lang="en-US" dirty="0"/>
              <a:t>S11: Reference point between MME and Serving GW</a:t>
            </a:r>
          </a:p>
          <a:p>
            <a:r>
              <a:rPr lang="en-US" dirty="0"/>
              <a:t>SGi: Reference point between PDN SAE-GW and packet data network. Corresponds to </a:t>
            </a:r>
            <a:r>
              <a:rPr lang="en-US" dirty="0" err="1"/>
              <a:t>Gi</a:t>
            </a:r>
            <a:r>
              <a:rPr lang="en-US" dirty="0"/>
              <a:t>/ </a:t>
            </a:r>
            <a:r>
              <a:rPr lang="en-US" dirty="0" err="1"/>
              <a:t>Wi</a:t>
            </a:r>
            <a:r>
              <a:rPr lang="en-US" dirty="0"/>
              <a:t> functionalities.</a:t>
            </a:r>
          </a:p>
          <a:p>
            <a:r>
              <a:rPr lang="en-US" dirty="0"/>
              <a:t>Rx+: Reference point between AF and PCRF based on current Rx (necessary modifications are FFS)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76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F520A-54EF-481F-99BF-4F11283185CF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867A-C9C9-432A-907D-9244FBEEC3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9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92941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F520A-54EF-481F-99BF-4F11283185CF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B867A-C9C9-432A-907D-9244FBEEC3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/ Author / Date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F520A-54EF-481F-99BF-4F11283185CF}" type="datetimeFigureOut">
              <a:rPr lang="en-US" smtClean="0"/>
              <a:pPr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B867A-C9C9-432A-907D-9244FBEEC3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132856"/>
            <a:ext cx="8064896" cy="2808312"/>
          </a:xfrm>
        </p:spPr>
        <p:txBody>
          <a:bodyPr>
            <a:normAutofit/>
          </a:bodyPr>
          <a:lstStyle/>
          <a:p>
            <a:r>
              <a:rPr lang="id-ID" b="1" dirty="0" smtClean="0">
                <a:solidFill>
                  <a:schemeClr val="tx1"/>
                </a:solidFill>
              </a:rPr>
              <a:t>DASAR TELEKOMUNIKASI</a:t>
            </a:r>
          </a:p>
          <a:p>
            <a:r>
              <a:rPr lang="id-ID" b="1" dirty="0" smtClean="0">
                <a:solidFill>
                  <a:schemeClr val="tx1"/>
                </a:solidFill>
              </a:rPr>
              <a:t>Konsep Dasar 2G, 3G, dan 4G</a:t>
            </a:r>
          </a:p>
          <a:p>
            <a:endParaRPr lang="id-ID" b="1" dirty="0">
              <a:solidFill>
                <a:schemeClr val="tx1"/>
              </a:solidFill>
            </a:endParaRPr>
          </a:p>
          <a:p>
            <a:endParaRPr lang="id-ID" b="1" dirty="0" smtClean="0">
              <a:solidFill>
                <a:schemeClr val="tx1"/>
              </a:solidFill>
            </a:endParaRPr>
          </a:p>
          <a:p>
            <a:r>
              <a:rPr lang="id-ID" sz="2000" b="1" dirty="0" smtClean="0">
                <a:solidFill>
                  <a:schemeClr val="tx1"/>
                </a:solidFill>
              </a:rPr>
              <a:t>Syarifah Muthia Putri, ST., MT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4644008" y="6021288"/>
            <a:ext cx="428396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9"/>
          </a:xfrm>
        </p:spPr>
        <p:txBody>
          <a:bodyPr/>
          <a:lstStyle/>
          <a:p>
            <a:r>
              <a:rPr lang="en-US" dirty="0" smtClean="0"/>
              <a:t>A Simplified 2G/3G PS Call Flow…(2/3)</a:t>
            </a:r>
            <a:endParaRPr lang="en-US" dirty="0"/>
          </a:p>
        </p:txBody>
      </p:sp>
      <p:sp>
        <p:nvSpPr>
          <p:cNvPr id="159" name="Flowchart: Alternate Process 158"/>
          <p:cNvSpPr/>
          <p:nvPr/>
        </p:nvSpPr>
        <p:spPr>
          <a:xfrm>
            <a:off x="3943582" y="3789040"/>
            <a:ext cx="792088" cy="2880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SGSN</a:t>
            </a:r>
            <a:endParaRPr lang="en-US" sz="1400" b="1" dirty="0"/>
          </a:p>
        </p:txBody>
      </p:sp>
      <p:cxnSp>
        <p:nvCxnSpPr>
          <p:cNvPr id="160" name="Straight Connector 159"/>
          <p:cNvCxnSpPr>
            <a:stCxn id="177" idx="3"/>
            <a:endCxn id="159" idx="1"/>
          </p:cNvCxnSpPr>
          <p:nvPr/>
        </p:nvCxnSpPr>
        <p:spPr>
          <a:xfrm>
            <a:off x="2359406" y="3501008"/>
            <a:ext cx="1584176" cy="432048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Flowchart: Alternate Process 160"/>
          <p:cNvSpPr/>
          <p:nvPr/>
        </p:nvSpPr>
        <p:spPr>
          <a:xfrm>
            <a:off x="5671774" y="3789040"/>
            <a:ext cx="792088" cy="2880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GGSN</a:t>
            </a:r>
            <a:endParaRPr lang="en-US" sz="1400" b="1" dirty="0"/>
          </a:p>
        </p:txBody>
      </p:sp>
      <p:cxnSp>
        <p:nvCxnSpPr>
          <p:cNvPr id="162" name="Straight Connector 161"/>
          <p:cNvCxnSpPr>
            <a:endCxn id="173" idx="1"/>
          </p:cNvCxnSpPr>
          <p:nvPr/>
        </p:nvCxnSpPr>
        <p:spPr>
          <a:xfrm>
            <a:off x="6444208" y="3933056"/>
            <a:ext cx="1152645" cy="248"/>
          </a:xfrm>
          <a:prstGeom prst="line">
            <a:avLst/>
          </a:prstGeom>
          <a:ln w="38100">
            <a:solidFill>
              <a:srgbClr val="0000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>
            <a:stCxn id="159" idx="3"/>
            <a:endCxn id="161" idx="1"/>
          </p:cNvCxnSpPr>
          <p:nvPr/>
        </p:nvCxnSpPr>
        <p:spPr>
          <a:xfrm>
            <a:off x="4735670" y="3933056"/>
            <a:ext cx="936104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3" name="Picture 85" descr="intern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853" y="3573512"/>
            <a:ext cx="739218" cy="71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" name="Text Box 330"/>
          <p:cNvSpPr txBox="1">
            <a:spLocks noChangeArrowheads="1"/>
          </p:cNvSpPr>
          <p:nvPr/>
        </p:nvSpPr>
        <p:spPr bwMode="auto">
          <a:xfrm>
            <a:off x="7544052" y="3141342"/>
            <a:ext cx="1492444" cy="4562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0000" tIns="43200" rIns="90000" bIns="43200">
            <a:spAutoFit/>
          </a:bodyPr>
          <a:lstStyle/>
          <a:p>
            <a:pPr defTabSz="762000"/>
            <a:r>
              <a:rPr lang="en-US" sz="1200" dirty="0" smtClean="0"/>
              <a:t>Packet Data Network</a:t>
            </a:r>
          </a:p>
          <a:p>
            <a:pPr defTabSz="762000"/>
            <a:r>
              <a:rPr lang="en-US" sz="1200" dirty="0" smtClean="0"/>
              <a:t>e..g Internet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6804248" y="3887470"/>
            <a:ext cx="4320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err="1" smtClean="0">
                <a:solidFill>
                  <a:srgbClr val="00B050"/>
                </a:solidFill>
              </a:rPr>
              <a:t>Gi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4951694" y="3717032"/>
            <a:ext cx="4320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Gn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2555776" y="3212976"/>
            <a:ext cx="7920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Gb -IuPS</a:t>
            </a:r>
            <a:endParaRPr lang="en-US" sz="1100" b="1" dirty="0">
              <a:solidFill>
                <a:srgbClr val="00B050"/>
              </a:solidFill>
            </a:endParaRPr>
          </a:p>
        </p:txBody>
      </p:sp>
      <p:pic>
        <p:nvPicPr>
          <p:cNvPr id="1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3790" y="1974354"/>
            <a:ext cx="2381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7" name="Flowchart: Alternate Process 176"/>
          <p:cNvSpPr/>
          <p:nvPr/>
        </p:nvSpPr>
        <p:spPr>
          <a:xfrm>
            <a:off x="1711334" y="3284984"/>
            <a:ext cx="648072" cy="432048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BSC</a:t>
            </a:r>
          </a:p>
          <a:p>
            <a:pPr algn="ctr"/>
            <a:r>
              <a:rPr lang="en-US" sz="1400" b="1" dirty="0" smtClean="0"/>
              <a:t>RNC</a:t>
            </a:r>
            <a:endParaRPr lang="en-US" sz="1400" b="1" dirty="0"/>
          </a:p>
        </p:txBody>
      </p:sp>
      <p:sp>
        <p:nvSpPr>
          <p:cNvPr id="179" name="Rectangle 178"/>
          <p:cNvSpPr/>
          <p:nvPr/>
        </p:nvSpPr>
        <p:spPr>
          <a:xfrm>
            <a:off x="1423302" y="2262386"/>
            <a:ext cx="11324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0099"/>
                </a:solidFill>
              </a:rPr>
              <a:t>BTS / </a:t>
            </a:r>
            <a:r>
              <a:rPr lang="en-US" sz="1100" b="1" dirty="0" err="1" smtClean="0">
                <a:solidFill>
                  <a:srgbClr val="000099"/>
                </a:solidFill>
              </a:rPr>
              <a:t>Nodeb</a:t>
            </a:r>
            <a:endParaRPr lang="en-US" sz="1100" b="1" dirty="0">
              <a:solidFill>
                <a:srgbClr val="000099"/>
              </a:solidFill>
            </a:endParaRPr>
          </a:p>
        </p:txBody>
      </p:sp>
      <p:grpSp>
        <p:nvGrpSpPr>
          <p:cNvPr id="2" name="Group 83"/>
          <p:cNvGrpSpPr/>
          <p:nvPr/>
        </p:nvGrpSpPr>
        <p:grpSpPr>
          <a:xfrm>
            <a:off x="487198" y="2060848"/>
            <a:ext cx="584448" cy="504776"/>
            <a:chOff x="179512" y="4581128"/>
            <a:chExt cx="584448" cy="504776"/>
          </a:xfrm>
        </p:grpSpPr>
        <p:grpSp>
          <p:nvGrpSpPr>
            <p:cNvPr id="3" name="Group 67"/>
            <p:cNvGrpSpPr/>
            <p:nvPr/>
          </p:nvGrpSpPr>
          <p:grpSpPr>
            <a:xfrm>
              <a:off x="179512" y="4581128"/>
              <a:ext cx="432048" cy="504776"/>
              <a:chOff x="0" y="980728"/>
              <a:chExt cx="432048" cy="504776"/>
            </a:xfrm>
          </p:grpSpPr>
          <p:pic>
            <p:nvPicPr>
              <p:cNvPr id="189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2008" y="1196752"/>
                <a:ext cx="288751" cy="288752"/>
              </a:xfrm>
              <a:prstGeom prst="rect">
                <a:avLst/>
              </a:prstGeom>
              <a:noFill/>
            </p:spPr>
          </p:pic>
          <p:sp>
            <p:nvSpPr>
              <p:cNvPr id="190" name="Rectangle 189"/>
              <p:cNvSpPr/>
              <p:nvPr/>
            </p:nvSpPr>
            <p:spPr>
              <a:xfrm>
                <a:off x="0" y="980728"/>
                <a:ext cx="43204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762000"/>
                <a:r>
                  <a:rPr lang="en-US" sz="1100" dirty="0" smtClean="0">
                    <a:solidFill>
                      <a:srgbClr val="000099"/>
                    </a:solidFill>
                  </a:rPr>
                  <a:t>MS</a:t>
                </a:r>
                <a:endParaRPr lang="en-US" sz="1100" dirty="0">
                  <a:solidFill>
                    <a:srgbClr val="000099"/>
                  </a:solidFill>
                </a:endParaRPr>
              </a:p>
            </p:txBody>
          </p:sp>
        </p:grpSp>
        <p:sp>
          <p:nvSpPr>
            <p:cNvPr id="188" name="Rectangle 187"/>
            <p:cNvSpPr/>
            <p:nvPr/>
          </p:nvSpPr>
          <p:spPr>
            <a:xfrm>
              <a:off x="331912" y="4733528"/>
              <a:ext cx="43204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endParaRPr lang="en-US" sz="1100" dirty="0">
                <a:solidFill>
                  <a:srgbClr val="000099"/>
                </a:solidFill>
              </a:endParaRP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1495310" y="2852936"/>
            <a:ext cx="77243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Abis - Iub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17" name="Flowchart: Alternate Process 216"/>
          <p:cNvSpPr/>
          <p:nvPr/>
        </p:nvSpPr>
        <p:spPr>
          <a:xfrm>
            <a:off x="4159606" y="1772816"/>
            <a:ext cx="576064" cy="288032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HLR</a:t>
            </a:r>
            <a:endParaRPr lang="en-US" sz="1400" b="1" dirty="0"/>
          </a:p>
        </p:txBody>
      </p:sp>
      <p:sp>
        <p:nvSpPr>
          <p:cNvPr id="219" name="Flowchart: Alternate Process 218"/>
          <p:cNvSpPr/>
          <p:nvPr/>
        </p:nvSpPr>
        <p:spPr>
          <a:xfrm>
            <a:off x="4879686" y="1772816"/>
            <a:ext cx="916450" cy="288032"/>
          </a:xfrm>
          <a:prstGeom prst="flowChartAlternateProcess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Gn DNS</a:t>
            </a:r>
            <a:endParaRPr lang="en-US" sz="1400" b="1" dirty="0"/>
          </a:p>
        </p:txBody>
      </p:sp>
      <p:cxnSp>
        <p:nvCxnSpPr>
          <p:cNvPr id="214" name="Straight Connector 213"/>
          <p:cNvCxnSpPr>
            <a:stCxn id="219" idx="2"/>
            <a:endCxn id="159" idx="0"/>
          </p:cNvCxnSpPr>
          <p:nvPr/>
        </p:nvCxnSpPr>
        <p:spPr>
          <a:xfrm flipH="1">
            <a:off x="4339626" y="2060848"/>
            <a:ext cx="998285" cy="1728192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>
            <a:off x="1423302" y="2420888"/>
            <a:ext cx="360040" cy="86409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Rounded Rectangular Callout 247"/>
          <p:cNvSpPr/>
          <p:nvPr/>
        </p:nvSpPr>
        <p:spPr>
          <a:xfrm>
            <a:off x="2123728" y="4941168"/>
            <a:ext cx="1872208" cy="576064"/>
          </a:xfrm>
          <a:prstGeom prst="wedgeRoundRectCallout">
            <a:avLst>
              <a:gd name="adj1" fmla="val 51157"/>
              <a:gd name="adj2" fmla="val -19355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omic Sans MS" pitchFamily="66" charset="0"/>
              </a:rPr>
              <a:t>PDP context activation received from MS, </a:t>
            </a:r>
          </a:p>
          <a:p>
            <a:pPr algn="ctr"/>
            <a:r>
              <a:rPr lang="en-US" sz="800" dirty="0" smtClean="0">
                <a:solidFill>
                  <a:schemeClr val="tx1"/>
                </a:solidFill>
                <a:latin typeface="Comic Sans MS" pitchFamily="66" charset="0"/>
              </a:rPr>
              <a:t>What is the IP address of the GGSN that serving this APN ? ?</a:t>
            </a:r>
            <a:endParaRPr lang="en-US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9" name="Rounded Rectangular Callout 248"/>
          <p:cNvSpPr/>
          <p:nvPr/>
        </p:nvSpPr>
        <p:spPr>
          <a:xfrm>
            <a:off x="4951694" y="1124744"/>
            <a:ext cx="1512168" cy="288032"/>
          </a:xfrm>
          <a:prstGeom prst="wedgeRoundRectCallout">
            <a:avLst>
              <a:gd name="adj1" fmla="val -43004"/>
              <a:gd name="adj2" fmla="val 138694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omic Sans MS" pitchFamily="66" charset="0"/>
              </a:rPr>
              <a:t>Herewith the IP address of GGSN</a:t>
            </a:r>
            <a:endParaRPr lang="en-US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50" name="Rounded Rectangular Callout 249"/>
          <p:cNvSpPr/>
          <p:nvPr/>
        </p:nvSpPr>
        <p:spPr>
          <a:xfrm>
            <a:off x="4032358" y="4957936"/>
            <a:ext cx="792088" cy="423664"/>
          </a:xfrm>
          <a:prstGeom prst="wedgeRoundRectCallout">
            <a:avLst>
              <a:gd name="adj1" fmla="val 29857"/>
              <a:gd name="adj2" fmla="val -23342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omic Sans MS" pitchFamily="66" charset="0"/>
              </a:rPr>
              <a:t>Create PDP Context Request</a:t>
            </a:r>
            <a:endParaRPr lang="en-US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53" name="Rounded Rectangular Callout 252"/>
          <p:cNvSpPr/>
          <p:nvPr/>
        </p:nvSpPr>
        <p:spPr>
          <a:xfrm>
            <a:off x="5527758" y="4797152"/>
            <a:ext cx="1204482" cy="360040"/>
          </a:xfrm>
          <a:prstGeom prst="wedgeRoundRectCallout">
            <a:avLst>
              <a:gd name="adj1" fmla="val 3534"/>
              <a:gd name="adj2" fmla="val -23241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smtClean="0">
                <a:latin typeface="Comic Sans MS" pitchFamily="66" charset="0"/>
              </a:rPr>
              <a:t>Create PDP Context accepted</a:t>
            </a:r>
            <a:endParaRPr lang="en-US" sz="800" b="1" dirty="0">
              <a:latin typeface="Comic Sans MS" pitchFamily="66" charset="0"/>
            </a:endParaRPr>
          </a:p>
        </p:txBody>
      </p:sp>
      <p:sp>
        <p:nvSpPr>
          <p:cNvPr id="254" name="Rounded Rectangular Callout 253"/>
          <p:cNvSpPr/>
          <p:nvPr/>
        </p:nvSpPr>
        <p:spPr>
          <a:xfrm>
            <a:off x="4139952" y="5661248"/>
            <a:ext cx="1296144" cy="423664"/>
          </a:xfrm>
          <a:prstGeom prst="wedgeRoundRectCallout">
            <a:avLst>
              <a:gd name="adj1" fmla="val 3402"/>
              <a:gd name="adj2" fmla="val -386305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omic Sans MS" pitchFamily="66" charset="0"/>
              </a:rPr>
              <a:t>Create PDP context accepted, send this info to MS</a:t>
            </a:r>
            <a:endParaRPr lang="en-US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cxnSp>
        <p:nvCxnSpPr>
          <p:cNvPr id="256" name="Straight Connector 255"/>
          <p:cNvCxnSpPr/>
          <p:nvPr/>
        </p:nvCxnSpPr>
        <p:spPr>
          <a:xfrm>
            <a:off x="4735670" y="4005064"/>
            <a:ext cx="936104" cy="0"/>
          </a:xfrm>
          <a:prstGeom prst="line">
            <a:avLst/>
          </a:prstGeom>
          <a:ln w="38100">
            <a:solidFill>
              <a:srgbClr val="0000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>
            <a:off x="6300192" y="3717032"/>
            <a:ext cx="1296144" cy="0"/>
          </a:xfrm>
          <a:prstGeom prst="line">
            <a:avLst/>
          </a:prstGeom>
          <a:ln w="76200">
            <a:solidFill>
              <a:srgbClr val="92D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236296" y="860519"/>
            <a:ext cx="1440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</a:rPr>
              <a:t>Reference : 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23.060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24.008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29.060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7" name="Flowchart: Alternate Process 46"/>
          <p:cNvSpPr/>
          <p:nvPr/>
        </p:nvSpPr>
        <p:spPr>
          <a:xfrm>
            <a:off x="7524328" y="4653136"/>
            <a:ext cx="864096" cy="288032"/>
          </a:xfrm>
          <a:prstGeom prst="flowChartAlternateProcess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Internet DNS</a:t>
            </a:r>
            <a:endParaRPr lang="en-US" sz="1000" b="1" dirty="0"/>
          </a:p>
        </p:txBody>
      </p:sp>
      <p:cxnSp>
        <p:nvCxnSpPr>
          <p:cNvPr id="54" name="Straight Connector 53"/>
          <p:cNvCxnSpPr>
            <a:stCxn id="173" idx="2"/>
            <a:endCxn id="47" idx="0"/>
          </p:cNvCxnSpPr>
          <p:nvPr/>
        </p:nvCxnSpPr>
        <p:spPr>
          <a:xfrm flipH="1">
            <a:off x="7956376" y="4293096"/>
            <a:ext cx="10086" cy="360040"/>
          </a:xfrm>
          <a:prstGeom prst="line">
            <a:avLst/>
          </a:prstGeom>
          <a:ln w="38100">
            <a:solidFill>
              <a:srgbClr val="92D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07504" y="5877272"/>
            <a:ext cx="4211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/>
            <a:r>
              <a:rPr lang="en-US" sz="1200" dirty="0" smtClean="0">
                <a:solidFill>
                  <a:srgbClr val="FF0000"/>
                </a:solidFill>
              </a:rPr>
              <a:t>Note :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All procedures here are simplified for overview only. Reader should refer to above reference for detail procedures.</a:t>
            </a:r>
          </a:p>
        </p:txBody>
      </p:sp>
      <p:sp>
        <p:nvSpPr>
          <p:cNvPr id="50" name="Rounded Rectangular Callout 49"/>
          <p:cNvSpPr/>
          <p:nvPr/>
        </p:nvSpPr>
        <p:spPr>
          <a:xfrm>
            <a:off x="251520" y="3140968"/>
            <a:ext cx="1008112" cy="1008112"/>
          </a:xfrm>
          <a:prstGeom prst="wedgeRoundRectCallout">
            <a:avLst>
              <a:gd name="adj1" fmla="val -13128"/>
              <a:gd name="adj2" fmla="val -9830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Comic Sans MS" pitchFamily="66" charset="0"/>
              </a:rPr>
              <a:t>I am attached to the network and want to browse , by activating  PDP context</a:t>
            </a:r>
            <a:endParaRPr lang="en-US" sz="800" dirty="0">
              <a:latin typeface="Comic Sans MS" pitchFamily="66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1115616" y="3212976"/>
            <a:ext cx="216024" cy="14401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5</a:t>
            </a:r>
            <a:endParaRPr lang="en-US" sz="1000" dirty="0"/>
          </a:p>
        </p:txBody>
      </p:sp>
      <p:sp>
        <p:nvSpPr>
          <p:cNvPr id="52" name="Oval 51"/>
          <p:cNvSpPr/>
          <p:nvPr/>
        </p:nvSpPr>
        <p:spPr>
          <a:xfrm>
            <a:off x="2051720" y="4797152"/>
            <a:ext cx="216024" cy="14401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6</a:t>
            </a:r>
            <a:endParaRPr lang="en-US" sz="1000" dirty="0"/>
          </a:p>
        </p:txBody>
      </p:sp>
      <p:sp>
        <p:nvSpPr>
          <p:cNvPr id="53" name="Oval 52"/>
          <p:cNvSpPr/>
          <p:nvPr/>
        </p:nvSpPr>
        <p:spPr>
          <a:xfrm>
            <a:off x="6084168" y="1340768"/>
            <a:ext cx="216024" cy="14401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7</a:t>
            </a:r>
            <a:endParaRPr lang="en-US" sz="1000" dirty="0"/>
          </a:p>
        </p:txBody>
      </p:sp>
      <p:sp>
        <p:nvSpPr>
          <p:cNvPr id="55" name="Oval 54"/>
          <p:cNvSpPr/>
          <p:nvPr/>
        </p:nvSpPr>
        <p:spPr>
          <a:xfrm>
            <a:off x="4427984" y="4725144"/>
            <a:ext cx="216024" cy="14401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8</a:t>
            </a:r>
            <a:endParaRPr lang="en-US" sz="1000" dirty="0"/>
          </a:p>
        </p:txBody>
      </p:sp>
      <p:sp>
        <p:nvSpPr>
          <p:cNvPr id="56" name="Oval 55"/>
          <p:cNvSpPr/>
          <p:nvPr/>
        </p:nvSpPr>
        <p:spPr>
          <a:xfrm>
            <a:off x="6444208" y="4653136"/>
            <a:ext cx="216024" cy="14401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9</a:t>
            </a:r>
            <a:endParaRPr lang="en-US" sz="1000" dirty="0"/>
          </a:p>
        </p:txBody>
      </p:sp>
      <p:sp>
        <p:nvSpPr>
          <p:cNvPr id="57" name="Oval 56"/>
          <p:cNvSpPr/>
          <p:nvPr/>
        </p:nvSpPr>
        <p:spPr>
          <a:xfrm>
            <a:off x="5076056" y="5445224"/>
            <a:ext cx="432048" cy="21602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10</a:t>
            </a:r>
            <a:endParaRPr lang="en-US" sz="800" dirty="0"/>
          </a:p>
        </p:txBody>
      </p:sp>
      <p:sp>
        <p:nvSpPr>
          <p:cNvPr id="58" name="Rounded Rectangular Callout 57"/>
          <p:cNvSpPr/>
          <p:nvPr/>
        </p:nvSpPr>
        <p:spPr>
          <a:xfrm>
            <a:off x="251520" y="4941168"/>
            <a:ext cx="1512168" cy="864096"/>
          </a:xfrm>
          <a:prstGeom prst="wedgeRoundRectCallout">
            <a:avLst>
              <a:gd name="adj1" fmla="val -26993"/>
              <a:gd name="adj2" fmla="val -1154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Comic Sans MS" pitchFamily="66" charset="0"/>
              </a:rPr>
              <a:t>PDP context activation accepted, now browse to</a:t>
            </a:r>
          </a:p>
          <a:p>
            <a:pPr algn="ctr"/>
            <a:r>
              <a:rPr lang="en-US" sz="800" dirty="0" smtClean="0">
                <a:latin typeface="Comic Sans MS" pitchFamily="66" charset="0"/>
              </a:rPr>
              <a:t>www.google.com.au</a:t>
            </a:r>
            <a:endParaRPr lang="en-US" sz="800" dirty="0">
              <a:latin typeface="Comic Sans MS" pitchFamily="66" charset="0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1043608" y="4797152"/>
            <a:ext cx="432048" cy="21602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11</a:t>
            </a:r>
            <a:endParaRPr lang="en-US" sz="8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2359406" y="3645024"/>
            <a:ext cx="1584176" cy="360040"/>
          </a:xfrm>
          <a:prstGeom prst="line">
            <a:avLst/>
          </a:prstGeom>
          <a:ln w="38100">
            <a:solidFill>
              <a:srgbClr val="0000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362853" y="2564904"/>
            <a:ext cx="348481" cy="936104"/>
          </a:xfrm>
          <a:prstGeom prst="line">
            <a:avLst/>
          </a:prstGeom>
          <a:ln w="38100">
            <a:solidFill>
              <a:srgbClr val="0000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9"/>
          </a:xfrm>
        </p:spPr>
        <p:txBody>
          <a:bodyPr/>
          <a:lstStyle/>
          <a:p>
            <a:r>
              <a:rPr lang="en-US" dirty="0" smtClean="0"/>
              <a:t>A Simplified 2G/3G PS Call Flow…(3/3)</a:t>
            </a:r>
            <a:endParaRPr lang="en-US" dirty="0"/>
          </a:p>
        </p:txBody>
      </p:sp>
      <p:sp>
        <p:nvSpPr>
          <p:cNvPr id="159" name="Flowchart: Alternate Process 158"/>
          <p:cNvSpPr/>
          <p:nvPr/>
        </p:nvSpPr>
        <p:spPr>
          <a:xfrm>
            <a:off x="3943582" y="3789040"/>
            <a:ext cx="792088" cy="2880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SGSN</a:t>
            </a:r>
            <a:endParaRPr lang="en-US" sz="1400" b="1" dirty="0"/>
          </a:p>
        </p:txBody>
      </p:sp>
      <p:cxnSp>
        <p:nvCxnSpPr>
          <p:cNvPr id="160" name="Straight Connector 159"/>
          <p:cNvCxnSpPr>
            <a:stCxn id="177" idx="3"/>
            <a:endCxn id="159" idx="1"/>
          </p:cNvCxnSpPr>
          <p:nvPr/>
        </p:nvCxnSpPr>
        <p:spPr>
          <a:xfrm>
            <a:off x="2359406" y="3501008"/>
            <a:ext cx="1584176" cy="432048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Flowchart: Alternate Process 160"/>
          <p:cNvSpPr/>
          <p:nvPr/>
        </p:nvSpPr>
        <p:spPr>
          <a:xfrm>
            <a:off x="5671774" y="3789040"/>
            <a:ext cx="792088" cy="2880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GGSN</a:t>
            </a:r>
            <a:endParaRPr lang="en-US" sz="1400" b="1" dirty="0"/>
          </a:p>
        </p:txBody>
      </p:sp>
      <p:cxnSp>
        <p:nvCxnSpPr>
          <p:cNvPr id="162" name="Straight Connector 161"/>
          <p:cNvCxnSpPr>
            <a:endCxn id="173" idx="1"/>
          </p:cNvCxnSpPr>
          <p:nvPr/>
        </p:nvCxnSpPr>
        <p:spPr>
          <a:xfrm>
            <a:off x="6444208" y="3933056"/>
            <a:ext cx="1152645" cy="248"/>
          </a:xfrm>
          <a:prstGeom prst="line">
            <a:avLst/>
          </a:prstGeom>
          <a:ln w="38100">
            <a:solidFill>
              <a:srgbClr val="0000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>
            <a:stCxn id="159" idx="3"/>
            <a:endCxn id="161" idx="1"/>
          </p:cNvCxnSpPr>
          <p:nvPr/>
        </p:nvCxnSpPr>
        <p:spPr>
          <a:xfrm>
            <a:off x="4735670" y="3933056"/>
            <a:ext cx="936104" cy="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3" name="Picture 85" descr="intern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853" y="3573512"/>
            <a:ext cx="739218" cy="71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" name="Text Box 330"/>
          <p:cNvSpPr txBox="1">
            <a:spLocks noChangeArrowheads="1"/>
          </p:cNvSpPr>
          <p:nvPr/>
        </p:nvSpPr>
        <p:spPr bwMode="auto">
          <a:xfrm>
            <a:off x="7544052" y="3141342"/>
            <a:ext cx="1492444" cy="4562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0000" tIns="43200" rIns="90000" bIns="43200">
            <a:spAutoFit/>
          </a:bodyPr>
          <a:lstStyle/>
          <a:p>
            <a:pPr defTabSz="762000"/>
            <a:r>
              <a:rPr lang="en-US" sz="1200" dirty="0" smtClean="0"/>
              <a:t>Packet Data Network</a:t>
            </a:r>
          </a:p>
          <a:p>
            <a:pPr defTabSz="762000"/>
            <a:r>
              <a:rPr lang="en-US" sz="1200" dirty="0" smtClean="0"/>
              <a:t>e..g Internet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6804248" y="3887470"/>
            <a:ext cx="4320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err="1" smtClean="0">
                <a:solidFill>
                  <a:srgbClr val="00B050"/>
                </a:solidFill>
              </a:rPr>
              <a:t>Gi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4951694" y="3717032"/>
            <a:ext cx="4320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Gn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2843808" y="3068960"/>
            <a:ext cx="7920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Gb -IuPS</a:t>
            </a:r>
            <a:endParaRPr lang="en-US" sz="1100" b="1" dirty="0">
              <a:solidFill>
                <a:srgbClr val="00B050"/>
              </a:solidFill>
            </a:endParaRPr>
          </a:p>
        </p:txBody>
      </p:sp>
      <p:pic>
        <p:nvPicPr>
          <p:cNvPr id="1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3790" y="1974354"/>
            <a:ext cx="2381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7" name="Flowchart: Alternate Process 176"/>
          <p:cNvSpPr/>
          <p:nvPr/>
        </p:nvSpPr>
        <p:spPr>
          <a:xfrm>
            <a:off x="1711334" y="3284984"/>
            <a:ext cx="648072" cy="432048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BSC</a:t>
            </a:r>
          </a:p>
          <a:p>
            <a:pPr algn="ctr"/>
            <a:r>
              <a:rPr lang="en-US" sz="1400" b="1" dirty="0" smtClean="0"/>
              <a:t>RNC</a:t>
            </a:r>
            <a:endParaRPr lang="en-US" sz="1400" b="1" dirty="0"/>
          </a:p>
        </p:txBody>
      </p:sp>
      <p:sp>
        <p:nvSpPr>
          <p:cNvPr id="179" name="Rectangle 178"/>
          <p:cNvSpPr/>
          <p:nvPr/>
        </p:nvSpPr>
        <p:spPr>
          <a:xfrm>
            <a:off x="1423302" y="2262386"/>
            <a:ext cx="11324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0099"/>
                </a:solidFill>
              </a:rPr>
              <a:t>BTS / </a:t>
            </a:r>
            <a:r>
              <a:rPr lang="en-US" sz="1100" b="1" dirty="0" err="1" smtClean="0">
                <a:solidFill>
                  <a:srgbClr val="000099"/>
                </a:solidFill>
              </a:rPr>
              <a:t>Nodeb</a:t>
            </a:r>
            <a:endParaRPr lang="en-US" sz="1100" b="1" dirty="0">
              <a:solidFill>
                <a:srgbClr val="000099"/>
              </a:solidFill>
            </a:endParaRPr>
          </a:p>
        </p:txBody>
      </p:sp>
      <p:grpSp>
        <p:nvGrpSpPr>
          <p:cNvPr id="2" name="Group 83"/>
          <p:cNvGrpSpPr/>
          <p:nvPr/>
        </p:nvGrpSpPr>
        <p:grpSpPr>
          <a:xfrm>
            <a:off x="487198" y="2060848"/>
            <a:ext cx="584448" cy="504776"/>
            <a:chOff x="179512" y="4581128"/>
            <a:chExt cx="584448" cy="504776"/>
          </a:xfrm>
        </p:grpSpPr>
        <p:grpSp>
          <p:nvGrpSpPr>
            <p:cNvPr id="3" name="Group 67"/>
            <p:cNvGrpSpPr/>
            <p:nvPr/>
          </p:nvGrpSpPr>
          <p:grpSpPr>
            <a:xfrm>
              <a:off x="179512" y="4581128"/>
              <a:ext cx="432048" cy="504776"/>
              <a:chOff x="0" y="980728"/>
              <a:chExt cx="432048" cy="504776"/>
            </a:xfrm>
          </p:grpSpPr>
          <p:pic>
            <p:nvPicPr>
              <p:cNvPr id="189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2008" y="1196752"/>
                <a:ext cx="288751" cy="288752"/>
              </a:xfrm>
              <a:prstGeom prst="rect">
                <a:avLst/>
              </a:prstGeom>
              <a:noFill/>
            </p:spPr>
          </p:pic>
          <p:sp>
            <p:nvSpPr>
              <p:cNvPr id="190" name="Rectangle 189"/>
              <p:cNvSpPr/>
              <p:nvPr/>
            </p:nvSpPr>
            <p:spPr>
              <a:xfrm>
                <a:off x="0" y="980728"/>
                <a:ext cx="43204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762000"/>
                <a:r>
                  <a:rPr lang="en-US" sz="1100" dirty="0" smtClean="0">
                    <a:solidFill>
                      <a:srgbClr val="000099"/>
                    </a:solidFill>
                  </a:rPr>
                  <a:t>MS</a:t>
                </a:r>
                <a:endParaRPr lang="en-US" sz="1100" dirty="0">
                  <a:solidFill>
                    <a:srgbClr val="000099"/>
                  </a:solidFill>
                </a:endParaRPr>
              </a:p>
            </p:txBody>
          </p:sp>
        </p:grpSp>
        <p:sp>
          <p:nvSpPr>
            <p:cNvPr id="188" name="Rectangle 187"/>
            <p:cNvSpPr/>
            <p:nvPr/>
          </p:nvSpPr>
          <p:spPr>
            <a:xfrm>
              <a:off x="331912" y="4733528"/>
              <a:ext cx="43204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endParaRPr lang="en-US" sz="1100" dirty="0">
                <a:solidFill>
                  <a:srgbClr val="000099"/>
                </a:solidFill>
              </a:endParaRP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1495310" y="2852936"/>
            <a:ext cx="77243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Abis - Iub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17" name="Flowchart: Alternate Process 216"/>
          <p:cNvSpPr/>
          <p:nvPr/>
        </p:nvSpPr>
        <p:spPr>
          <a:xfrm>
            <a:off x="4159606" y="1772816"/>
            <a:ext cx="576064" cy="288032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HLR</a:t>
            </a:r>
            <a:endParaRPr lang="en-US" sz="1400" b="1" dirty="0"/>
          </a:p>
        </p:txBody>
      </p:sp>
      <p:sp>
        <p:nvSpPr>
          <p:cNvPr id="219" name="Flowchart: Alternate Process 218"/>
          <p:cNvSpPr/>
          <p:nvPr/>
        </p:nvSpPr>
        <p:spPr>
          <a:xfrm>
            <a:off x="4879686" y="1772816"/>
            <a:ext cx="916450" cy="288032"/>
          </a:xfrm>
          <a:prstGeom prst="flowChartAlternateProcess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Gn DNS</a:t>
            </a:r>
            <a:endParaRPr lang="en-US" sz="1400" b="1" dirty="0"/>
          </a:p>
        </p:txBody>
      </p:sp>
      <p:cxnSp>
        <p:nvCxnSpPr>
          <p:cNvPr id="239" name="Straight Connector 238"/>
          <p:cNvCxnSpPr/>
          <p:nvPr/>
        </p:nvCxnSpPr>
        <p:spPr>
          <a:xfrm>
            <a:off x="1423302" y="2420888"/>
            <a:ext cx="360040" cy="86409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>
            <a:off x="4735670" y="4005064"/>
            <a:ext cx="936104" cy="0"/>
          </a:xfrm>
          <a:prstGeom prst="line">
            <a:avLst/>
          </a:prstGeom>
          <a:ln w="38100">
            <a:solidFill>
              <a:srgbClr val="0000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>
            <a:off x="2359406" y="3645024"/>
            <a:ext cx="1584176" cy="360040"/>
          </a:xfrm>
          <a:prstGeom prst="line">
            <a:avLst/>
          </a:prstGeom>
          <a:ln w="38100">
            <a:solidFill>
              <a:srgbClr val="0000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>
            <a:stCxn id="176" idx="2"/>
            <a:endCxn id="177" idx="1"/>
          </p:cNvCxnSpPr>
          <p:nvPr/>
        </p:nvCxnSpPr>
        <p:spPr>
          <a:xfrm>
            <a:off x="1362853" y="2564904"/>
            <a:ext cx="348481" cy="936104"/>
          </a:xfrm>
          <a:prstGeom prst="line">
            <a:avLst/>
          </a:prstGeom>
          <a:ln w="38100">
            <a:solidFill>
              <a:srgbClr val="0000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Freeform 267"/>
          <p:cNvSpPr/>
          <p:nvPr/>
        </p:nvSpPr>
        <p:spPr>
          <a:xfrm>
            <a:off x="847725" y="2079832"/>
            <a:ext cx="5452467" cy="1665977"/>
          </a:xfrm>
          <a:custGeom>
            <a:avLst/>
            <a:gdLst>
              <a:gd name="connsiteX0" fmla="*/ 0 w 5305425"/>
              <a:gd name="connsiteY0" fmla="*/ 401637 h 1795462"/>
              <a:gd name="connsiteX1" fmla="*/ 828675 w 5305425"/>
              <a:gd name="connsiteY1" fmla="*/ 125412 h 1795462"/>
              <a:gd name="connsiteX2" fmla="*/ 1381125 w 5305425"/>
              <a:gd name="connsiteY2" fmla="*/ 1154112 h 1795462"/>
              <a:gd name="connsiteX3" fmla="*/ 3571875 w 5305425"/>
              <a:gd name="connsiteY3" fmla="*/ 1697037 h 1795462"/>
              <a:gd name="connsiteX4" fmla="*/ 5305425 w 5305425"/>
              <a:gd name="connsiteY4" fmla="*/ 1744662 h 1795462"/>
              <a:gd name="connsiteX0" fmla="*/ 0 w 5596483"/>
              <a:gd name="connsiteY0" fmla="*/ 401637 h 1792667"/>
              <a:gd name="connsiteX1" fmla="*/ 828675 w 5596483"/>
              <a:gd name="connsiteY1" fmla="*/ 125412 h 1792667"/>
              <a:gd name="connsiteX2" fmla="*/ 1381125 w 5596483"/>
              <a:gd name="connsiteY2" fmla="*/ 1154112 h 1792667"/>
              <a:gd name="connsiteX3" fmla="*/ 3571875 w 5596483"/>
              <a:gd name="connsiteY3" fmla="*/ 1697037 h 1792667"/>
              <a:gd name="connsiteX4" fmla="*/ 5596483 w 5596483"/>
              <a:gd name="connsiteY4" fmla="*/ 1727894 h 1792667"/>
              <a:gd name="connsiteX0" fmla="*/ 0 w 5452467"/>
              <a:gd name="connsiteY0" fmla="*/ 401637 h 2231951"/>
              <a:gd name="connsiteX1" fmla="*/ 828675 w 5452467"/>
              <a:gd name="connsiteY1" fmla="*/ 125412 h 2231951"/>
              <a:gd name="connsiteX2" fmla="*/ 1381125 w 5452467"/>
              <a:gd name="connsiteY2" fmla="*/ 1154112 h 2231951"/>
              <a:gd name="connsiteX3" fmla="*/ 3571875 w 5452467"/>
              <a:gd name="connsiteY3" fmla="*/ 1697037 h 2231951"/>
              <a:gd name="connsiteX4" fmla="*/ 5452467 w 5452467"/>
              <a:gd name="connsiteY4" fmla="*/ 2231951 h 2231951"/>
              <a:gd name="connsiteX0" fmla="*/ 0 w 5452467"/>
              <a:gd name="connsiteY0" fmla="*/ 401637 h 2411591"/>
              <a:gd name="connsiteX1" fmla="*/ 828675 w 5452467"/>
              <a:gd name="connsiteY1" fmla="*/ 125412 h 2411591"/>
              <a:gd name="connsiteX2" fmla="*/ 1381125 w 5452467"/>
              <a:gd name="connsiteY2" fmla="*/ 1154112 h 2411591"/>
              <a:gd name="connsiteX3" fmla="*/ 3436243 w 5452467"/>
              <a:gd name="connsiteY3" fmla="*/ 2231951 h 2411591"/>
              <a:gd name="connsiteX4" fmla="*/ 5452467 w 5452467"/>
              <a:gd name="connsiteY4" fmla="*/ 2231951 h 2411591"/>
              <a:gd name="connsiteX0" fmla="*/ 0 w 5452467"/>
              <a:gd name="connsiteY0" fmla="*/ 401637 h 2411591"/>
              <a:gd name="connsiteX1" fmla="*/ 828675 w 5452467"/>
              <a:gd name="connsiteY1" fmla="*/ 125412 h 2411591"/>
              <a:gd name="connsiteX2" fmla="*/ 1381125 w 5452467"/>
              <a:gd name="connsiteY2" fmla="*/ 1154112 h 2411591"/>
              <a:gd name="connsiteX3" fmla="*/ 3436243 w 5452467"/>
              <a:gd name="connsiteY3" fmla="*/ 2231951 h 2411591"/>
              <a:gd name="connsiteX4" fmla="*/ 5452467 w 5452467"/>
              <a:gd name="connsiteY4" fmla="*/ 2231951 h 2411591"/>
              <a:gd name="connsiteX0" fmla="*/ 0 w 5452467"/>
              <a:gd name="connsiteY0" fmla="*/ 401637 h 2260729"/>
              <a:gd name="connsiteX1" fmla="*/ 828675 w 5452467"/>
              <a:gd name="connsiteY1" fmla="*/ 125412 h 2260729"/>
              <a:gd name="connsiteX2" fmla="*/ 1381125 w 5452467"/>
              <a:gd name="connsiteY2" fmla="*/ 1154112 h 2260729"/>
              <a:gd name="connsiteX3" fmla="*/ 3436243 w 5452467"/>
              <a:gd name="connsiteY3" fmla="*/ 2231951 h 2260729"/>
              <a:gd name="connsiteX4" fmla="*/ 5452467 w 5452467"/>
              <a:gd name="connsiteY4" fmla="*/ 2231951 h 2260729"/>
              <a:gd name="connsiteX0" fmla="*/ 0 w 5452467"/>
              <a:gd name="connsiteY0" fmla="*/ 401257 h 2260349"/>
              <a:gd name="connsiteX1" fmla="*/ 828675 w 5452467"/>
              <a:gd name="connsiteY1" fmla="*/ 125032 h 2260349"/>
              <a:gd name="connsiteX2" fmla="*/ 1276003 w 5452467"/>
              <a:gd name="connsiteY2" fmla="*/ 1151451 h 2260349"/>
              <a:gd name="connsiteX3" fmla="*/ 3436243 w 5452467"/>
              <a:gd name="connsiteY3" fmla="*/ 2231571 h 2260349"/>
              <a:gd name="connsiteX4" fmla="*/ 5452467 w 5452467"/>
              <a:gd name="connsiteY4" fmla="*/ 2231571 h 2260349"/>
              <a:gd name="connsiteX0" fmla="*/ 0 w 5452467"/>
              <a:gd name="connsiteY0" fmla="*/ 310942 h 2170034"/>
              <a:gd name="connsiteX1" fmla="*/ 699939 w 5452467"/>
              <a:gd name="connsiteY1" fmla="*/ 125032 h 2170034"/>
              <a:gd name="connsiteX2" fmla="*/ 1276003 w 5452467"/>
              <a:gd name="connsiteY2" fmla="*/ 1061136 h 2170034"/>
              <a:gd name="connsiteX3" fmla="*/ 3436243 w 5452467"/>
              <a:gd name="connsiteY3" fmla="*/ 2141256 h 2170034"/>
              <a:gd name="connsiteX4" fmla="*/ 5452467 w 5452467"/>
              <a:gd name="connsiteY4" fmla="*/ 2141256 h 2170034"/>
              <a:gd name="connsiteX0" fmla="*/ 0 w 5452467"/>
              <a:gd name="connsiteY0" fmla="*/ 310942 h 2141256"/>
              <a:gd name="connsiteX1" fmla="*/ 699939 w 5452467"/>
              <a:gd name="connsiteY1" fmla="*/ 125032 h 2141256"/>
              <a:gd name="connsiteX2" fmla="*/ 1276003 w 5452467"/>
              <a:gd name="connsiteY2" fmla="*/ 1061136 h 2141256"/>
              <a:gd name="connsiteX3" fmla="*/ 3436243 w 5452467"/>
              <a:gd name="connsiteY3" fmla="*/ 1637199 h 2141256"/>
              <a:gd name="connsiteX4" fmla="*/ 5452467 w 5452467"/>
              <a:gd name="connsiteY4" fmla="*/ 2141256 h 2141256"/>
              <a:gd name="connsiteX0" fmla="*/ 0 w 5452467"/>
              <a:gd name="connsiteY0" fmla="*/ 310942 h 1665977"/>
              <a:gd name="connsiteX1" fmla="*/ 699939 w 5452467"/>
              <a:gd name="connsiteY1" fmla="*/ 125032 h 1665977"/>
              <a:gd name="connsiteX2" fmla="*/ 1276003 w 5452467"/>
              <a:gd name="connsiteY2" fmla="*/ 1061136 h 1665977"/>
              <a:gd name="connsiteX3" fmla="*/ 3436243 w 5452467"/>
              <a:gd name="connsiteY3" fmla="*/ 1637199 h 1665977"/>
              <a:gd name="connsiteX4" fmla="*/ 5452467 w 5452467"/>
              <a:gd name="connsiteY4" fmla="*/ 1637199 h 1665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2467" h="1665977">
                <a:moveTo>
                  <a:pt x="0" y="310942"/>
                </a:moveTo>
                <a:cubicBezTo>
                  <a:pt x="299244" y="110123"/>
                  <a:pt x="487272" y="0"/>
                  <a:pt x="699939" y="125032"/>
                </a:cubicBezTo>
                <a:cubicBezTo>
                  <a:pt x="912606" y="250064"/>
                  <a:pt x="819952" y="809108"/>
                  <a:pt x="1276003" y="1061136"/>
                </a:cubicBezTo>
                <a:cubicBezTo>
                  <a:pt x="1732054" y="1313164"/>
                  <a:pt x="2693665" y="1514337"/>
                  <a:pt x="3436243" y="1637199"/>
                </a:cubicBezTo>
                <a:cubicBezTo>
                  <a:pt x="4173860" y="1665977"/>
                  <a:pt x="5149255" y="1627674"/>
                  <a:pt x="5452467" y="1637199"/>
                </a:cubicBezTo>
              </a:path>
            </a:pathLst>
          </a:custGeom>
          <a:ln w="76200">
            <a:solidFill>
              <a:srgbClr val="92D05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1" name="Straight Connector 270"/>
          <p:cNvCxnSpPr/>
          <p:nvPr/>
        </p:nvCxnSpPr>
        <p:spPr>
          <a:xfrm>
            <a:off x="6300192" y="3717032"/>
            <a:ext cx="1296144" cy="0"/>
          </a:xfrm>
          <a:prstGeom prst="line">
            <a:avLst/>
          </a:prstGeom>
          <a:ln w="76200">
            <a:solidFill>
              <a:srgbClr val="92D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236296" y="1102668"/>
            <a:ext cx="1440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</a:rPr>
              <a:t>Reference : 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23.060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24.008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29.060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7" name="Flowchart: Alternate Process 46"/>
          <p:cNvSpPr/>
          <p:nvPr/>
        </p:nvSpPr>
        <p:spPr>
          <a:xfrm>
            <a:off x="7524328" y="4653136"/>
            <a:ext cx="864096" cy="288032"/>
          </a:xfrm>
          <a:prstGeom prst="flowChartAlternateProcess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Internet DNS</a:t>
            </a:r>
            <a:endParaRPr lang="en-US" sz="1000" b="1" dirty="0"/>
          </a:p>
        </p:txBody>
      </p:sp>
      <p:cxnSp>
        <p:nvCxnSpPr>
          <p:cNvPr id="54" name="Straight Connector 53"/>
          <p:cNvCxnSpPr>
            <a:stCxn id="173" idx="2"/>
            <a:endCxn id="47" idx="0"/>
          </p:cNvCxnSpPr>
          <p:nvPr/>
        </p:nvCxnSpPr>
        <p:spPr>
          <a:xfrm flipH="1">
            <a:off x="7956376" y="4293096"/>
            <a:ext cx="10086" cy="360040"/>
          </a:xfrm>
          <a:prstGeom prst="line">
            <a:avLst/>
          </a:prstGeom>
          <a:ln w="38100">
            <a:solidFill>
              <a:srgbClr val="92D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716016" y="5805264"/>
            <a:ext cx="4211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/>
            <a:r>
              <a:rPr lang="en-US" sz="1200" dirty="0" smtClean="0">
                <a:solidFill>
                  <a:srgbClr val="FF0000"/>
                </a:solidFill>
              </a:rPr>
              <a:t>Note :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All procedures here are simplified for overview only. Reader should refer to above reference for detail procedures.</a:t>
            </a:r>
          </a:p>
        </p:txBody>
      </p:sp>
      <p:sp>
        <p:nvSpPr>
          <p:cNvPr id="50" name="Rounded Rectangular Callout 49"/>
          <p:cNvSpPr/>
          <p:nvPr/>
        </p:nvSpPr>
        <p:spPr>
          <a:xfrm>
            <a:off x="107504" y="3717032"/>
            <a:ext cx="1512168" cy="864096"/>
          </a:xfrm>
          <a:prstGeom prst="wedgeRoundRectCallout">
            <a:avLst>
              <a:gd name="adj1" fmla="val -26993"/>
              <a:gd name="adj2" fmla="val -1154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Comic Sans MS" pitchFamily="66" charset="0"/>
              </a:rPr>
              <a:t>PDP context activation accepted, now browse to</a:t>
            </a:r>
          </a:p>
          <a:p>
            <a:pPr algn="ctr"/>
            <a:r>
              <a:rPr lang="en-US" sz="800" dirty="0" smtClean="0">
                <a:latin typeface="Comic Sans MS" pitchFamily="66" charset="0"/>
              </a:rPr>
              <a:t>www.google.com.au</a:t>
            </a:r>
            <a:endParaRPr lang="en-US" sz="800" dirty="0">
              <a:latin typeface="Comic Sans MS" pitchFamily="66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899592" y="3573016"/>
            <a:ext cx="432048" cy="21602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11</a:t>
            </a:r>
            <a:endParaRPr lang="en-US" sz="800" dirty="0"/>
          </a:p>
        </p:txBody>
      </p:sp>
      <p:sp>
        <p:nvSpPr>
          <p:cNvPr id="52" name="Oval 51"/>
          <p:cNvSpPr/>
          <p:nvPr/>
        </p:nvSpPr>
        <p:spPr>
          <a:xfrm>
            <a:off x="2195736" y="2924944"/>
            <a:ext cx="432048" cy="21602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12</a:t>
            </a:r>
            <a:endParaRPr lang="en-US" sz="800" dirty="0"/>
          </a:p>
        </p:txBody>
      </p:sp>
      <p:sp>
        <p:nvSpPr>
          <p:cNvPr id="53" name="Oval 52"/>
          <p:cNvSpPr/>
          <p:nvPr/>
        </p:nvSpPr>
        <p:spPr>
          <a:xfrm>
            <a:off x="7956376" y="4365104"/>
            <a:ext cx="432048" cy="21602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13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4G Core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3"/>
            <a:ext cx="8147248" cy="4929412"/>
          </a:xfrm>
        </p:spPr>
        <p:txBody>
          <a:bodyPr>
            <a:normAutofit/>
          </a:bodyPr>
          <a:lstStyle/>
          <a:p>
            <a:r>
              <a:rPr lang="en-US" dirty="0" smtClean="0">
                <a:sym typeface="Wingdings" pitchFamily="2" charset="2"/>
              </a:rPr>
              <a:t>Protocol used in the control plane messaging has evolved.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Changes in Transport Layer protocol while keeping all the Application Layer remain unchanged.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Completely changed at Transport and Application Layer.</a:t>
            </a:r>
          </a:p>
          <a:p>
            <a:r>
              <a:rPr lang="en-US" dirty="0" smtClean="0"/>
              <a:t>Transport Layer has changed dramatically from legacy protocol toward IP.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4"/>
          <p:cNvSpPr>
            <a:spLocks noChangeArrowheads="1"/>
          </p:cNvSpPr>
          <p:nvPr/>
        </p:nvSpPr>
        <p:spPr bwMode="auto">
          <a:xfrm>
            <a:off x="3707904" y="764704"/>
            <a:ext cx="3240360" cy="532859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0C0C0"/>
              </a:gs>
              <a:gs pos="100000">
                <a:schemeClr val="bg1"/>
              </a:gs>
            </a:gsLst>
            <a:lin ang="540000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762000"/>
            <a:endParaRPr lang="en-GB">
              <a:cs typeface="Arial" pitchFamily="34" charset="0"/>
            </a:endParaRPr>
          </a:p>
        </p:txBody>
      </p:sp>
      <p:sp>
        <p:nvSpPr>
          <p:cNvPr id="1364996" name="Rectangle 4"/>
          <p:cNvSpPr>
            <a:spLocks noChangeArrowheads="1"/>
          </p:cNvSpPr>
          <p:nvPr/>
        </p:nvSpPr>
        <p:spPr bwMode="auto">
          <a:xfrm>
            <a:off x="171450" y="476250"/>
            <a:ext cx="3338513" cy="568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0C0C0"/>
              </a:gs>
              <a:gs pos="100000">
                <a:schemeClr val="bg1"/>
              </a:gs>
            </a:gsLst>
            <a:lin ang="540000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762000"/>
            <a:endParaRPr lang="en-GB">
              <a:cs typeface="Arial" pitchFamily="34" charset="0"/>
            </a:endParaRPr>
          </a:p>
        </p:txBody>
      </p:sp>
      <p:pic>
        <p:nvPicPr>
          <p:cNvPr id="1365014" name="Picture 22" descr="netwo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263" y="2317750"/>
            <a:ext cx="1085850" cy="1758950"/>
          </a:xfrm>
          <a:prstGeom prst="rect">
            <a:avLst/>
          </a:prstGeom>
          <a:noFill/>
        </p:spPr>
      </p:pic>
      <p:pic>
        <p:nvPicPr>
          <p:cNvPr id="1365015" name="Picture 23" descr="netwo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50" y="4910138"/>
            <a:ext cx="1085850" cy="1758950"/>
          </a:xfrm>
          <a:prstGeom prst="rect">
            <a:avLst/>
          </a:prstGeom>
          <a:noFill/>
        </p:spPr>
      </p:pic>
      <p:pic>
        <p:nvPicPr>
          <p:cNvPr id="1365016" name="Picture 24" descr="netwo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3263" y="1238250"/>
            <a:ext cx="1085850" cy="1758950"/>
          </a:xfrm>
          <a:prstGeom prst="rect">
            <a:avLst/>
          </a:prstGeom>
          <a:noFill/>
        </p:spPr>
      </p:pic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547664" y="6093296"/>
            <a:ext cx="1317625" cy="438150"/>
            <a:chOff x="4204" y="3534"/>
            <a:chExt cx="830" cy="276"/>
          </a:xfrm>
        </p:grpSpPr>
        <p:sp>
          <p:nvSpPr>
            <p:cNvPr id="1365039" name="Rectangle 47"/>
            <p:cNvSpPr>
              <a:spLocks noChangeArrowheads="1"/>
            </p:cNvSpPr>
            <p:nvPr/>
          </p:nvSpPr>
          <p:spPr bwMode="auto">
            <a:xfrm>
              <a:off x="4204" y="3534"/>
              <a:ext cx="830" cy="2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rot="10800000" vert="eaVert" wrap="non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1365040" name="Line 48"/>
            <p:cNvSpPr>
              <a:spLocks noChangeShapeType="1"/>
            </p:cNvSpPr>
            <p:nvPr/>
          </p:nvSpPr>
          <p:spPr bwMode="auto">
            <a:xfrm flipH="1" flipV="1">
              <a:off x="4267" y="3646"/>
              <a:ext cx="215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sysDot"/>
              <a:round/>
              <a:headEnd/>
              <a:tailEnd/>
            </a:ln>
            <a:effectLst/>
          </p:spPr>
          <p:txBody>
            <a:bodyPr rot="10800000" vert="eaVert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1365041" name="Line 49"/>
            <p:cNvSpPr>
              <a:spLocks noChangeShapeType="1"/>
            </p:cNvSpPr>
            <p:nvPr/>
          </p:nvSpPr>
          <p:spPr bwMode="auto">
            <a:xfrm>
              <a:off x="4270" y="3707"/>
              <a:ext cx="210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rot="10800000" vert="eaVert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1365042" name="Text Box 50"/>
            <p:cNvSpPr txBox="1">
              <a:spLocks noChangeArrowheads="1"/>
            </p:cNvSpPr>
            <p:nvPr/>
          </p:nvSpPr>
          <p:spPr bwMode="auto">
            <a:xfrm>
              <a:off x="4477" y="3637"/>
              <a:ext cx="46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000"/>
                <a:t>User plane</a:t>
              </a:r>
            </a:p>
          </p:txBody>
        </p:sp>
        <p:sp>
          <p:nvSpPr>
            <p:cNvPr id="1365043" name="Text Box 51"/>
            <p:cNvSpPr txBox="1">
              <a:spLocks noChangeArrowheads="1"/>
            </p:cNvSpPr>
            <p:nvPr/>
          </p:nvSpPr>
          <p:spPr bwMode="auto">
            <a:xfrm>
              <a:off x="4476" y="3559"/>
              <a:ext cx="5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000" dirty="0"/>
                <a:t>Control plane</a:t>
              </a:r>
            </a:p>
          </p:txBody>
        </p:sp>
      </p:grpSp>
      <p:pic>
        <p:nvPicPr>
          <p:cNvPr id="1365132" name="Picture 140" descr="netwo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575050"/>
            <a:ext cx="1085850" cy="1758950"/>
          </a:xfrm>
          <a:prstGeom prst="rect">
            <a:avLst/>
          </a:prstGeom>
          <a:noFill/>
        </p:spPr>
      </p:pic>
      <p:grpSp>
        <p:nvGrpSpPr>
          <p:cNvPr id="3" name="Group 155"/>
          <p:cNvGrpSpPr/>
          <p:nvPr/>
        </p:nvGrpSpPr>
        <p:grpSpPr>
          <a:xfrm>
            <a:off x="239713" y="3141663"/>
            <a:ext cx="4989512" cy="2081212"/>
            <a:chOff x="239713" y="3141663"/>
            <a:chExt cx="4989512" cy="2081212"/>
          </a:xfrm>
        </p:grpSpPr>
        <p:sp>
          <p:nvSpPr>
            <p:cNvPr id="1365139" name="Line 147"/>
            <p:cNvSpPr>
              <a:spLocks noChangeShapeType="1"/>
            </p:cNvSpPr>
            <p:nvPr/>
          </p:nvSpPr>
          <p:spPr bwMode="auto">
            <a:xfrm rot="5335400" flipV="1">
              <a:off x="4336256" y="4329907"/>
              <a:ext cx="922337" cy="86360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sysDot"/>
              <a:round/>
              <a:headEnd/>
              <a:tailEnd/>
            </a:ln>
            <a:effectLst/>
          </p:spPr>
          <p:txBody>
            <a:bodyPr rot="10800000" vert="eaVert" lIns="90000" tIns="46800" rIns="90000" bIns="4680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4" name="Group 150"/>
            <p:cNvGrpSpPr/>
            <p:nvPr/>
          </p:nvGrpSpPr>
          <p:grpSpPr>
            <a:xfrm>
              <a:off x="239713" y="3141663"/>
              <a:ext cx="4916487" cy="1430117"/>
              <a:chOff x="239713" y="3141663"/>
              <a:chExt cx="4916487" cy="1430117"/>
            </a:xfrm>
          </p:grpSpPr>
          <p:grpSp>
            <p:nvGrpSpPr>
              <p:cNvPr id="5" name="Group 25"/>
              <p:cNvGrpSpPr>
                <a:grpSpLocks/>
              </p:cNvGrpSpPr>
              <p:nvPr/>
            </p:nvGrpSpPr>
            <p:grpSpPr bwMode="auto">
              <a:xfrm>
                <a:off x="1120775" y="3894138"/>
                <a:ext cx="817563" cy="354012"/>
                <a:chOff x="2243" y="2616"/>
                <a:chExt cx="515" cy="223"/>
              </a:xfrm>
            </p:grpSpPr>
            <p:sp>
              <p:nvSpPr>
                <p:cNvPr id="1365018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2243" y="2620"/>
                  <a:ext cx="515" cy="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wrap="none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19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2339" y="2622"/>
                  <a:ext cx="416" cy="94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20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2345" y="2616"/>
                  <a:ext cx="399" cy="223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65027" name="Line 35"/>
              <p:cNvSpPr>
                <a:spLocks noChangeShapeType="1"/>
              </p:cNvSpPr>
              <p:nvPr/>
            </p:nvSpPr>
            <p:spPr bwMode="auto">
              <a:xfrm flipV="1">
                <a:off x="3429000" y="3141663"/>
                <a:ext cx="1662113" cy="719137"/>
              </a:xfrm>
              <a:prstGeom prst="line">
                <a:avLst/>
              </a:prstGeom>
              <a:noFill/>
              <a:ln w="28575">
                <a:solidFill>
                  <a:srgbClr val="AF0033"/>
                </a:solidFill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6" name="Group 37"/>
              <p:cNvGrpSpPr>
                <a:grpSpLocks/>
              </p:cNvGrpSpPr>
              <p:nvPr/>
            </p:nvGrpSpPr>
            <p:grpSpPr bwMode="auto">
              <a:xfrm>
                <a:off x="2387600" y="4041775"/>
                <a:ext cx="669925" cy="34925"/>
                <a:chOff x="1593" y="2098"/>
                <a:chExt cx="457" cy="22"/>
              </a:xfrm>
            </p:grpSpPr>
            <p:sp>
              <p:nvSpPr>
                <p:cNvPr id="1365030" name="Line 38"/>
                <p:cNvSpPr>
                  <a:spLocks noChangeShapeType="1"/>
                </p:cNvSpPr>
                <p:nvPr/>
              </p:nvSpPr>
              <p:spPr bwMode="auto">
                <a:xfrm flipH="1" flipV="1">
                  <a:off x="1611" y="2098"/>
                  <a:ext cx="414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31" name="Line 39"/>
                <p:cNvSpPr>
                  <a:spLocks noChangeShapeType="1"/>
                </p:cNvSpPr>
                <p:nvPr/>
              </p:nvSpPr>
              <p:spPr bwMode="auto">
                <a:xfrm>
                  <a:off x="1593" y="2120"/>
                  <a:ext cx="457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65044" name="Line 52"/>
              <p:cNvSpPr>
                <a:spLocks noChangeShapeType="1"/>
              </p:cNvSpPr>
              <p:nvPr/>
            </p:nvSpPr>
            <p:spPr bwMode="auto">
              <a:xfrm flipH="1">
                <a:off x="3429000" y="4076700"/>
                <a:ext cx="465138" cy="0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65045" name="Rectangle 53"/>
              <p:cNvSpPr>
                <a:spLocks noChangeArrowheads="1"/>
              </p:cNvSpPr>
              <p:nvPr/>
            </p:nvSpPr>
            <p:spPr bwMode="auto">
              <a:xfrm>
                <a:off x="3823825" y="4292600"/>
                <a:ext cx="524800" cy="279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 dirty="0" smtClean="0"/>
                  <a:t>SGSN</a:t>
                </a:r>
                <a:endParaRPr lang="fi-FI" sz="1200" b="1" dirty="0"/>
              </a:p>
            </p:txBody>
          </p:sp>
          <p:sp>
            <p:nvSpPr>
              <p:cNvPr id="1365047" name="Rectangle 55"/>
              <p:cNvSpPr>
                <a:spLocks noChangeArrowheads="1"/>
              </p:cNvSpPr>
              <p:nvPr/>
            </p:nvSpPr>
            <p:spPr bwMode="auto">
              <a:xfrm>
                <a:off x="2959100" y="3551238"/>
                <a:ext cx="469900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>
                    <a:solidFill>
                      <a:srgbClr val="464646"/>
                    </a:solidFill>
                  </a:rPr>
                  <a:t>RNC</a:t>
                </a:r>
              </a:p>
            </p:txBody>
          </p:sp>
          <p:sp>
            <p:nvSpPr>
              <p:cNvPr id="1365052" name="Rectangle 60"/>
              <p:cNvSpPr>
                <a:spLocks noChangeArrowheads="1"/>
              </p:cNvSpPr>
              <p:nvPr/>
            </p:nvSpPr>
            <p:spPr bwMode="auto">
              <a:xfrm>
                <a:off x="1879600" y="3556000"/>
                <a:ext cx="620713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>
                    <a:solidFill>
                      <a:srgbClr val="464646"/>
                    </a:solidFill>
                  </a:rPr>
                  <a:t>NodeB</a:t>
                </a:r>
              </a:p>
            </p:txBody>
          </p:sp>
          <p:pic>
            <p:nvPicPr>
              <p:cNvPr id="1365057" name="Picture 65" descr="2g_3g_p"/>
              <p:cNvPicPr>
                <a:picLocks noChangeAspect="1" noChangeArrowheads="1"/>
              </p:cNvPicPr>
              <p:nvPr/>
            </p:nvPicPr>
            <p:blipFill>
              <a:blip r:embed="rId4" cstate="print">
                <a:lum bright="40000" contrast="-50000"/>
                <a:grayscl/>
              </a:blip>
              <a:srcRect/>
              <a:stretch>
                <a:fillRect/>
              </a:stretch>
            </p:blipFill>
            <p:spPr bwMode="auto">
              <a:xfrm>
                <a:off x="1914525" y="3802063"/>
                <a:ext cx="577850" cy="5778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65070" name="Picture 78" descr="rnc"/>
              <p:cNvPicPr>
                <a:picLocks noChangeAspect="1" noChangeArrowheads="1"/>
              </p:cNvPicPr>
              <p:nvPr/>
            </p:nvPicPr>
            <p:blipFill>
              <a:blip r:embed="rId5" cstate="print">
                <a:grayscl/>
              </a:blip>
              <a:srcRect/>
              <a:stretch>
                <a:fillRect/>
              </a:stretch>
            </p:blipFill>
            <p:spPr bwMode="auto">
              <a:xfrm>
                <a:off x="2876550" y="3813175"/>
                <a:ext cx="581025" cy="579438"/>
              </a:xfrm>
              <a:prstGeom prst="rect">
                <a:avLst/>
              </a:prstGeom>
              <a:noFill/>
            </p:spPr>
          </p:pic>
          <p:pic>
            <p:nvPicPr>
              <p:cNvPr id="1365072" name="Picture 80" descr="Any-Softswitch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760788" y="3789363"/>
                <a:ext cx="614362" cy="525462"/>
              </a:xfrm>
              <a:prstGeom prst="rect">
                <a:avLst/>
              </a:prstGeom>
              <a:noFill/>
            </p:spPr>
          </p:pic>
          <p:sp>
            <p:nvSpPr>
              <p:cNvPr id="1365102" name="Line 110"/>
              <p:cNvSpPr>
                <a:spLocks noChangeShapeType="1"/>
              </p:cNvSpPr>
              <p:nvPr/>
            </p:nvSpPr>
            <p:spPr bwMode="auto">
              <a:xfrm flipV="1">
                <a:off x="4292600" y="3357563"/>
                <a:ext cx="863600" cy="719137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65106" name="Text Box 114"/>
              <p:cNvSpPr txBox="1">
                <a:spLocks noChangeArrowheads="1"/>
              </p:cNvSpPr>
              <p:nvPr/>
            </p:nvSpPr>
            <p:spPr bwMode="auto">
              <a:xfrm>
                <a:off x="4559300" y="3441700"/>
                <a:ext cx="338138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S4</a:t>
                </a:r>
              </a:p>
            </p:txBody>
          </p:sp>
          <p:sp>
            <p:nvSpPr>
              <p:cNvPr id="1365107" name="Text Box 115"/>
              <p:cNvSpPr txBox="1">
                <a:spLocks noChangeArrowheads="1"/>
              </p:cNvSpPr>
              <p:nvPr/>
            </p:nvSpPr>
            <p:spPr bwMode="auto">
              <a:xfrm>
                <a:off x="3570288" y="3370263"/>
                <a:ext cx="696912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S12 DT</a:t>
                </a:r>
              </a:p>
            </p:txBody>
          </p:sp>
          <p:sp>
            <p:nvSpPr>
              <p:cNvPr id="1365109" name="Text Box 117"/>
              <p:cNvSpPr txBox="1">
                <a:spLocks noChangeArrowheads="1"/>
              </p:cNvSpPr>
              <p:nvPr/>
            </p:nvSpPr>
            <p:spPr bwMode="auto">
              <a:xfrm>
                <a:off x="3554241" y="3840163"/>
                <a:ext cx="300380" cy="279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 dirty="0" smtClean="0"/>
                  <a:t>Iu</a:t>
                </a:r>
                <a:endParaRPr lang="en-US" sz="1200" dirty="0"/>
              </a:p>
            </p:txBody>
          </p:sp>
          <p:grpSp>
            <p:nvGrpSpPr>
              <p:cNvPr id="7" name="Group 141"/>
              <p:cNvGrpSpPr>
                <a:grpSpLocks/>
              </p:cNvGrpSpPr>
              <p:nvPr/>
            </p:nvGrpSpPr>
            <p:grpSpPr bwMode="auto">
              <a:xfrm>
                <a:off x="239713" y="3703638"/>
                <a:ext cx="1328737" cy="825500"/>
                <a:chOff x="128" y="2333"/>
                <a:chExt cx="906" cy="520"/>
              </a:xfrm>
            </p:grpSpPr>
            <p:pic>
              <p:nvPicPr>
                <p:cNvPr id="1365134" name="Picture 142" descr="laptop_lg"/>
                <p:cNvPicPr>
                  <a:picLocks noChangeAspect="1" noChangeArrowheads="1"/>
                </p:cNvPicPr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510" y="2561"/>
                  <a:ext cx="316" cy="292"/>
                </a:xfrm>
                <a:prstGeom prst="rect">
                  <a:avLst/>
                </a:prstGeom>
                <a:noFill/>
              </p:spPr>
            </p:pic>
            <p:pic>
              <p:nvPicPr>
                <p:cNvPr id="1365135" name="Picture 143" descr="pda_lg"/>
                <p:cNvPicPr>
                  <a:picLocks noChangeAspect="1" noChangeArrowheads="1"/>
                </p:cNvPicPr>
                <p:nvPr/>
              </p:nvPicPr>
              <p:blipFill>
                <a:blip r:embed="rId8" cstate="print"/>
                <a:srcRect/>
                <a:stretch>
                  <a:fillRect/>
                </a:stretch>
              </p:blipFill>
              <p:spPr bwMode="auto">
                <a:xfrm>
                  <a:off x="718" y="2468"/>
                  <a:ext cx="316" cy="292"/>
                </a:xfrm>
                <a:prstGeom prst="rect">
                  <a:avLst/>
                </a:prstGeom>
                <a:noFill/>
              </p:spPr>
            </p:pic>
            <p:sp>
              <p:nvSpPr>
                <p:cNvPr id="1365136" name="AutoShape 144"/>
                <p:cNvSpPr>
                  <a:spLocks noChangeArrowheads="1"/>
                </p:cNvSpPr>
                <p:nvPr/>
              </p:nvSpPr>
              <p:spPr bwMode="auto">
                <a:xfrm>
                  <a:off x="128" y="2333"/>
                  <a:ext cx="548" cy="204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lIns="90000" tIns="46800" rIns="90000" bIns="46800" anchor="ctr">
                  <a:spAutoFit/>
                </a:bodyPr>
                <a:lstStyle/>
                <a:p>
                  <a:pPr algn="ctr" defTabSz="762000"/>
                  <a:r>
                    <a:rPr lang="en-US" sz="1400" b="1" dirty="0">
                      <a:solidFill>
                        <a:schemeClr val="bg1"/>
                      </a:solidFill>
                    </a:rPr>
                    <a:t>R8 3G</a:t>
                  </a:r>
                </a:p>
              </p:txBody>
            </p:sp>
          </p:grpSp>
          <p:sp>
            <p:nvSpPr>
              <p:cNvPr id="1365167" name="Line 175"/>
              <p:cNvSpPr>
                <a:spLocks noChangeShapeType="1"/>
              </p:cNvSpPr>
              <p:nvPr/>
            </p:nvSpPr>
            <p:spPr bwMode="auto">
              <a:xfrm flipV="1">
                <a:off x="4238625" y="3357563"/>
                <a:ext cx="865188" cy="719137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8" name="Group 154"/>
          <p:cNvGrpSpPr/>
          <p:nvPr/>
        </p:nvGrpSpPr>
        <p:grpSpPr>
          <a:xfrm>
            <a:off x="184150" y="2074863"/>
            <a:ext cx="5057775" cy="3214687"/>
            <a:chOff x="184150" y="2074863"/>
            <a:chExt cx="5057775" cy="3214687"/>
          </a:xfrm>
        </p:grpSpPr>
        <p:sp>
          <p:nvSpPr>
            <p:cNvPr id="1365143" name="Line 151"/>
            <p:cNvSpPr>
              <a:spLocks noChangeShapeType="1"/>
            </p:cNvSpPr>
            <p:nvPr/>
          </p:nvSpPr>
          <p:spPr bwMode="auto">
            <a:xfrm rot="5335400" flipV="1">
              <a:off x="3557587" y="3605213"/>
              <a:ext cx="2365375" cy="100330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sysDot"/>
              <a:round/>
              <a:headEnd/>
              <a:tailEnd/>
            </a:ln>
            <a:effectLst/>
          </p:spPr>
          <p:txBody>
            <a:bodyPr rot="10800000" vert="eaVert" lIns="90000" tIns="46800" rIns="90000" bIns="4680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9" name="Group 151"/>
            <p:cNvGrpSpPr/>
            <p:nvPr/>
          </p:nvGrpSpPr>
          <p:grpSpPr>
            <a:xfrm>
              <a:off x="184150" y="2074863"/>
              <a:ext cx="4940300" cy="984250"/>
              <a:chOff x="184150" y="2074863"/>
              <a:chExt cx="4940300" cy="984250"/>
            </a:xfrm>
          </p:grpSpPr>
          <p:grpSp>
            <p:nvGrpSpPr>
              <p:cNvPr id="10" name="Group 6"/>
              <p:cNvGrpSpPr>
                <a:grpSpLocks/>
              </p:cNvGrpSpPr>
              <p:nvPr/>
            </p:nvGrpSpPr>
            <p:grpSpPr bwMode="auto">
              <a:xfrm>
                <a:off x="4292600" y="2636838"/>
                <a:ext cx="831850" cy="422275"/>
                <a:chOff x="2893" y="1661"/>
                <a:chExt cx="568" cy="266"/>
              </a:xfrm>
            </p:grpSpPr>
            <p:sp>
              <p:nvSpPr>
                <p:cNvPr id="1364999" name="Line 7"/>
                <p:cNvSpPr>
                  <a:spLocks noChangeShapeType="1"/>
                </p:cNvSpPr>
                <p:nvPr/>
              </p:nvSpPr>
              <p:spPr bwMode="auto">
                <a:xfrm>
                  <a:off x="2893" y="1661"/>
                  <a:ext cx="545" cy="227"/>
                </a:xfrm>
                <a:prstGeom prst="line">
                  <a:avLst/>
                </a:prstGeom>
                <a:noFill/>
                <a:ln w="19050">
                  <a:solidFill>
                    <a:srgbClr val="A715D5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00" name="Line 8"/>
                <p:cNvSpPr>
                  <a:spLocks noChangeShapeType="1"/>
                </p:cNvSpPr>
                <p:nvPr/>
              </p:nvSpPr>
              <p:spPr bwMode="auto">
                <a:xfrm>
                  <a:off x="2939" y="1706"/>
                  <a:ext cx="522" cy="221"/>
                </a:xfrm>
                <a:prstGeom prst="line">
                  <a:avLst/>
                </a:prstGeom>
                <a:noFill/>
                <a:ln w="19050">
                  <a:solidFill>
                    <a:srgbClr val="A715D5"/>
                  </a:solidFill>
                  <a:round/>
                  <a:headEnd/>
                  <a:tailEnd/>
                </a:ln>
                <a:effectLst/>
              </p:spPr>
              <p:txBody>
                <a:bodyPr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9"/>
              <p:cNvGrpSpPr>
                <a:grpSpLocks/>
              </p:cNvGrpSpPr>
              <p:nvPr/>
            </p:nvGrpSpPr>
            <p:grpSpPr bwMode="auto">
              <a:xfrm>
                <a:off x="3362325" y="2601913"/>
                <a:ext cx="668338" cy="34925"/>
                <a:chOff x="1593" y="2098"/>
                <a:chExt cx="457" cy="22"/>
              </a:xfrm>
            </p:grpSpPr>
            <p:sp>
              <p:nvSpPr>
                <p:cNvPr id="1365002" name="Line 10"/>
                <p:cNvSpPr>
                  <a:spLocks noChangeShapeType="1"/>
                </p:cNvSpPr>
                <p:nvPr/>
              </p:nvSpPr>
              <p:spPr bwMode="auto">
                <a:xfrm flipH="1" flipV="1">
                  <a:off x="1611" y="2098"/>
                  <a:ext cx="414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03" name="Line 11"/>
                <p:cNvSpPr>
                  <a:spLocks noChangeShapeType="1"/>
                </p:cNvSpPr>
                <p:nvPr/>
              </p:nvSpPr>
              <p:spPr bwMode="auto">
                <a:xfrm>
                  <a:off x="1593" y="2120"/>
                  <a:ext cx="457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pic>
            <p:nvPicPr>
              <p:cNvPr id="1365004" name="Picture 12" descr="Any-Softswitch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827463" y="2398713"/>
                <a:ext cx="615950" cy="525462"/>
              </a:xfrm>
              <a:prstGeom prst="rect">
                <a:avLst/>
              </a:prstGeom>
              <a:noFill/>
            </p:spPr>
          </p:pic>
          <p:grpSp>
            <p:nvGrpSpPr>
              <p:cNvPr id="12" name="Group 16"/>
              <p:cNvGrpSpPr>
                <a:grpSpLocks/>
              </p:cNvGrpSpPr>
              <p:nvPr/>
            </p:nvGrpSpPr>
            <p:grpSpPr bwMode="auto">
              <a:xfrm>
                <a:off x="2251075" y="2638425"/>
                <a:ext cx="669925" cy="34925"/>
                <a:chOff x="1593" y="2098"/>
                <a:chExt cx="457" cy="22"/>
              </a:xfrm>
            </p:grpSpPr>
            <p:sp>
              <p:nvSpPr>
                <p:cNvPr id="1365009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1611" y="2098"/>
                  <a:ext cx="414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10" name="Line 18"/>
                <p:cNvSpPr>
                  <a:spLocks noChangeShapeType="1"/>
                </p:cNvSpPr>
                <p:nvPr/>
              </p:nvSpPr>
              <p:spPr bwMode="auto">
                <a:xfrm>
                  <a:off x="1593" y="2120"/>
                  <a:ext cx="457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97"/>
              <p:cNvGrpSpPr>
                <a:grpSpLocks/>
              </p:cNvGrpSpPr>
              <p:nvPr/>
            </p:nvGrpSpPr>
            <p:grpSpPr bwMode="auto">
              <a:xfrm>
                <a:off x="1096963" y="2428875"/>
                <a:ext cx="817562" cy="354013"/>
                <a:chOff x="2243" y="2616"/>
                <a:chExt cx="515" cy="223"/>
              </a:xfrm>
            </p:grpSpPr>
            <p:sp>
              <p:nvSpPr>
                <p:cNvPr id="1365090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2243" y="2620"/>
                  <a:ext cx="515" cy="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wrap="none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91" name="Line 99"/>
                <p:cNvSpPr>
                  <a:spLocks noChangeShapeType="1"/>
                </p:cNvSpPr>
                <p:nvPr/>
              </p:nvSpPr>
              <p:spPr bwMode="auto">
                <a:xfrm flipH="1">
                  <a:off x="2339" y="2622"/>
                  <a:ext cx="416" cy="94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92" name="Line 100"/>
                <p:cNvSpPr>
                  <a:spLocks noChangeShapeType="1"/>
                </p:cNvSpPr>
                <p:nvPr/>
              </p:nvSpPr>
              <p:spPr bwMode="auto">
                <a:xfrm flipH="1">
                  <a:off x="2345" y="2616"/>
                  <a:ext cx="399" cy="223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pic>
            <p:nvPicPr>
              <p:cNvPr id="1365093" name="Picture 101" descr="pda_lg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87425" y="2533650"/>
                <a:ext cx="463550" cy="463550"/>
              </a:xfrm>
              <a:prstGeom prst="rect">
                <a:avLst/>
              </a:prstGeom>
              <a:noFill/>
            </p:spPr>
          </p:pic>
          <p:sp>
            <p:nvSpPr>
              <p:cNvPr id="1365094" name="Rectangle 102"/>
              <p:cNvSpPr>
                <a:spLocks noChangeArrowheads="1"/>
              </p:cNvSpPr>
              <p:nvPr/>
            </p:nvSpPr>
            <p:spPr bwMode="auto">
              <a:xfrm>
                <a:off x="2846388" y="2081213"/>
                <a:ext cx="461962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>
                    <a:solidFill>
                      <a:srgbClr val="464646"/>
                    </a:solidFill>
                  </a:rPr>
                  <a:t>BSC</a:t>
                </a:r>
              </a:p>
            </p:txBody>
          </p:sp>
          <p:pic>
            <p:nvPicPr>
              <p:cNvPr id="1365095" name="Picture 103" descr="2g_3g_p"/>
              <p:cNvPicPr>
                <a:picLocks noChangeAspect="1" noChangeArrowheads="1"/>
              </p:cNvPicPr>
              <p:nvPr/>
            </p:nvPicPr>
            <p:blipFill>
              <a:blip r:embed="rId4" cstate="print">
                <a:lum bright="40000" contrast="-50000"/>
                <a:grayscl/>
              </a:blip>
              <a:srcRect/>
              <a:stretch>
                <a:fillRect/>
              </a:stretch>
            </p:blipFill>
            <p:spPr bwMode="auto">
              <a:xfrm>
                <a:off x="1835150" y="2303463"/>
                <a:ext cx="576263" cy="5778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65096" name="Picture 104" descr="bsc"/>
              <p:cNvPicPr>
                <a:picLocks noChangeAspect="1" noChangeArrowheads="1"/>
              </p:cNvPicPr>
              <p:nvPr/>
            </p:nvPicPr>
            <p:blipFill>
              <a:blip r:embed="rId9" cstate="print">
                <a:grayscl/>
              </a:blip>
              <a:srcRect/>
              <a:stretch>
                <a:fillRect/>
              </a:stretch>
            </p:blipFill>
            <p:spPr bwMode="auto">
              <a:xfrm>
                <a:off x="2787650" y="2324100"/>
                <a:ext cx="582613" cy="5826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365097" name="Rectangle 105"/>
              <p:cNvSpPr>
                <a:spLocks noChangeArrowheads="1"/>
              </p:cNvSpPr>
              <p:nvPr/>
            </p:nvSpPr>
            <p:spPr bwMode="auto">
              <a:xfrm>
                <a:off x="1868488" y="2074863"/>
                <a:ext cx="447675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>
                    <a:solidFill>
                      <a:srgbClr val="464646"/>
                    </a:solidFill>
                  </a:rPr>
                  <a:t>BTS</a:t>
                </a:r>
              </a:p>
            </p:txBody>
          </p:sp>
          <p:sp>
            <p:nvSpPr>
              <p:cNvPr id="1365099" name="Rectangle 107"/>
              <p:cNvSpPr>
                <a:spLocks noChangeArrowheads="1"/>
              </p:cNvSpPr>
              <p:nvPr/>
            </p:nvSpPr>
            <p:spPr bwMode="auto">
              <a:xfrm>
                <a:off x="3765550" y="2133600"/>
                <a:ext cx="79375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/>
                  <a:t>2G SGSN</a:t>
                </a:r>
              </a:p>
            </p:txBody>
          </p:sp>
          <p:sp>
            <p:nvSpPr>
              <p:cNvPr id="1365108" name="Text Box 116"/>
              <p:cNvSpPr txBox="1">
                <a:spLocks noChangeArrowheads="1"/>
              </p:cNvSpPr>
              <p:nvPr/>
            </p:nvSpPr>
            <p:spPr bwMode="auto">
              <a:xfrm>
                <a:off x="3405188" y="2349500"/>
                <a:ext cx="3556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Gb</a:t>
                </a:r>
              </a:p>
            </p:txBody>
          </p:sp>
          <p:sp>
            <p:nvSpPr>
              <p:cNvPr id="1365169" name="AutoShape 177"/>
              <p:cNvSpPr>
                <a:spLocks noChangeArrowheads="1"/>
              </p:cNvSpPr>
              <p:nvPr/>
            </p:nvSpPr>
            <p:spPr bwMode="auto">
              <a:xfrm>
                <a:off x="184150" y="2251075"/>
                <a:ext cx="815975" cy="385763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lIns="90000" tIns="46800" rIns="90000" bIns="46800" anchor="ctr">
                <a:spAutoFit/>
              </a:bodyPr>
              <a:lstStyle/>
              <a:p>
                <a:pPr algn="ctr" defTabSz="762000"/>
                <a:r>
                  <a:rPr lang="en-US" sz="1400" b="1" dirty="0">
                    <a:solidFill>
                      <a:schemeClr val="bg1"/>
                    </a:solidFill>
                  </a:rPr>
                  <a:t> R8</a:t>
                </a:r>
                <a:r>
                  <a:rPr lang="en-US" dirty="0">
                    <a:solidFill>
                      <a:schemeClr val="bg1"/>
                    </a:solidFill>
                  </a:rPr>
                  <a:t> </a:t>
                </a:r>
                <a:r>
                  <a:rPr lang="en-US" sz="1400" b="1" dirty="0">
                    <a:solidFill>
                      <a:schemeClr val="bg1"/>
                    </a:solidFill>
                  </a:rPr>
                  <a:t>2G</a:t>
                </a:r>
              </a:p>
            </p:txBody>
          </p:sp>
        </p:grpSp>
      </p:grpSp>
      <p:sp>
        <p:nvSpPr>
          <p:cNvPr id="1365170" name="Rectangle 178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8229600" cy="778099"/>
          </a:xfrm>
          <a:noFill/>
          <a:ln/>
        </p:spPr>
        <p:txBody>
          <a:bodyPr>
            <a:normAutofit/>
          </a:bodyPr>
          <a:lstStyle/>
          <a:p>
            <a:pPr algn="l"/>
            <a:r>
              <a:rPr lang="en-US" dirty="0" smtClean="0"/>
              <a:t>General LTE Architecture</a:t>
            </a:r>
            <a:endParaRPr lang="en-US" dirty="0"/>
          </a:p>
        </p:txBody>
      </p:sp>
      <p:grpSp>
        <p:nvGrpSpPr>
          <p:cNvPr id="14" name="Group 158"/>
          <p:cNvGrpSpPr/>
          <p:nvPr/>
        </p:nvGrpSpPr>
        <p:grpSpPr>
          <a:xfrm>
            <a:off x="131763" y="922338"/>
            <a:ext cx="5889625" cy="4089400"/>
            <a:chOff x="131763" y="922338"/>
            <a:chExt cx="5889625" cy="4089400"/>
          </a:xfrm>
        </p:grpSpPr>
        <p:sp>
          <p:nvSpPr>
            <p:cNvPr id="1365074" name="Text Box 82"/>
            <p:cNvSpPr txBox="1">
              <a:spLocks noChangeArrowheads="1"/>
            </p:cNvSpPr>
            <p:nvPr/>
          </p:nvSpPr>
          <p:spPr bwMode="auto">
            <a:xfrm>
              <a:off x="4986338" y="1935163"/>
              <a:ext cx="3841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200"/>
                <a:t>Gn</a:t>
              </a:r>
            </a:p>
          </p:txBody>
        </p:sp>
        <p:sp>
          <p:nvSpPr>
            <p:cNvPr id="1365142" name="Text Box 150"/>
            <p:cNvSpPr txBox="1">
              <a:spLocks noChangeArrowheads="1"/>
            </p:cNvSpPr>
            <p:nvPr/>
          </p:nvSpPr>
          <p:spPr bwMode="auto">
            <a:xfrm>
              <a:off x="4492625" y="1858963"/>
              <a:ext cx="3841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200" dirty="0"/>
                <a:t>Gn</a:t>
              </a:r>
            </a:p>
          </p:txBody>
        </p:sp>
        <p:grpSp>
          <p:nvGrpSpPr>
            <p:cNvPr id="15" name="Group 153"/>
            <p:cNvGrpSpPr/>
            <p:nvPr/>
          </p:nvGrpSpPr>
          <p:grpSpPr>
            <a:xfrm>
              <a:off x="131763" y="922338"/>
              <a:ext cx="5889625" cy="4089400"/>
              <a:chOff x="131763" y="922338"/>
              <a:chExt cx="5889625" cy="4089400"/>
            </a:xfrm>
          </p:grpSpPr>
          <p:sp>
            <p:nvSpPr>
              <p:cNvPr id="1365141" name="Line 149"/>
              <p:cNvSpPr>
                <a:spLocks noChangeShapeType="1"/>
              </p:cNvSpPr>
              <p:nvPr/>
            </p:nvSpPr>
            <p:spPr bwMode="auto">
              <a:xfrm rot="5335400" flipV="1">
                <a:off x="3245644" y="2891632"/>
                <a:ext cx="3311525" cy="928687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16" name="Group 152"/>
              <p:cNvGrpSpPr/>
              <p:nvPr/>
            </p:nvGrpSpPr>
            <p:grpSpPr>
              <a:xfrm>
                <a:off x="131763" y="922338"/>
                <a:ext cx="5889625" cy="1858962"/>
                <a:chOff x="131763" y="922338"/>
                <a:chExt cx="5889625" cy="1858962"/>
              </a:xfrm>
            </p:grpSpPr>
            <p:grpSp>
              <p:nvGrpSpPr>
                <p:cNvPr id="17" name="Group 13"/>
                <p:cNvGrpSpPr>
                  <a:grpSpLocks/>
                </p:cNvGrpSpPr>
                <p:nvPr/>
              </p:nvGrpSpPr>
              <p:grpSpPr bwMode="auto">
                <a:xfrm>
                  <a:off x="3362325" y="1427163"/>
                  <a:ext cx="719138" cy="34925"/>
                  <a:chOff x="4146" y="2316"/>
                  <a:chExt cx="491" cy="22"/>
                </a:xfrm>
              </p:grpSpPr>
              <p:sp>
                <p:nvSpPr>
                  <p:cNvPr id="1365006" name="Line 1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146" y="2316"/>
                    <a:ext cx="414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 rot="10800000" vert="eaVert" lIns="90000" tIns="46800" rIns="90000" bIns="4680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65007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4181" y="2338"/>
                    <a:ext cx="456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rot="10800000" vert="eaVert" lIns="90000" tIns="46800" rIns="90000" bIns="4680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" name="Group 19"/>
                <p:cNvGrpSpPr>
                  <a:grpSpLocks/>
                </p:cNvGrpSpPr>
                <p:nvPr/>
              </p:nvGrpSpPr>
              <p:grpSpPr bwMode="auto">
                <a:xfrm>
                  <a:off x="2378075" y="1484313"/>
                  <a:ext cx="669925" cy="34925"/>
                  <a:chOff x="1593" y="2098"/>
                  <a:chExt cx="457" cy="22"/>
                </a:xfrm>
              </p:grpSpPr>
              <p:sp>
                <p:nvSpPr>
                  <p:cNvPr id="1365012" name="Line 20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611" y="2098"/>
                    <a:ext cx="414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prstDash val="sysDot"/>
                    <a:round/>
                    <a:headEnd/>
                    <a:tailEnd/>
                  </a:ln>
                  <a:effectLst/>
                </p:spPr>
                <p:txBody>
                  <a:bodyPr rot="10800000" vert="eaVert" lIns="90000" tIns="46800" rIns="90000" bIns="4680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65013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1593" y="2120"/>
                    <a:ext cx="457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rot="10800000" vert="eaVert" lIns="90000" tIns="46800" rIns="90000" bIns="4680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9" name="Group 69"/>
                <p:cNvGrpSpPr>
                  <a:grpSpLocks/>
                </p:cNvGrpSpPr>
                <p:nvPr/>
              </p:nvGrpSpPr>
              <p:grpSpPr bwMode="auto">
                <a:xfrm>
                  <a:off x="1168400" y="1571625"/>
                  <a:ext cx="817563" cy="354013"/>
                  <a:chOff x="2243" y="2616"/>
                  <a:chExt cx="515" cy="223"/>
                </a:xfrm>
              </p:grpSpPr>
              <p:sp>
                <p:nvSpPr>
                  <p:cNvPr id="1365062" name="Line 7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243" y="2620"/>
                    <a:ext cx="515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</p:spPr>
                <p:txBody>
                  <a:bodyPr rot="10800000" vert="eaVert" wrap="none" lIns="90000" tIns="46800" rIns="90000" bIns="4680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65063" name="Line 7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39" y="2622"/>
                    <a:ext cx="416" cy="94"/>
                  </a:xfrm>
                  <a:prstGeom prst="line">
                    <a:avLst/>
                  </a:prstGeom>
                  <a:noFill/>
                  <a:ln w="19050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</p:spPr>
                <p:txBody>
                  <a:bodyPr rot="10800000" vert="eaVert" lIns="90000" tIns="46800" rIns="90000" bIns="4680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65064" name="Line 7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345" y="2616"/>
                    <a:ext cx="399" cy="223"/>
                  </a:xfrm>
                  <a:prstGeom prst="line">
                    <a:avLst/>
                  </a:prstGeom>
                  <a:noFill/>
                  <a:ln w="19050">
                    <a:solidFill>
                      <a:schemeClr val="bg2"/>
                    </a:solidFill>
                    <a:round/>
                    <a:headEnd/>
                    <a:tailEnd/>
                  </a:ln>
                  <a:effectLst/>
                </p:spPr>
                <p:txBody>
                  <a:bodyPr rot="10800000" vert="eaVert" lIns="90000" tIns="46800" rIns="90000" bIns="4680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1365065" name="Picture 73" descr="pda_lg"/>
                <p:cNvPicPr>
                  <a:picLocks noChangeAspect="1" noChangeArrowheads="1"/>
                </p:cNvPicPr>
                <p:nvPr/>
              </p:nvPicPr>
              <p:blipFill>
                <a:blip r:embed="rId8" cstate="print"/>
                <a:srcRect/>
                <a:stretch>
                  <a:fillRect/>
                </a:stretch>
              </p:blipFill>
              <p:spPr bwMode="auto">
                <a:xfrm>
                  <a:off x="1057275" y="1466850"/>
                  <a:ext cx="463550" cy="463550"/>
                </a:xfrm>
                <a:prstGeom prst="rect">
                  <a:avLst/>
                </a:prstGeom>
                <a:noFill/>
              </p:spPr>
            </p:pic>
            <p:sp>
              <p:nvSpPr>
                <p:cNvPr id="1365066" name="Rectangle 74"/>
                <p:cNvSpPr>
                  <a:spLocks noChangeArrowheads="1"/>
                </p:cNvSpPr>
                <p:nvPr/>
              </p:nvSpPr>
              <p:spPr bwMode="auto">
                <a:xfrm>
                  <a:off x="2747963" y="1008063"/>
                  <a:ext cx="804862" cy="2746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 defTabSz="762000">
                    <a:lnSpc>
                      <a:spcPct val="100000"/>
                    </a:lnSpc>
                    <a:spcBef>
                      <a:spcPct val="15000"/>
                    </a:spcBef>
                    <a:spcAft>
                      <a:spcPct val="15000"/>
                    </a:spcAft>
                  </a:pPr>
                  <a:r>
                    <a:rPr lang="fi-FI" sz="1200" b="1">
                      <a:solidFill>
                        <a:srgbClr val="464646"/>
                      </a:solidFill>
                    </a:rPr>
                    <a:t>BSC/RNC</a:t>
                  </a:r>
                </a:p>
              </p:txBody>
            </p:sp>
            <p:pic>
              <p:nvPicPr>
                <p:cNvPr id="1365067" name="Picture 75" descr="2g_3g_p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lum bright="40000" contrast="-50000"/>
                  <a:grayscl/>
                </a:blip>
                <a:srcRect/>
                <a:stretch>
                  <a:fillRect/>
                </a:stretch>
              </p:blipFill>
              <p:spPr bwMode="auto">
                <a:xfrm>
                  <a:off x="1905000" y="1230313"/>
                  <a:ext cx="577850" cy="5778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365068" name="AutoShape 76"/>
                <p:cNvSpPr>
                  <a:spLocks noChangeArrowheads="1"/>
                </p:cNvSpPr>
                <p:nvPr/>
              </p:nvSpPr>
              <p:spPr bwMode="auto">
                <a:xfrm>
                  <a:off x="131763" y="995800"/>
                  <a:ext cx="839837" cy="649399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2"/>
                </a:solidFill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square" lIns="90000" tIns="46800" rIns="90000" bIns="46800" anchor="ctr">
                  <a:spAutoFit/>
                </a:bodyPr>
                <a:lstStyle/>
                <a:p>
                  <a:pPr algn="ctr" defTabSz="762000"/>
                  <a:r>
                    <a:rPr lang="en-US" sz="1400" b="1" dirty="0">
                      <a:solidFill>
                        <a:schemeClr val="bg1"/>
                      </a:solidFill>
                    </a:rPr>
                    <a:t>Pre R8</a:t>
                  </a:r>
                  <a:r>
                    <a:rPr lang="en-US" dirty="0">
                      <a:solidFill>
                        <a:schemeClr val="bg1"/>
                      </a:solidFill>
                    </a:rPr>
                    <a:t> </a:t>
                  </a:r>
                  <a:r>
                    <a:rPr lang="en-US" sz="1400" b="1" dirty="0">
                      <a:solidFill>
                        <a:schemeClr val="bg1"/>
                      </a:solidFill>
                    </a:rPr>
                    <a:t>2G/3G</a:t>
                  </a:r>
                </a:p>
              </p:txBody>
            </p:sp>
            <p:pic>
              <p:nvPicPr>
                <p:cNvPr id="1365069" name="Picture 77" descr="bsc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grayscl/>
                </a:blip>
                <a:srcRect/>
                <a:stretch>
                  <a:fillRect/>
                </a:stretch>
              </p:blipFill>
              <p:spPr bwMode="auto">
                <a:xfrm>
                  <a:off x="2857500" y="1250950"/>
                  <a:ext cx="582613" cy="5826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365073" name="Rectangle 81"/>
                <p:cNvSpPr>
                  <a:spLocks noChangeArrowheads="1"/>
                </p:cNvSpPr>
                <p:nvPr/>
              </p:nvSpPr>
              <p:spPr bwMode="auto">
                <a:xfrm>
                  <a:off x="3840163" y="922338"/>
                  <a:ext cx="566737" cy="2746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 defTabSz="762000">
                    <a:lnSpc>
                      <a:spcPct val="100000"/>
                    </a:lnSpc>
                    <a:spcBef>
                      <a:spcPct val="15000"/>
                    </a:spcBef>
                    <a:spcAft>
                      <a:spcPct val="15000"/>
                    </a:spcAft>
                  </a:pPr>
                  <a:r>
                    <a:rPr lang="fi-FI" sz="1200" b="1"/>
                    <a:t>SGSN</a:t>
                  </a:r>
                </a:p>
              </p:txBody>
            </p:sp>
            <p:sp>
              <p:nvSpPr>
                <p:cNvPr id="1365075" name="Line 83"/>
                <p:cNvSpPr>
                  <a:spLocks noChangeShapeType="1"/>
                </p:cNvSpPr>
                <p:nvPr/>
              </p:nvSpPr>
              <p:spPr bwMode="auto">
                <a:xfrm>
                  <a:off x="4371975" y="1628775"/>
                  <a:ext cx="1649413" cy="1152525"/>
                </a:xfrm>
                <a:prstGeom prst="line">
                  <a:avLst/>
                </a:prstGeom>
                <a:noFill/>
                <a:ln w="19050">
                  <a:solidFill>
                    <a:srgbClr val="A715D5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76" name="Line 84"/>
                <p:cNvSpPr>
                  <a:spLocks noChangeShapeType="1"/>
                </p:cNvSpPr>
                <p:nvPr/>
              </p:nvSpPr>
              <p:spPr bwMode="auto">
                <a:xfrm>
                  <a:off x="4438650" y="1700213"/>
                  <a:ext cx="1514475" cy="1081087"/>
                </a:xfrm>
                <a:prstGeom prst="line">
                  <a:avLst/>
                </a:prstGeom>
                <a:noFill/>
                <a:ln w="19050">
                  <a:solidFill>
                    <a:srgbClr val="A715D5"/>
                  </a:solidFill>
                  <a:round/>
                  <a:headEnd/>
                  <a:tailEnd/>
                </a:ln>
                <a:effectLst/>
              </p:spPr>
              <p:txBody>
                <a:bodyPr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98" name="Rectangle 106"/>
                <p:cNvSpPr>
                  <a:spLocks noChangeArrowheads="1"/>
                </p:cNvSpPr>
                <p:nvPr/>
              </p:nvSpPr>
              <p:spPr bwMode="auto">
                <a:xfrm>
                  <a:off x="1741488" y="993775"/>
                  <a:ext cx="939800" cy="27463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 defTabSz="762000">
                    <a:lnSpc>
                      <a:spcPct val="100000"/>
                    </a:lnSpc>
                    <a:spcBef>
                      <a:spcPct val="15000"/>
                    </a:spcBef>
                    <a:spcAft>
                      <a:spcPct val="15000"/>
                    </a:spcAft>
                  </a:pPr>
                  <a:r>
                    <a:rPr lang="fi-FI" sz="1200" b="1">
                      <a:solidFill>
                        <a:srgbClr val="464646"/>
                      </a:solidFill>
                    </a:rPr>
                    <a:t>BTS/NodeB</a:t>
                  </a:r>
                </a:p>
              </p:txBody>
            </p:sp>
            <p:sp>
              <p:nvSpPr>
                <p:cNvPr id="1365122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3441700" y="1209675"/>
                  <a:ext cx="355600" cy="27463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 defTabSz="762000">
                    <a:lnSpc>
                      <a:spcPct val="100000"/>
                    </a:lnSpc>
                    <a:spcBef>
                      <a:spcPct val="15000"/>
                    </a:spcBef>
                    <a:spcAft>
                      <a:spcPct val="15000"/>
                    </a:spcAft>
                  </a:pPr>
                  <a:r>
                    <a:rPr lang="en-US" sz="1200"/>
                    <a:t>Gb</a:t>
                  </a:r>
                </a:p>
              </p:txBody>
            </p:sp>
            <p:pic>
              <p:nvPicPr>
                <p:cNvPr id="1365123" name="Picture 131" descr="Any-Softswitch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827463" y="1209675"/>
                  <a:ext cx="615950" cy="525463"/>
                </a:xfrm>
                <a:prstGeom prst="rect">
                  <a:avLst/>
                </a:prstGeom>
                <a:noFill/>
              </p:spPr>
            </p:pic>
            <p:sp>
              <p:nvSpPr>
                <p:cNvPr id="1365166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3476625" y="1425575"/>
                  <a:ext cx="285750" cy="27463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 algn="ctr" defTabSz="762000">
                    <a:lnSpc>
                      <a:spcPct val="100000"/>
                    </a:lnSpc>
                    <a:spcBef>
                      <a:spcPct val="15000"/>
                    </a:spcBef>
                    <a:spcAft>
                      <a:spcPct val="15000"/>
                    </a:spcAft>
                  </a:pPr>
                  <a:r>
                    <a:rPr lang="en-US" sz="1200"/>
                    <a:t>Iu</a:t>
                  </a:r>
                </a:p>
              </p:txBody>
            </p:sp>
            <p:sp>
              <p:nvSpPr>
                <p:cNvPr id="1365168" name="Line 176"/>
                <p:cNvSpPr>
                  <a:spLocks noChangeShapeType="1"/>
                </p:cNvSpPr>
                <p:nvPr/>
              </p:nvSpPr>
              <p:spPr bwMode="auto">
                <a:xfrm>
                  <a:off x="3441700" y="1773238"/>
                  <a:ext cx="2459038" cy="1008062"/>
                </a:xfrm>
                <a:prstGeom prst="line">
                  <a:avLst/>
                </a:prstGeom>
                <a:noFill/>
                <a:ln w="28575">
                  <a:solidFill>
                    <a:srgbClr val="AF0033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365171" name="Text Box 179"/>
            <p:cNvSpPr txBox="1">
              <a:spLocks noChangeArrowheads="1"/>
            </p:cNvSpPr>
            <p:nvPr/>
          </p:nvSpPr>
          <p:spPr bwMode="auto">
            <a:xfrm>
              <a:off x="3352800" y="1905000"/>
              <a:ext cx="620713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200" dirty="0"/>
                <a:t>R7 DT</a:t>
              </a:r>
            </a:p>
          </p:txBody>
        </p:sp>
      </p:grpSp>
      <p:grpSp>
        <p:nvGrpSpPr>
          <p:cNvPr id="20" name="Group 156"/>
          <p:cNvGrpSpPr/>
          <p:nvPr/>
        </p:nvGrpSpPr>
        <p:grpSpPr>
          <a:xfrm>
            <a:off x="158750" y="1282700"/>
            <a:ext cx="7224489" cy="4783138"/>
            <a:chOff x="158750" y="1282700"/>
            <a:chExt cx="7224489" cy="4783138"/>
          </a:xfrm>
        </p:grpSpPr>
        <p:sp>
          <p:nvSpPr>
            <p:cNvPr id="1365032" name="Rectangle 40"/>
            <p:cNvSpPr>
              <a:spLocks noChangeArrowheads="1"/>
            </p:cNvSpPr>
            <p:nvPr/>
          </p:nvSpPr>
          <p:spPr bwMode="auto">
            <a:xfrm>
              <a:off x="5883275" y="1282700"/>
              <a:ext cx="54927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fi-FI" sz="1200" b="1"/>
                <a:t>PCRF</a:t>
              </a:r>
            </a:p>
          </p:txBody>
        </p:sp>
        <p:pic>
          <p:nvPicPr>
            <p:cNvPr id="1365059" name="Picture 67" descr="Any-Register-or-Database_p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900738" y="1557338"/>
              <a:ext cx="457200" cy="457200"/>
            </a:xfrm>
            <a:prstGeom prst="rect">
              <a:avLst/>
            </a:prstGeom>
            <a:noFill/>
          </p:spPr>
        </p:pic>
        <p:sp>
          <p:nvSpPr>
            <p:cNvPr id="1365078" name="Line 86"/>
            <p:cNvSpPr>
              <a:spLocks noChangeShapeType="1"/>
            </p:cNvSpPr>
            <p:nvPr/>
          </p:nvSpPr>
          <p:spPr bwMode="auto">
            <a:xfrm flipH="1">
              <a:off x="6162675" y="1989138"/>
              <a:ext cx="4763" cy="79216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sysDot"/>
              <a:round/>
              <a:headEnd/>
              <a:tailEnd/>
            </a:ln>
            <a:effectLst/>
          </p:spPr>
          <p:txBody>
            <a:bodyPr rot="10800000" vert="eaVert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1365083" name="Text Box 91"/>
            <p:cNvSpPr txBox="1">
              <a:spLocks noChangeArrowheads="1"/>
            </p:cNvSpPr>
            <p:nvPr/>
          </p:nvSpPr>
          <p:spPr bwMode="auto">
            <a:xfrm>
              <a:off x="6115960" y="2133600"/>
              <a:ext cx="345842" cy="279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200" dirty="0" err="1" smtClean="0"/>
                <a:t>Gx</a:t>
              </a:r>
              <a:endParaRPr lang="en-US" sz="1200" dirty="0"/>
            </a:p>
          </p:txBody>
        </p:sp>
        <p:grpSp>
          <p:nvGrpSpPr>
            <p:cNvPr id="21" name="Group 149"/>
            <p:cNvGrpSpPr/>
            <p:nvPr/>
          </p:nvGrpSpPr>
          <p:grpSpPr>
            <a:xfrm>
              <a:off x="158750" y="2725738"/>
              <a:ext cx="7224489" cy="3340100"/>
              <a:chOff x="158750" y="2725738"/>
              <a:chExt cx="7224489" cy="3340100"/>
            </a:xfrm>
          </p:grpSpPr>
          <p:sp>
            <p:nvSpPr>
              <p:cNvPr id="1364997" name="Line 5"/>
              <p:cNvSpPr>
                <a:spLocks noChangeShapeType="1"/>
              </p:cNvSpPr>
              <p:nvPr/>
            </p:nvSpPr>
            <p:spPr bwMode="auto">
              <a:xfrm rot="5335400" flipH="1" flipV="1">
                <a:off x="4522788" y="4203700"/>
                <a:ext cx="1714500" cy="22225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22" name="Group 29"/>
              <p:cNvGrpSpPr>
                <a:grpSpLocks/>
              </p:cNvGrpSpPr>
              <p:nvPr/>
            </p:nvGrpSpPr>
            <p:grpSpPr bwMode="auto">
              <a:xfrm>
                <a:off x="1003300" y="5229225"/>
                <a:ext cx="895350" cy="261938"/>
                <a:chOff x="2243" y="2616"/>
                <a:chExt cx="515" cy="223"/>
              </a:xfrm>
            </p:grpSpPr>
            <p:sp>
              <p:nvSpPr>
                <p:cNvPr id="1365022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2243" y="2620"/>
                  <a:ext cx="515" cy="0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wrap="none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23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2339" y="2622"/>
                  <a:ext cx="416" cy="94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24" name="Line 32"/>
                <p:cNvSpPr>
                  <a:spLocks noChangeShapeType="1"/>
                </p:cNvSpPr>
                <p:nvPr/>
              </p:nvSpPr>
              <p:spPr bwMode="auto">
                <a:xfrm flipH="1">
                  <a:off x="2345" y="2616"/>
                  <a:ext cx="399" cy="223"/>
                </a:xfrm>
                <a:prstGeom prst="line">
                  <a:avLst/>
                </a:prstGeom>
                <a:noFill/>
                <a:ln w="19050">
                  <a:solidFill>
                    <a:schemeClr val="bg2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pic>
            <p:nvPicPr>
              <p:cNvPr id="1365025" name="Picture 33" descr="laptop_lg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631825" y="5275263"/>
                <a:ext cx="463550" cy="463550"/>
              </a:xfrm>
              <a:prstGeom prst="rect">
                <a:avLst/>
              </a:prstGeom>
              <a:noFill/>
            </p:spPr>
          </p:pic>
          <p:pic>
            <p:nvPicPr>
              <p:cNvPr id="1365026" name="Picture 34" descr="pda_lg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936625" y="5127625"/>
                <a:ext cx="463550" cy="463550"/>
              </a:xfrm>
              <a:prstGeom prst="rect">
                <a:avLst/>
              </a:prstGeom>
              <a:noFill/>
            </p:spPr>
          </p:pic>
          <p:sp>
            <p:nvSpPr>
              <p:cNvPr id="1365033" name="Text Box 41"/>
              <p:cNvSpPr txBox="1">
                <a:spLocks noChangeArrowheads="1"/>
              </p:cNvSpPr>
              <p:nvPr/>
            </p:nvSpPr>
            <p:spPr bwMode="auto">
              <a:xfrm>
                <a:off x="3592513" y="5013325"/>
                <a:ext cx="71437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S1-MME</a:t>
                </a:r>
              </a:p>
            </p:txBody>
          </p:sp>
          <p:sp>
            <p:nvSpPr>
              <p:cNvPr id="1365034" name="Text Box 42"/>
              <p:cNvSpPr txBox="1">
                <a:spLocks noChangeArrowheads="1"/>
              </p:cNvSpPr>
              <p:nvPr/>
            </p:nvSpPr>
            <p:spPr bwMode="auto">
              <a:xfrm>
                <a:off x="3760788" y="4667250"/>
                <a:ext cx="48577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S1-U</a:t>
                </a:r>
              </a:p>
            </p:txBody>
          </p:sp>
          <p:sp>
            <p:nvSpPr>
              <p:cNvPr id="1365035" name="Text Box 43"/>
              <p:cNvSpPr txBox="1">
                <a:spLocks noChangeArrowheads="1"/>
              </p:cNvSpPr>
              <p:nvPr/>
            </p:nvSpPr>
            <p:spPr bwMode="auto">
              <a:xfrm>
                <a:off x="5702300" y="4724400"/>
                <a:ext cx="415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S6a</a:t>
                </a:r>
              </a:p>
            </p:txBody>
          </p:sp>
          <p:sp>
            <p:nvSpPr>
              <p:cNvPr id="1365037" name="Rectangle 45"/>
              <p:cNvSpPr>
                <a:spLocks noChangeArrowheads="1"/>
              </p:cNvSpPr>
              <p:nvPr/>
            </p:nvSpPr>
            <p:spPr bwMode="auto">
              <a:xfrm>
                <a:off x="6323038" y="4221163"/>
                <a:ext cx="423812" cy="2791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 dirty="0" smtClean="0"/>
                  <a:t>HSS</a:t>
                </a:r>
                <a:endParaRPr lang="fi-FI" sz="1200" b="1" dirty="0"/>
              </a:p>
            </p:txBody>
          </p:sp>
          <p:sp>
            <p:nvSpPr>
              <p:cNvPr id="1365046" name="Line 54"/>
              <p:cNvSpPr>
                <a:spLocks noChangeShapeType="1"/>
              </p:cNvSpPr>
              <p:nvPr/>
            </p:nvSpPr>
            <p:spPr bwMode="auto">
              <a:xfrm flipH="1" flipV="1">
                <a:off x="2171700" y="5229225"/>
                <a:ext cx="3051175" cy="30163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23" name="Group 56"/>
              <p:cNvGrpSpPr>
                <a:grpSpLocks/>
              </p:cNvGrpSpPr>
              <p:nvPr/>
            </p:nvGrpSpPr>
            <p:grpSpPr bwMode="auto">
              <a:xfrm>
                <a:off x="5334000" y="5407025"/>
                <a:ext cx="220663" cy="384175"/>
                <a:chOff x="2907" y="2478"/>
                <a:chExt cx="139" cy="242"/>
              </a:xfrm>
            </p:grpSpPr>
            <p:sp>
              <p:nvSpPr>
                <p:cNvPr id="1365049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913" y="2478"/>
                  <a:ext cx="1" cy="24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50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3045" y="2484"/>
                  <a:ext cx="1" cy="234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51" name="Line 59"/>
                <p:cNvSpPr>
                  <a:spLocks noChangeShapeType="1"/>
                </p:cNvSpPr>
                <p:nvPr/>
              </p:nvSpPr>
              <p:spPr bwMode="auto">
                <a:xfrm>
                  <a:off x="2907" y="2710"/>
                  <a:ext cx="135" cy="1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65053" name="Rectangle 61"/>
              <p:cNvSpPr>
                <a:spLocks noChangeArrowheads="1"/>
              </p:cNvSpPr>
              <p:nvPr/>
            </p:nvSpPr>
            <p:spPr bwMode="auto">
              <a:xfrm>
                <a:off x="1833563" y="4814888"/>
                <a:ext cx="696912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 dirty="0" err="1">
                    <a:solidFill>
                      <a:srgbClr val="464646"/>
                    </a:solidFill>
                  </a:rPr>
                  <a:t>eNodeB</a:t>
                </a:r>
                <a:endParaRPr lang="fi-FI" sz="1200" b="1" dirty="0">
                  <a:solidFill>
                    <a:srgbClr val="464646"/>
                  </a:solidFill>
                </a:endParaRPr>
              </a:p>
            </p:txBody>
          </p:sp>
          <p:sp>
            <p:nvSpPr>
              <p:cNvPr id="1365054" name="Text Box 62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5085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S10</a:t>
                </a:r>
              </a:p>
            </p:txBody>
          </p:sp>
          <p:pic>
            <p:nvPicPr>
              <p:cNvPr id="1365055" name="Picture 63" descr="Any-Softswitch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5100638" y="5105400"/>
                <a:ext cx="614362" cy="525463"/>
              </a:xfrm>
              <a:prstGeom prst="rect">
                <a:avLst/>
              </a:prstGeom>
              <a:noFill/>
            </p:spPr>
          </p:pic>
          <p:sp>
            <p:nvSpPr>
              <p:cNvPr id="1365056" name="Rectangle 64"/>
              <p:cNvSpPr>
                <a:spLocks noChangeArrowheads="1"/>
              </p:cNvSpPr>
              <p:nvPr/>
            </p:nvSpPr>
            <p:spPr bwMode="auto">
              <a:xfrm>
                <a:off x="5559425" y="5592763"/>
                <a:ext cx="536575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/>
                  <a:t>MME</a:t>
                </a:r>
              </a:p>
            </p:txBody>
          </p:sp>
          <p:pic>
            <p:nvPicPr>
              <p:cNvPr id="1365058" name="Picture 66" descr="2g_3g_p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908175" y="5059363"/>
                <a:ext cx="577850" cy="577850"/>
              </a:xfrm>
              <a:prstGeom prst="rect">
                <a:avLst/>
              </a:prstGeom>
              <a:noFill/>
            </p:spPr>
          </p:pic>
          <p:sp>
            <p:nvSpPr>
              <p:cNvPr id="1365060" name="AutoShape 68"/>
              <p:cNvSpPr>
                <a:spLocks noChangeArrowheads="1"/>
              </p:cNvSpPr>
              <p:nvPr/>
            </p:nvSpPr>
            <p:spPr bwMode="auto">
              <a:xfrm>
                <a:off x="158750" y="4884738"/>
                <a:ext cx="809625" cy="387350"/>
              </a:xfrm>
              <a:prstGeom prst="roundRect">
                <a:avLst>
                  <a:gd name="adj" fmla="val 16667"/>
                </a:avLst>
              </a:prstGeom>
              <a:solidFill>
                <a:schemeClr val="accent2"/>
              </a:solidFill>
              <a:ln w="1905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lIns="90000" tIns="46800" rIns="90000" bIns="46800" anchor="ctr">
                <a:spAutoFit/>
              </a:bodyPr>
              <a:lstStyle/>
              <a:p>
                <a:pPr algn="ctr" defTabSz="762000"/>
                <a:r>
                  <a:rPr lang="en-US">
                    <a:solidFill>
                      <a:schemeClr val="bg1"/>
                    </a:solidFill>
                  </a:rPr>
                  <a:t>LTE</a:t>
                </a:r>
              </a:p>
            </p:txBody>
          </p:sp>
          <p:pic>
            <p:nvPicPr>
              <p:cNvPr id="1365071" name="Picture 79" descr="Any-Register-or-Database_p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6248400" y="4437063"/>
                <a:ext cx="457200" cy="457200"/>
              </a:xfrm>
              <a:prstGeom prst="rect">
                <a:avLst/>
              </a:prstGeom>
              <a:noFill/>
            </p:spPr>
          </p:pic>
          <p:grpSp>
            <p:nvGrpSpPr>
              <p:cNvPr id="24" name="Group 87"/>
              <p:cNvGrpSpPr>
                <a:grpSpLocks/>
              </p:cNvGrpSpPr>
              <p:nvPr/>
            </p:nvGrpSpPr>
            <p:grpSpPr bwMode="auto">
              <a:xfrm>
                <a:off x="5462588" y="3049588"/>
                <a:ext cx="719137" cy="34925"/>
                <a:chOff x="4146" y="2316"/>
                <a:chExt cx="491" cy="22"/>
              </a:xfrm>
            </p:grpSpPr>
            <p:sp>
              <p:nvSpPr>
                <p:cNvPr id="1365080" name="Line 88"/>
                <p:cNvSpPr>
                  <a:spLocks noChangeShapeType="1"/>
                </p:cNvSpPr>
                <p:nvPr/>
              </p:nvSpPr>
              <p:spPr bwMode="auto">
                <a:xfrm flipH="1" flipV="1">
                  <a:off x="4146" y="2316"/>
                  <a:ext cx="414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prstDash val="sysDot"/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65081" name="Line 89"/>
                <p:cNvSpPr>
                  <a:spLocks noChangeShapeType="1"/>
                </p:cNvSpPr>
                <p:nvPr/>
              </p:nvSpPr>
              <p:spPr bwMode="auto">
                <a:xfrm>
                  <a:off x="4181" y="2338"/>
                  <a:ext cx="456" cy="0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rot="10800000" vert="eaVert" lIns="90000" tIns="46800" rIns="90000" bIns="4680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65085" name="Text Box 93"/>
              <p:cNvSpPr txBox="1">
                <a:spLocks noChangeArrowheads="1"/>
              </p:cNvSpPr>
              <p:nvPr/>
            </p:nvSpPr>
            <p:spPr bwMode="auto">
              <a:xfrm>
                <a:off x="5607050" y="3154363"/>
                <a:ext cx="366713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S5</a:t>
                </a:r>
              </a:p>
            </p:txBody>
          </p:sp>
          <p:sp>
            <p:nvSpPr>
              <p:cNvPr id="1365086" name="Rectangle 94"/>
              <p:cNvSpPr>
                <a:spLocks noChangeArrowheads="1"/>
              </p:cNvSpPr>
              <p:nvPr/>
            </p:nvSpPr>
            <p:spPr bwMode="auto">
              <a:xfrm>
                <a:off x="5981700" y="3298825"/>
                <a:ext cx="5048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/>
                  <a:t>PGW</a:t>
                </a:r>
              </a:p>
            </p:txBody>
          </p:sp>
          <p:sp>
            <p:nvSpPr>
              <p:cNvPr id="1365087" name="Rectangle 95"/>
              <p:cNvSpPr>
                <a:spLocks noChangeArrowheads="1"/>
              </p:cNvSpPr>
              <p:nvPr/>
            </p:nvSpPr>
            <p:spPr bwMode="auto">
              <a:xfrm>
                <a:off x="5330825" y="3370263"/>
                <a:ext cx="504825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 b="1"/>
                  <a:t>SGW</a:t>
                </a:r>
              </a:p>
            </p:txBody>
          </p:sp>
          <p:pic>
            <p:nvPicPr>
              <p:cNvPr id="1365088" name="Picture 96" descr="Any-Media-Gateway-including-SGSN,-GGSN,-LIG,-SBC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5105400" y="2798763"/>
                <a:ext cx="558800" cy="558800"/>
              </a:xfrm>
              <a:prstGeom prst="rect">
                <a:avLst/>
              </a:prstGeom>
              <a:noFill/>
            </p:spPr>
          </p:pic>
          <p:sp>
            <p:nvSpPr>
              <p:cNvPr id="1365101" name="Line 109"/>
              <p:cNvSpPr>
                <a:spLocks noChangeShapeType="1"/>
              </p:cNvSpPr>
              <p:nvPr/>
            </p:nvSpPr>
            <p:spPr bwMode="auto">
              <a:xfrm flipH="1">
                <a:off x="5562600" y="4724400"/>
                <a:ext cx="677863" cy="576263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65120" name="Text Box 128"/>
              <p:cNvSpPr txBox="1">
                <a:spLocks noChangeArrowheads="1"/>
              </p:cNvSpPr>
              <p:nvPr/>
            </p:nvSpPr>
            <p:spPr bwMode="auto">
              <a:xfrm>
                <a:off x="6948264" y="3068960"/>
                <a:ext cx="434975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 dirty="0"/>
                  <a:t>SGi</a:t>
                </a:r>
              </a:p>
            </p:txBody>
          </p:sp>
          <p:sp>
            <p:nvSpPr>
              <p:cNvPr id="1365121" name="Text Box 129"/>
              <p:cNvSpPr txBox="1">
                <a:spLocks noChangeArrowheads="1"/>
              </p:cNvSpPr>
              <p:nvPr/>
            </p:nvSpPr>
            <p:spPr bwMode="auto">
              <a:xfrm>
                <a:off x="6619875" y="3659188"/>
                <a:ext cx="400050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SGi</a:t>
                </a:r>
              </a:p>
            </p:txBody>
          </p:sp>
          <p:sp>
            <p:nvSpPr>
              <p:cNvPr id="1365137" name="Text Box 145"/>
              <p:cNvSpPr txBox="1">
                <a:spLocks noChangeArrowheads="1"/>
              </p:cNvSpPr>
              <p:nvPr/>
            </p:nvSpPr>
            <p:spPr bwMode="auto">
              <a:xfrm>
                <a:off x="5368925" y="4149725"/>
                <a:ext cx="415925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 dirty="0"/>
                  <a:t>S11</a:t>
                </a:r>
              </a:p>
            </p:txBody>
          </p:sp>
          <p:sp>
            <p:nvSpPr>
              <p:cNvPr id="1365138" name="Freeform 146"/>
              <p:cNvSpPr>
                <a:spLocks/>
              </p:cNvSpPr>
              <p:nvPr/>
            </p:nvSpPr>
            <p:spPr bwMode="auto">
              <a:xfrm>
                <a:off x="2498725" y="3357563"/>
                <a:ext cx="2790825" cy="1800225"/>
              </a:xfrm>
              <a:custGeom>
                <a:avLst/>
                <a:gdLst/>
                <a:ahLst/>
                <a:cxnLst>
                  <a:cxn ang="0">
                    <a:pos x="0" y="1134"/>
                  </a:cxn>
                  <a:cxn ang="0">
                    <a:pos x="1451" y="816"/>
                  </a:cxn>
                  <a:cxn ang="0">
                    <a:pos x="1905" y="0"/>
                  </a:cxn>
                </a:cxnLst>
                <a:rect l="0" t="0" r="r" b="b"/>
                <a:pathLst>
                  <a:path w="1905" h="1134">
                    <a:moveTo>
                      <a:pt x="0" y="1134"/>
                    </a:moveTo>
                    <a:cubicBezTo>
                      <a:pt x="567" y="1069"/>
                      <a:pt x="1134" y="1005"/>
                      <a:pt x="1451" y="816"/>
                    </a:cubicBezTo>
                    <a:cubicBezTo>
                      <a:pt x="1768" y="627"/>
                      <a:pt x="1836" y="313"/>
                      <a:pt x="1905" y="0"/>
                    </a:cubicBezTo>
                  </a:path>
                </a:pathLst>
              </a:custGeom>
              <a:noFill/>
              <a:ln w="19050" cap="flat" cmpd="sng">
                <a:solidFill>
                  <a:schemeClr val="hlink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65140" name="Text Box 148"/>
              <p:cNvSpPr txBox="1">
                <a:spLocks noChangeArrowheads="1"/>
              </p:cNvSpPr>
              <p:nvPr/>
            </p:nvSpPr>
            <p:spPr bwMode="auto">
              <a:xfrm>
                <a:off x="4757738" y="4652963"/>
                <a:ext cx="338137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 dirty="0"/>
                  <a:t>S3</a:t>
                </a:r>
              </a:p>
            </p:txBody>
          </p:sp>
          <p:sp>
            <p:nvSpPr>
              <p:cNvPr id="1365162" name="Line 170"/>
              <p:cNvSpPr>
                <a:spLocks noChangeShapeType="1"/>
              </p:cNvSpPr>
              <p:nvPr/>
            </p:nvSpPr>
            <p:spPr bwMode="auto">
              <a:xfrm rot="5335400" flipH="1">
                <a:off x="5795170" y="5003006"/>
                <a:ext cx="379412" cy="923925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prstDash val="sysDot"/>
                <a:round/>
                <a:headEnd/>
                <a:tailEnd/>
              </a:ln>
              <a:effectLst/>
            </p:spPr>
            <p:txBody>
              <a:bodyPr rot="10800000" vert="eaVert" lIns="90000" tIns="46800" rIns="90000" bIns="4680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365163" name="Text Box 171"/>
              <p:cNvSpPr txBox="1">
                <a:spLocks noChangeArrowheads="1"/>
              </p:cNvSpPr>
              <p:nvPr/>
            </p:nvSpPr>
            <p:spPr bwMode="auto">
              <a:xfrm>
                <a:off x="5889625" y="5241925"/>
                <a:ext cx="477838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en-US" sz="1200"/>
                  <a:t>SGs</a:t>
                </a:r>
              </a:p>
            </p:txBody>
          </p:sp>
          <p:pic>
            <p:nvPicPr>
              <p:cNvPr id="1365164" name="Picture 172" descr="cscf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6305550" y="5445125"/>
                <a:ext cx="454025" cy="504825"/>
              </a:xfrm>
              <a:prstGeom prst="rect">
                <a:avLst/>
              </a:prstGeom>
              <a:noFill/>
            </p:spPr>
          </p:pic>
          <p:sp>
            <p:nvSpPr>
              <p:cNvPr id="1365165" name="Rectangle 173"/>
              <p:cNvSpPr>
                <a:spLocks noChangeArrowheads="1"/>
              </p:cNvSpPr>
              <p:nvPr/>
            </p:nvSpPr>
            <p:spPr bwMode="auto">
              <a:xfrm>
                <a:off x="6286500" y="5157788"/>
                <a:ext cx="519113" cy="274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 defTabSz="762000">
                  <a:lnSpc>
                    <a:spcPct val="100000"/>
                  </a:lnSpc>
                  <a:spcBef>
                    <a:spcPct val="15000"/>
                  </a:spcBef>
                  <a:spcAft>
                    <a:spcPct val="15000"/>
                  </a:spcAft>
                </a:pPr>
                <a:r>
                  <a:rPr lang="fi-FI" sz="1200" b="1"/>
                  <a:t>MSC</a:t>
                </a:r>
              </a:p>
            </p:txBody>
          </p:sp>
          <p:pic>
            <p:nvPicPr>
              <p:cNvPr id="1365172" name="Picture 180" descr="Any-Media-Gateway-including-SGSN,-GGSN,-LIG,-SBC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5900738" y="2725738"/>
                <a:ext cx="558800" cy="558800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25" name="Group 157"/>
          <p:cNvGrpSpPr/>
          <p:nvPr/>
        </p:nvGrpSpPr>
        <p:grpSpPr>
          <a:xfrm>
            <a:off x="6427333" y="1340768"/>
            <a:ext cx="2539933" cy="3312368"/>
            <a:chOff x="6427333" y="1340768"/>
            <a:chExt cx="2539933" cy="3312368"/>
          </a:xfrm>
        </p:grpSpPr>
        <p:sp>
          <p:nvSpPr>
            <p:cNvPr id="1365084" name="Text Box 92"/>
            <p:cNvSpPr txBox="1">
              <a:spLocks noChangeArrowheads="1"/>
            </p:cNvSpPr>
            <p:nvPr/>
          </p:nvSpPr>
          <p:spPr bwMode="auto">
            <a:xfrm>
              <a:off x="7092280" y="2348880"/>
              <a:ext cx="4349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200" dirty="0"/>
                <a:t>SGi</a:t>
              </a:r>
            </a:p>
          </p:txBody>
        </p:sp>
        <p:sp>
          <p:nvSpPr>
            <p:cNvPr id="1365100" name="Line 108"/>
            <p:cNvSpPr>
              <a:spLocks noChangeShapeType="1"/>
            </p:cNvSpPr>
            <p:nvPr/>
          </p:nvSpPr>
          <p:spPr bwMode="auto">
            <a:xfrm rot="5335400" flipH="1">
              <a:off x="6785764" y="2637541"/>
              <a:ext cx="662066" cy="137892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rot="10800000" vert="eaVert" wrap="square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1365145" name="Line 153"/>
            <p:cNvSpPr>
              <a:spLocks noChangeShapeType="1"/>
            </p:cNvSpPr>
            <p:nvPr/>
          </p:nvSpPr>
          <p:spPr bwMode="auto">
            <a:xfrm flipV="1">
              <a:off x="6432550" y="2348880"/>
              <a:ext cx="1667842" cy="64832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rot="10800000" vert="eaVert" wrap="square" lIns="90000" tIns="46800" rIns="90000" bIns="4680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6" name="Group 149"/>
            <p:cNvGrpSpPr/>
            <p:nvPr/>
          </p:nvGrpSpPr>
          <p:grpSpPr>
            <a:xfrm>
              <a:off x="7452320" y="1340768"/>
              <a:ext cx="1514946" cy="3312368"/>
              <a:chOff x="7452320" y="1340768"/>
              <a:chExt cx="1514946" cy="3312368"/>
            </a:xfrm>
          </p:grpSpPr>
          <p:sp>
            <p:nvSpPr>
              <p:cNvPr id="1364995" name="Rectangle 3"/>
              <p:cNvSpPr>
                <a:spLocks noChangeArrowheads="1"/>
              </p:cNvSpPr>
              <p:nvPr/>
            </p:nvSpPr>
            <p:spPr bwMode="auto">
              <a:xfrm>
                <a:off x="7452320" y="1340768"/>
                <a:ext cx="1460500" cy="3312368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rgbClr val="C0C0C0"/>
                  </a:gs>
                  <a:gs pos="100000">
                    <a:schemeClr val="bg1"/>
                  </a:gs>
                </a:gsLst>
                <a:lin ang="5400000" scaled="1"/>
              </a:gradFill>
              <a:ln w="19050" algn="ctr">
                <a:noFill/>
                <a:miter lim="800000"/>
                <a:headEnd/>
                <a:tailEnd/>
              </a:ln>
              <a:effectLst/>
            </p:spPr>
            <p:txBody>
              <a:bodyPr lIns="90000" tIns="46800" rIns="90000" bIns="46800" anchor="ctr"/>
              <a:lstStyle/>
              <a:p>
                <a:pPr algn="ctr" defTabSz="762000"/>
                <a:endParaRPr lang="en-GB">
                  <a:cs typeface="Arial" pitchFamily="34" charset="0"/>
                </a:endParaRPr>
              </a:p>
            </p:txBody>
          </p:sp>
          <p:pic>
            <p:nvPicPr>
              <p:cNvPr id="1365110" name="Picture 118" descr="internet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7970316" y="2055043"/>
                <a:ext cx="511175" cy="509588"/>
              </a:xfrm>
              <a:prstGeom prst="rect">
                <a:avLst/>
              </a:prstGeom>
              <a:noFill/>
            </p:spPr>
          </p:pic>
          <p:sp>
            <p:nvSpPr>
              <p:cNvPr id="1365111" name="Text Box 119"/>
              <p:cNvSpPr txBox="1">
                <a:spLocks noChangeArrowheads="1"/>
              </p:cNvSpPr>
              <p:nvPr/>
            </p:nvSpPr>
            <p:spPr bwMode="auto">
              <a:xfrm>
                <a:off x="7970316" y="2564631"/>
                <a:ext cx="682625" cy="25717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defTabSz="762000"/>
                <a:r>
                  <a:rPr lang="en-US" sz="1200" b="1">
                    <a:cs typeface="Arial" pitchFamily="34" charset="0"/>
                  </a:rPr>
                  <a:t>Internet</a:t>
                </a:r>
              </a:p>
            </p:txBody>
          </p:sp>
          <p:sp>
            <p:nvSpPr>
              <p:cNvPr id="1365112" name="AutoShape 120"/>
              <p:cNvSpPr>
                <a:spLocks noChangeArrowheads="1"/>
              </p:cNvSpPr>
              <p:nvPr/>
            </p:nvSpPr>
            <p:spPr bwMode="auto">
              <a:xfrm>
                <a:off x="7688684" y="2998018"/>
                <a:ext cx="1008112" cy="1223070"/>
              </a:xfrm>
              <a:prstGeom prst="roundRect">
                <a:avLst>
                  <a:gd name="adj" fmla="val 10745"/>
                </a:avLst>
              </a:prstGeom>
              <a:solidFill>
                <a:schemeClr val="accent1"/>
              </a:solidFill>
              <a:ln w="28575" algn="ctr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defTabSz="762000"/>
                <a:endParaRPr lang="de-DE" sz="1600">
                  <a:cs typeface="Arial" pitchFamily="34" charset="0"/>
                </a:endParaRPr>
              </a:p>
            </p:txBody>
          </p:sp>
          <p:pic>
            <p:nvPicPr>
              <p:cNvPr id="1365113" name="Picture 121" descr="msc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7832700" y="3356992"/>
                <a:ext cx="503237" cy="504825"/>
              </a:xfrm>
              <a:prstGeom prst="rect">
                <a:avLst/>
              </a:prstGeom>
              <a:noFill/>
            </p:spPr>
          </p:pic>
          <p:pic>
            <p:nvPicPr>
              <p:cNvPr id="1365114" name="Picture 122" descr="msc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7975947" y="3500239"/>
                <a:ext cx="504825" cy="504825"/>
              </a:xfrm>
              <a:prstGeom prst="rect">
                <a:avLst/>
              </a:prstGeom>
              <a:noFill/>
            </p:spPr>
          </p:pic>
          <p:sp>
            <p:nvSpPr>
              <p:cNvPr id="1365115" name="Text Box 123"/>
              <p:cNvSpPr txBox="1">
                <a:spLocks noChangeArrowheads="1"/>
              </p:cNvSpPr>
              <p:nvPr/>
            </p:nvSpPr>
            <p:spPr bwMode="auto">
              <a:xfrm>
                <a:off x="7494066" y="3115493"/>
                <a:ext cx="1473200" cy="257175"/>
              </a:xfrm>
              <a:prstGeom prst="rect">
                <a:avLst/>
              </a:prstGeom>
              <a:noFill/>
              <a:ln w="19050" algn="ctr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defTabSz="762000"/>
                <a:r>
                  <a:rPr lang="en-US" sz="1200" b="1">
                    <a:cs typeface="Arial" pitchFamily="34" charset="0"/>
                  </a:rPr>
                  <a:t>Operator services</a:t>
                </a:r>
              </a:p>
            </p:txBody>
          </p:sp>
          <p:pic>
            <p:nvPicPr>
              <p:cNvPr id="183" name="Picture 122" descr="msc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8128347" y="3652639"/>
                <a:ext cx="504825" cy="504825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60" name="Rectangle 159"/>
          <p:cNvSpPr/>
          <p:nvPr/>
        </p:nvSpPr>
        <p:spPr>
          <a:xfrm>
            <a:off x="3563888" y="6021288"/>
            <a:ext cx="54360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</a:pPr>
            <a:r>
              <a:rPr lang="en-US" altLang="ja-JP" dirty="0" smtClean="0">
                <a:ea typeface="MS PGothic" pitchFamily="34" charset="-128"/>
              </a:rPr>
              <a:t>Basic EPS architecture defined in 3GPP TS 23.401</a:t>
            </a:r>
            <a:endParaRPr lang="en-US" altLang="ja-JP" dirty="0">
              <a:ea typeface="MS PGothic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6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136499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Acronym used in 4G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903721"/>
              </p:ext>
            </p:extLst>
          </p:nvPr>
        </p:nvGraphicFramePr>
        <p:xfrm>
          <a:off x="457200" y="1196974"/>
          <a:ext cx="7355159" cy="4248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2880320"/>
                <a:gridCol w="3312367"/>
              </a:tblGrid>
              <a:tr h="42482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4248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E-NodeB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Air interface toward MS in 4G </a:t>
                      </a:r>
                      <a:endParaRPr lang="en-US" sz="1600" dirty="0"/>
                    </a:p>
                  </a:txBody>
                  <a:tcPr/>
                </a:tc>
              </a:tr>
              <a:tr h="6675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Mobility</a:t>
                      </a:r>
                      <a:r>
                        <a:rPr lang="en-US" sz="1600" baseline="0" dirty="0" smtClean="0"/>
                        <a:t> Management Entity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Mobilit</a:t>
                      </a:r>
                      <a:r>
                        <a:rPr lang="en-US" sz="1600" baseline="0" dirty="0" smtClean="0"/>
                        <a:t>y Management for 4G, Control Plane only</a:t>
                      </a:r>
                      <a:endParaRPr lang="en-US" sz="1600" dirty="0"/>
                    </a:p>
                  </a:txBody>
                  <a:tcPr/>
                </a:tc>
              </a:tr>
              <a:tr h="6675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S-GW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Serving Gateway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Mobility Management for 4G</a:t>
                      </a:r>
                      <a:r>
                        <a:rPr lang="en-US" sz="1600" baseline="0" dirty="0" smtClean="0"/>
                        <a:t> for User Plane, Handover anchoring .</a:t>
                      </a:r>
                      <a:endParaRPr lang="en-US" sz="1600" dirty="0"/>
                    </a:p>
                  </a:txBody>
                  <a:tcPr/>
                </a:tc>
              </a:tr>
              <a:tr h="139585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P-GW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Packet Data Network Gateway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Routing to Packet</a:t>
                      </a:r>
                      <a:r>
                        <a:rPr lang="en-US" sz="1600" baseline="0" dirty="0" smtClean="0"/>
                        <a:t> Data Network, Session Management, IP address Allocation. Function of P-GW is similar to GGSN in the 2G/3G network</a:t>
                      </a:r>
                      <a:endParaRPr lang="en-US" sz="1600" dirty="0"/>
                    </a:p>
                  </a:txBody>
                  <a:tcPr/>
                </a:tc>
              </a:tr>
              <a:tr h="66758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HSS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Home Subscriber Server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Manage Permanent 4G</a:t>
                      </a:r>
                      <a:r>
                        <a:rPr lang="en-US" sz="1600" baseline="0" dirty="0" smtClean="0"/>
                        <a:t> subscriber data. Evolution of HLR.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mtClean="0"/>
              <a:t>Thank You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5658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78099"/>
          </a:xfrm>
        </p:spPr>
        <p:txBody>
          <a:bodyPr/>
          <a:lstStyle/>
          <a:p>
            <a:pPr algn="l"/>
            <a:r>
              <a:rPr lang="en-US" dirty="0" smtClean="0"/>
              <a:t>Circuit Switching vs. Packet Switching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9907"/>
            <a:ext cx="5554960" cy="2337125"/>
          </a:xfrm>
        </p:spPr>
        <p:txBody>
          <a:bodyPr>
            <a:normAutofit/>
          </a:bodyPr>
          <a:lstStyle/>
          <a:p>
            <a:r>
              <a:rPr lang="en-US" dirty="0" smtClean="0"/>
              <a:t>Circuit Switching</a:t>
            </a:r>
          </a:p>
          <a:p>
            <a:pPr marL="358775" lvl="1" indent="0"/>
            <a:r>
              <a:rPr lang="en-US" sz="2000" dirty="0" smtClean="0"/>
              <a:t>Mostly used in the voice call.</a:t>
            </a:r>
          </a:p>
          <a:p>
            <a:pPr marL="358775" lvl="1" indent="0"/>
            <a:r>
              <a:rPr lang="en-US" sz="2000" dirty="0" smtClean="0"/>
              <a:t>Whenever a call is being made, a dedicated logical link needs to be established.</a:t>
            </a:r>
          </a:p>
          <a:p>
            <a:pPr marL="358775" lvl="1" indent="0"/>
            <a:r>
              <a:rPr lang="en-US" sz="2000" dirty="0" smtClean="0"/>
              <a:t>Network resource is allocated and reserved for the subscriber for entire duration of the call.</a:t>
            </a:r>
          </a:p>
          <a:p>
            <a:pPr marL="358775" lvl="1" indent="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131840" y="3789040"/>
            <a:ext cx="5554960" cy="2736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58775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Packet Switching</a:t>
            </a:r>
          </a:p>
          <a:p>
            <a:pPr marL="358775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Mostly used in the Packet Data Connection.. . e.g. internet browsing</a:t>
            </a:r>
          </a:p>
          <a:p>
            <a:pPr marL="358775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Whenever an MS sends or receives data, data is organized into packet and each packet has source / destination ID.</a:t>
            </a:r>
          </a:p>
          <a:p>
            <a:pPr marL="358775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638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Network : GSM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core network in GSM is basically the circuit core.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GPRS, EDGE and UMTS, it </a:t>
            </a:r>
            <a:r>
              <a:rPr lang="en-US" dirty="0" smtClean="0"/>
              <a:t>has two </a:t>
            </a:r>
            <a:r>
              <a:rPr lang="en-US" dirty="0"/>
              <a:t>components, the circuit core and the packet core, which are responsible for voice </a:t>
            </a:r>
            <a:r>
              <a:rPr lang="en-US" dirty="0" smtClean="0"/>
              <a:t>and data </a:t>
            </a:r>
            <a:r>
              <a:rPr lang="en-US" dirty="0"/>
              <a:t>respectively.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GSM, core or circuit-core network planning is also known as </a:t>
            </a:r>
            <a:r>
              <a:rPr lang="en-US" dirty="0" smtClean="0"/>
              <a:t>switch planning</a:t>
            </a:r>
            <a:r>
              <a:rPr lang="en-US" dirty="0"/>
              <a:t>, because it is mainly related to the mobile switching </a:t>
            </a:r>
            <a:r>
              <a:rPr lang="en-US" dirty="0" err="1"/>
              <a:t>centre</a:t>
            </a:r>
            <a:r>
              <a:rPr lang="en-US" dirty="0"/>
              <a:t> (MSC), also </a:t>
            </a:r>
            <a:r>
              <a:rPr lang="en-US" dirty="0" smtClean="0"/>
              <a:t>called 'Switch</a:t>
            </a:r>
            <a:r>
              <a:rPr lang="en-US" dirty="0"/>
              <a:t>'.</a:t>
            </a:r>
          </a:p>
          <a:p>
            <a:r>
              <a:rPr lang="en-US" dirty="0"/>
              <a:t>Core network planning in GSM consists of network elements such as MSC, VLR, </a:t>
            </a:r>
            <a:r>
              <a:rPr lang="en-US" dirty="0" smtClean="0"/>
              <a:t>HLR, AC </a:t>
            </a:r>
            <a:r>
              <a:rPr lang="en-US" dirty="0"/>
              <a:t>and EIR.</a:t>
            </a:r>
          </a:p>
        </p:txBody>
      </p:sp>
    </p:spTree>
    <p:extLst>
      <p:ext uri="{BB962C8B-B14F-4D97-AF65-F5344CB8AC3E}">
        <p14:creationId xmlns:p14="http://schemas.microsoft.com/office/powerpoint/2010/main" val="318980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Network </a:t>
            </a:r>
            <a:r>
              <a:rPr lang="en-US" dirty="0" smtClean="0"/>
              <a:t>Planning : </a:t>
            </a:r>
            <a:r>
              <a:rPr lang="en-US" dirty="0"/>
              <a:t>GSM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1202010"/>
            <a:ext cx="9096375" cy="546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361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Network : 3G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Core network planning of a third-generation (WCDMA) system consists of both </a:t>
            </a:r>
            <a:r>
              <a:rPr lang="en-US" dirty="0" smtClean="0"/>
              <a:t>circuit core </a:t>
            </a:r>
            <a:r>
              <a:rPr lang="en-US" dirty="0"/>
              <a:t>and packet core </a:t>
            </a:r>
            <a:r>
              <a:rPr lang="en-US" dirty="0" smtClean="0"/>
              <a:t>planning.</a:t>
            </a:r>
            <a:endParaRPr lang="en-US" b="1" dirty="0"/>
          </a:p>
          <a:p>
            <a:r>
              <a:rPr lang="en-US" dirty="0"/>
              <a:t>The scope of core network planning includes dimensioning of network elements such </a:t>
            </a:r>
            <a:r>
              <a:rPr lang="en-US" dirty="0" smtClean="0"/>
              <a:t>as MOW</a:t>
            </a:r>
            <a:r>
              <a:rPr lang="en-US" dirty="0"/>
              <a:t>, MSC (and VLR) and HLR (and AC/EIR) from the CS side, while the PS core </a:t>
            </a:r>
            <a:r>
              <a:rPr lang="en-US" dirty="0" smtClean="0"/>
              <a:t>will include </a:t>
            </a:r>
            <a:r>
              <a:rPr lang="en-US" dirty="0"/>
              <a:t>SGSN, GGSN along with interfaces.</a:t>
            </a:r>
          </a:p>
        </p:txBody>
      </p:sp>
    </p:spTree>
    <p:extLst>
      <p:ext uri="{BB962C8B-B14F-4D97-AF65-F5344CB8AC3E}">
        <p14:creationId xmlns:p14="http://schemas.microsoft.com/office/powerpoint/2010/main" val="238507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Network : 3G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483004"/>
            <a:ext cx="9001000" cy="4970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67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4"/>
          <p:cNvSpPr>
            <a:spLocks noChangeArrowheads="1"/>
          </p:cNvSpPr>
          <p:nvPr/>
        </p:nvSpPr>
        <p:spPr bwMode="auto">
          <a:xfrm>
            <a:off x="3059832" y="1052736"/>
            <a:ext cx="3672408" cy="172819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0C0C0"/>
              </a:gs>
              <a:gs pos="100000">
                <a:schemeClr val="bg1"/>
              </a:gs>
            </a:gsLst>
            <a:lin ang="540000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762000"/>
            <a:endParaRPr lang="en-GB">
              <a:cs typeface="Arial" pitchFamily="34" charset="0"/>
            </a:endParaRPr>
          </a:p>
        </p:txBody>
      </p:sp>
      <p:sp>
        <p:nvSpPr>
          <p:cNvPr id="103" name="Rectangle 4"/>
          <p:cNvSpPr>
            <a:spLocks noChangeArrowheads="1"/>
          </p:cNvSpPr>
          <p:nvPr/>
        </p:nvSpPr>
        <p:spPr bwMode="auto">
          <a:xfrm>
            <a:off x="3131840" y="4869160"/>
            <a:ext cx="3456384" cy="129614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0C0C0"/>
              </a:gs>
              <a:gs pos="100000">
                <a:schemeClr val="bg1"/>
              </a:gs>
            </a:gsLst>
            <a:lin ang="540000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762000"/>
            <a:endParaRPr lang="en-GB">
              <a:cs typeface="Arial" pitchFamily="34" charset="0"/>
            </a:endParaRPr>
          </a:p>
        </p:txBody>
      </p:sp>
      <p:sp>
        <p:nvSpPr>
          <p:cNvPr id="108" name="Rectangle 4"/>
          <p:cNvSpPr>
            <a:spLocks noChangeArrowheads="1"/>
          </p:cNvSpPr>
          <p:nvPr/>
        </p:nvSpPr>
        <p:spPr bwMode="auto">
          <a:xfrm>
            <a:off x="179513" y="3861048"/>
            <a:ext cx="2160240" cy="194421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0C0C0"/>
              </a:gs>
              <a:gs pos="100000">
                <a:schemeClr val="bg1"/>
              </a:gs>
            </a:gsLst>
            <a:lin ang="540000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762000"/>
            <a:endParaRPr lang="en-GB">
              <a:cs typeface="Arial" pitchFamily="34" charset="0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171451" y="908720"/>
            <a:ext cx="2168301" cy="266429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0C0C0"/>
              </a:gs>
              <a:gs pos="100000">
                <a:schemeClr val="bg1"/>
              </a:gs>
            </a:gsLst>
            <a:lin ang="5400000" scaled="1"/>
          </a:gradFill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762000"/>
            <a:endParaRPr lang="en-GB"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2G and 3G Network Architecture</a:t>
            </a:r>
            <a:endParaRPr lang="en-US" dirty="0"/>
          </a:p>
        </p:txBody>
      </p:sp>
      <p:grpSp>
        <p:nvGrpSpPr>
          <p:cNvPr id="74" name="Group 46"/>
          <p:cNvGrpSpPr>
            <a:grpSpLocks/>
          </p:cNvGrpSpPr>
          <p:nvPr/>
        </p:nvGrpSpPr>
        <p:grpSpPr bwMode="auto">
          <a:xfrm>
            <a:off x="711575" y="6132984"/>
            <a:ext cx="1192213" cy="368300"/>
            <a:chOff x="4267" y="3559"/>
            <a:chExt cx="751" cy="232"/>
          </a:xfrm>
        </p:grpSpPr>
        <p:sp>
          <p:nvSpPr>
            <p:cNvPr id="82" name="Line 48"/>
            <p:cNvSpPr>
              <a:spLocks noChangeShapeType="1"/>
            </p:cNvSpPr>
            <p:nvPr/>
          </p:nvSpPr>
          <p:spPr bwMode="auto">
            <a:xfrm flipH="1" flipV="1">
              <a:off x="4267" y="3646"/>
              <a:ext cx="215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ot"/>
              <a:round/>
              <a:headEnd/>
              <a:tailEnd/>
            </a:ln>
            <a:effectLst/>
          </p:spPr>
          <p:txBody>
            <a:bodyPr rot="10800000" vert="eaVert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94" name="Line 49"/>
            <p:cNvSpPr>
              <a:spLocks noChangeShapeType="1"/>
            </p:cNvSpPr>
            <p:nvPr/>
          </p:nvSpPr>
          <p:spPr bwMode="auto">
            <a:xfrm>
              <a:off x="4270" y="3707"/>
              <a:ext cx="210" cy="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/>
            </a:ln>
            <a:effectLst/>
          </p:spPr>
          <p:txBody>
            <a:bodyPr rot="10800000" vert="eaVert" lIns="90000" tIns="46800" rIns="90000" bIns="46800" anchor="ctr">
              <a:spAutoFit/>
            </a:bodyPr>
            <a:lstStyle/>
            <a:p>
              <a:endParaRPr lang="en-US"/>
            </a:p>
          </p:txBody>
        </p:sp>
        <p:sp>
          <p:nvSpPr>
            <p:cNvPr id="95" name="Text Box 50"/>
            <p:cNvSpPr txBox="1">
              <a:spLocks noChangeArrowheads="1"/>
            </p:cNvSpPr>
            <p:nvPr/>
          </p:nvSpPr>
          <p:spPr bwMode="auto">
            <a:xfrm>
              <a:off x="4477" y="3637"/>
              <a:ext cx="46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000" dirty="0"/>
                <a:t>User plane</a:t>
              </a:r>
            </a:p>
          </p:txBody>
        </p:sp>
        <p:sp>
          <p:nvSpPr>
            <p:cNvPr id="96" name="Text Box 51"/>
            <p:cNvSpPr txBox="1">
              <a:spLocks noChangeArrowheads="1"/>
            </p:cNvSpPr>
            <p:nvPr/>
          </p:nvSpPr>
          <p:spPr bwMode="auto">
            <a:xfrm>
              <a:off x="4476" y="3559"/>
              <a:ext cx="5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 defTabSz="762000">
                <a:lnSpc>
                  <a:spcPct val="100000"/>
                </a:lnSpc>
                <a:spcBef>
                  <a:spcPct val="15000"/>
                </a:spcBef>
                <a:spcAft>
                  <a:spcPct val="15000"/>
                </a:spcAft>
              </a:pPr>
              <a:r>
                <a:rPr lang="en-US" sz="1000" dirty="0"/>
                <a:t>Control plane</a:t>
              </a:r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2267744" y="3212976"/>
            <a:ext cx="6677090" cy="2808312"/>
            <a:chOff x="2267744" y="3212976"/>
            <a:chExt cx="6677090" cy="2808312"/>
          </a:xfrm>
        </p:grpSpPr>
        <p:sp>
          <p:nvSpPr>
            <p:cNvPr id="30" name="Flowchart: Alternate Process 29"/>
            <p:cNvSpPr/>
            <p:nvPr/>
          </p:nvSpPr>
          <p:spPr>
            <a:xfrm>
              <a:off x="3851920" y="5517232"/>
              <a:ext cx="792088" cy="288032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SGSN</a:t>
              </a:r>
              <a:endParaRPr lang="en-US" sz="1400" b="1" dirty="0"/>
            </a:p>
          </p:txBody>
        </p:sp>
        <p:cxnSp>
          <p:nvCxnSpPr>
            <p:cNvPr id="32" name="Straight Connector 31"/>
            <p:cNvCxnSpPr>
              <a:stCxn id="28" idx="3"/>
              <a:endCxn id="30" idx="1"/>
            </p:cNvCxnSpPr>
            <p:nvPr/>
          </p:nvCxnSpPr>
          <p:spPr>
            <a:xfrm>
              <a:off x="2267744" y="3212976"/>
              <a:ext cx="1584176" cy="2448272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Flowchart: Alternate Process 46"/>
            <p:cNvSpPr/>
            <p:nvPr/>
          </p:nvSpPr>
          <p:spPr>
            <a:xfrm>
              <a:off x="5580112" y="5517232"/>
              <a:ext cx="792088" cy="288032"/>
            </a:xfrm>
            <a:prstGeom prst="flowChartAlternate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GGSN</a:t>
              </a:r>
              <a:endParaRPr lang="en-US" sz="1400" b="1" dirty="0"/>
            </a:p>
          </p:txBody>
        </p:sp>
        <p:cxnSp>
          <p:nvCxnSpPr>
            <p:cNvPr id="112" name="Straight Connector 111"/>
            <p:cNvCxnSpPr/>
            <p:nvPr/>
          </p:nvCxnSpPr>
          <p:spPr>
            <a:xfrm>
              <a:off x="4644008" y="5733256"/>
              <a:ext cx="936104" cy="0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endCxn id="30" idx="1"/>
            </p:cNvCxnSpPr>
            <p:nvPr/>
          </p:nvCxnSpPr>
          <p:spPr>
            <a:xfrm>
              <a:off x="2267744" y="3429000"/>
              <a:ext cx="1584176" cy="2232248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>
              <a:stCxn id="30" idx="3"/>
              <a:endCxn id="47" idx="1"/>
            </p:cNvCxnSpPr>
            <p:nvPr/>
          </p:nvCxnSpPr>
          <p:spPr>
            <a:xfrm>
              <a:off x="4644008" y="5661248"/>
              <a:ext cx="936104" cy="0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Group 328"/>
            <p:cNvGrpSpPr>
              <a:grpSpLocks/>
            </p:cNvGrpSpPr>
            <p:nvPr/>
          </p:nvGrpSpPr>
          <p:grpSpPr bwMode="auto">
            <a:xfrm>
              <a:off x="7452390" y="4869534"/>
              <a:ext cx="1492444" cy="1151754"/>
              <a:chOff x="4762" y="2922"/>
              <a:chExt cx="1385" cy="1098"/>
            </a:xfrm>
          </p:grpSpPr>
          <p:pic>
            <p:nvPicPr>
              <p:cNvPr id="174" name="Picture 85" descr="internet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811" y="3334"/>
                <a:ext cx="686" cy="6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5" name="Text Box 330"/>
              <p:cNvSpPr txBox="1">
                <a:spLocks noChangeArrowheads="1"/>
              </p:cNvSpPr>
              <p:nvPr/>
            </p:nvSpPr>
            <p:spPr bwMode="auto">
              <a:xfrm>
                <a:off x="4762" y="2922"/>
                <a:ext cx="1385" cy="43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lIns="90000" tIns="43200" rIns="90000" bIns="43200">
                <a:spAutoFit/>
              </a:bodyPr>
              <a:lstStyle/>
              <a:p>
                <a:pPr defTabSz="762000"/>
                <a:r>
                  <a:rPr lang="en-US" sz="1200" dirty="0" smtClean="0"/>
                  <a:t>Packet Data Network</a:t>
                </a:r>
              </a:p>
              <a:p>
                <a:pPr defTabSz="762000"/>
                <a:r>
                  <a:rPr lang="en-US" sz="1200" dirty="0" smtClean="0"/>
                  <a:t>e..g Internet</a:t>
                </a:r>
              </a:p>
            </p:txBody>
          </p:sp>
        </p:grpSp>
        <p:cxnSp>
          <p:nvCxnSpPr>
            <p:cNvPr id="182" name="Straight Connector 181"/>
            <p:cNvCxnSpPr>
              <a:stCxn id="47" idx="3"/>
              <a:endCxn id="174" idx="1"/>
            </p:cNvCxnSpPr>
            <p:nvPr/>
          </p:nvCxnSpPr>
          <p:spPr>
            <a:xfrm>
              <a:off x="6372200" y="5661248"/>
              <a:ext cx="1132991" cy="248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8" idx="3"/>
            </p:cNvCxnSpPr>
            <p:nvPr/>
          </p:nvCxnSpPr>
          <p:spPr>
            <a:xfrm>
              <a:off x="2339752" y="4293096"/>
              <a:ext cx="1512168" cy="1512168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stCxn id="58" idx="3"/>
              <a:endCxn id="30" idx="1"/>
            </p:cNvCxnSpPr>
            <p:nvPr/>
          </p:nvCxnSpPr>
          <p:spPr>
            <a:xfrm>
              <a:off x="2339752" y="4293096"/>
              <a:ext cx="1512168" cy="1368152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Rectangle 129"/>
            <p:cNvSpPr/>
            <p:nvPr/>
          </p:nvSpPr>
          <p:spPr>
            <a:xfrm>
              <a:off x="6660232" y="5373216"/>
              <a:ext cx="43204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err="1" smtClean="0">
                  <a:solidFill>
                    <a:srgbClr val="00B050"/>
                  </a:solidFill>
                </a:rPr>
                <a:t>Gi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860032" y="5445224"/>
              <a:ext cx="43204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B050"/>
                  </a:solidFill>
                </a:rPr>
                <a:t>Gn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2483768" y="4797152"/>
              <a:ext cx="504056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B050"/>
                  </a:solidFill>
                </a:rPr>
                <a:t>IuPS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2987824" y="4221088"/>
              <a:ext cx="504056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B050"/>
                  </a:solidFill>
                </a:rPr>
                <a:t>Gb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395536" y="1686322"/>
            <a:ext cx="1872208" cy="1742678"/>
            <a:chOff x="395536" y="1686322"/>
            <a:chExt cx="1872208" cy="1742678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52128" y="1686322"/>
              <a:ext cx="238125" cy="590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Flowchart: Alternate Process 27"/>
            <p:cNvSpPr/>
            <p:nvPr/>
          </p:nvSpPr>
          <p:spPr>
            <a:xfrm>
              <a:off x="1619672" y="2996952"/>
              <a:ext cx="648072" cy="432048"/>
            </a:xfrm>
            <a:prstGeom prst="flowChartAlternateProcess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BSC</a:t>
              </a:r>
              <a:endParaRPr lang="en-US" sz="1400" b="1" dirty="0"/>
            </a:p>
          </p:txBody>
        </p:sp>
        <p:cxnSp>
          <p:nvCxnSpPr>
            <p:cNvPr id="217" name="Straight Connector 216"/>
            <p:cNvCxnSpPr>
              <a:stCxn id="28" idx="1"/>
              <a:endCxn id="1026" idx="2"/>
            </p:cNvCxnSpPr>
            <p:nvPr/>
          </p:nvCxnSpPr>
          <p:spPr>
            <a:xfrm flipH="1" flipV="1">
              <a:off x="1271191" y="2276872"/>
              <a:ext cx="348481" cy="936104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1331640" y="1974354"/>
              <a:ext cx="43204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0099"/>
                  </a:solidFill>
                </a:rPr>
                <a:t>BTS</a:t>
              </a:r>
              <a:endParaRPr lang="en-US" sz="1100" b="1" dirty="0">
                <a:solidFill>
                  <a:srgbClr val="000099"/>
                </a:solidFill>
              </a:endParaRPr>
            </a:p>
          </p:txBody>
        </p:sp>
        <p:grpSp>
          <p:nvGrpSpPr>
            <p:cNvPr id="84" name="Group 83"/>
            <p:cNvGrpSpPr/>
            <p:nvPr/>
          </p:nvGrpSpPr>
          <p:grpSpPr>
            <a:xfrm>
              <a:off x="395536" y="1772816"/>
              <a:ext cx="656456" cy="800472"/>
              <a:chOff x="179512" y="4581128"/>
              <a:chExt cx="656456" cy="800472"/>
            </a:xfrm>
          </p:grpSpPr>
          <p:grpSp>
            <p:nvGrpSpPr>
              <p:cNvPr id="85" name="Group 67"/>
              <p:cNvGrpSpPr/>
              <p:nvPr/>
            </p:nvGrpSpPr>
            <p:grpSpPr>
              <a:xfrm>
                <a:off x="179512" y="4581128"/>
                <a:ext cx="432048" cy="504776"/>
                <a:chOff x="0" y="980728"/>
                <a:chExt cx="432048" cy="504776"/>
              </a:xfrm>
            </p:grpSpPr>
            <p:pic>
              <p:nvPicPr>
                <p:cNvPr id="92" name="Picture 992" descr="pda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2008" y="1196752"/>
                  <a:ext cx="288751" cy="288752"/>
                </a:xfrm>
                <a:prstGeom prst="rect">
                  <a:avLst/>
                </a:prstGeom>
                <a:noFill/>
              </p:spPr>
            </p:pic>
            <p:sp>
              <p:nvSpPr>
                <p:cNvPr id="93" name="Rectangle 92"/>
                <p:cNvSpPr/>
                <p:nvPr/>
              </p:nvSpPr>
              <p:spPr>
                <a:xfrm>
                  <a:off x="0" y="980728"/>
                  <a:ext cx="432048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762000"/>
                  <a:r>
                    <a:rPr lang="en-US" sz="1100" dirty="0" smtClean="0">
                      <a:solidFill>
                        <a:srgbClr val="000099"/>
                      </a:solidFill>
                    </a:rPr>
                    <a:t>MS</a:t>
                  </a:r>
                  <a:endParaRPr lang="en-US" sz="1100" dirty="0">
                    <a:solidFill>
                      <a:srgbClr val="000099"/>
                    </a:solidFill>
                  </a:endParaRPr>
                </a:p>
              </p:txBody>
            </p:sp>
          </p:grpSp>
          <p:pic>
            <p:nvPicPr>
              <p:cNvPr id="86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94817" y="4940448"/>
                <a:ext cx="288751" cy="288752"/>
              </a:xfrm>
              <a:prstGeom prst="rect">
                <a:avLst/>
              </a:prstGeom>
              <a:noFill/>
            </p:spPr>
          </p:pic>
          <p:pic>
            <p:nvPicPr>
              <p:cNvPr id="87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8833" y="5084464"/>
                <a:ext cx="288751" cy="288752"/>
              </a:xfrm>
              <a:prstGeom prst="rect">
                <a:avLst/>
              </a:prstGeom>
              <a:noFill/>
            </p:spPr>
          </p:pic>
          <p:grpSp>
            <p:nvGrpSpPr>
              <p:cNvPr id="88" name="Group 77"/>
              <p:cNvGrpSpPr/>
              <p:nvPr/>
            </p:nvGrpSpPr>
            <p:grpSpPr>
              <a:xfrm>
                <a:off x="331912" y="4733528"/>
                <a:ext cx="432048" cy="504776"/>
                <a:chOff x="0" y="980728"/>
                <a:chExt cx="432048" cy="504776"/>
              </a:xfrm>
            </p:grpSpPr>
            <p:pic>
              <p:nvPicPr>
                <p:cNvPr id="90" name="Picture 992" descr="pda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2008" y="1196752"/>
                  <a:ext cx="288751" cy="288752"/>
                </a:xfrm>
                <a:prstGeom prst="rect">
                  <a:avLst/>
                </a:prstGeom>
                <a:noFill/>
              </p:spPr>
            </p:pic>
            <p:sp>
              <p:nvSpPr>
                <p:cNvPr id="91" name="Rectangle 90"/>
                <p:cNvSpPr/>
                <p:nvPr/>
              </p:nvSpPr>
              <p:spPr>
                <a:xfrm>
                  <a:off x="0" y="980728"/>
                  <a:ext cx="432048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762000"/>
                  <a:endParaRPr lang="en-US" sz="1100" dirty="0">
                    <a:solidFill>
                      <a:srgbClr val="000099"/>
                    </a:solidFill>
                  </a:endParaRPr>
                </a:p>
              </p:txBody>
            </p:sp>
          </p:grpSp>
          <p:pic>
            <p:nvPicPr>
              <p:cNvPr id="89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47217" y="5092848"/>
                <a:ext cx="288751" cy="288752"/>
              </a:xfrm>
              <a:prstGeom prst="rect">
                <a:avLst/>
              </a:prstGeom>
              <a:noFill/>
            </p:spPr>
          </p:pic>
        </p:grpSp>
        <p:sp>
          <p:nvSpPr>
            <p:cNvPr id="139" name="Rectangle 138"/>
            <p:cNvSpPr/>
            <p:nvPr/>
          </p:nvSpPr>
          <p:spPr>
            <a:xfrm>
              <a:off x="1403648" y="2564904"/>
              <a:ext cx="504056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B050"/>
                  </a:solidFill>
                </a:rPr>
                <a:t>Abis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46" name="Group 145"/>
          <p:cNvGrpSpPr/>
          <p:nvPr/>
        </p:nvGrpSpPr>
        <p:grpSpPr>
          <a:xfrm>
            <a:off x="179512" y="4077072"/>
            <a:ext cx="2160240" cy="1485746"/>
            <a:chOff x="179512" y="4077072"/>
            <a:chExt cx="2160240" cy="1485746"/>
          </a:xfrm>
        </p:grpSpPr>
        <p:sp>
          <p:nvSpPr>
            <p:cNvPr id="58" name="Flowchart: Alternate Process 57"/>
            <p:cNvSpPr/>
            <p:nvPr/>
          </p:nvSpPr>
          <p:spPr>
            <a:xfrm>
              <a:off x="1691680" y="4077072"/>
              <a:ext cx="648072" cy="432048"/>
            </a:xfrm>
            <a:prstGeom prst="flowChartAlternateProcess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RNC</a:t>
              </a:r>
              <a:endParaRPr lang="en-US" sz="1400" b="1" dirty="0"/>
            </a:p>
          </p:txBody>
        </p:sp>
        <p:pic>
          <p:nvPicPr>
            <p:cNvPr id="7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71600" y="4869160"/>
              <a:ext cx="238125" cy="590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2" name="Straight Connector 71"/>
            <p:cNvCxnSpPr>
              <a:stCxn id="58" idx="1"/>
              <a:endCxn id="71" idx="3"/>
            </p:cNvCxnSpPr>
            <p:nvPr/>
          </p:nvCxnSpPr>
          <p:spPr>
            <a:xfrm flipH="1">
              <a:off x="1209725" y="4293096"/>
              <a:ext cx="481955" cy="871339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/>
            <p:cNvSpPr/>
            <p:nvPr/>
          </p:nvSpPr>
          <p:spPr>
            <a:xfrm>
              <a:off x="1187624" y="5301208"/>
              <a:ext cx="64807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FF0000"/>
                  </a:solidFill>
                </a:rPr>
                <a:t>NodeB</a:t>
              </a:r>
              <a:endParaRPr lang="en-US" sz="11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179512" y="4581128"/>
              <a:ext cx="656456" cy="800472"/>
              <a:chOff x="179512" y="4581128"/>
              <a:chExt cx="656456" cy="800472"/>
            </a:xfrm>
          </p:grpSpPr>
          <p:grpSp>
            <p:nvGrpSpPr>
              <p:cNvPr id="68" name="Group 67"/>
              <p:cNvGrpSpPr/>
              <p:nvPr/>
            </p:nvGrpSpPr>
            <p:grpSpPr>
              <a:xfrm>
                <a:off x="179512" y="4581128"/>
                <a:ext cx="432048" cy="504776"/>
                <a:chOff x="0" y="980728"/>
                <a:chExt cx="432048" cy="504776"/>
              </a:xfrm>
            </p:grpSpPr>
            <p:pic>
              <p:nvPicPr>
                <p:cNvPr id="69" name="Picture 992" descr="pda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2008" y="1196752"/>
                  <a:ext cx="288751" cy="288752"/>
                </a:xfrm>
                <a:prstGeom prst="rect">
                  <a:avLst/>
                </a:prstGeom>
                <a:noFill/>
              </p:spPr>
            </p:pic>
            <p:sp>
              <p:nvSpPr>
                <p:cNvPr id="70" name="Rectangle 69"/>
                <p:cNvSpPr/>
                <p:nvPr/>
              </p:nvSpPr>
              <p:spPr>
                <a:xfrm>
                  <a:off x="0" y="980728"/>
                  <a:ext cx="432048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762000"/>
                  <a:r>
                    <a:rPr lang="en-US" sz="1100" dirty="0" smtClean="0">
                      <a:solidFill>
                        <a:srgbClr val="000099"/>
                      </a:solidFill>
                    </a:rPr>
                    <a:t>MS</a:t>
                  </a:r>
                  <a:endParaRPr lang="en-US" sz="1100" dirty="0">
                    <a:solidFill>
                      <a:srgbClr val="000099"/>
                    </a:solidFill>
                  </a:endParaRPr>
                </a:p>
              </p:txBody>
            </p:sp>
          </p:grpSp>
          <p:pic>
            <p:nvPicPr>
              <p:cNvPr id="76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94817" y="4940448"/>
                <a:ext cx="288751" cy="288752"/>
              </a:xfrm>
              <a:prstGeom prst="rect">
                <a:avLst/>
              </a:prstGeom>
              <a:noFill/>
            </p:spPr>
          </p:pic>
          <p:pic>
            <p:nvPicPr>
              <p:cNvPr id="77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38833" y="5084464"/>
                <a:ext cx="288751" cy="288752"/>
              </a:xfrm>
              <a:prstGeom prst="rect">
                <a:avLst/>
              </a:prstGeom>
              <a:noFill/>
            </p:spPr>
          </p:pic>
          <p:grpSp>
            <p:nvGrpSpPr>
              <p:cNvPr id="78" name="Group 77"/>
              <p:cNvGrpSpPr/>
              <p:nvPr/>
            </p:nvGrpSpPr>
            <p:grpSpPr>
              <a:xfrm>
                <a:off x="331912" y="4733528"/>
                <a:ext cx="432048" cy="504776"/>
                <a:chOff x="0" y="980728"/>
                <a:chExt cx="432048" cy="504776"/>
              </a:xfrm>
            </p:grpSpPr>
            <p:pic>
              <p:nvPicPr>
                <p:cNvPr id="79" name="Picture 992" descr="pda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2008" y="1196752"/>
                  <a:ext cx="288751" cy="288752"/>
                </a:xfrm>
                <a:prstGeom prst="rect">
                  <a:avLst/>
                </a:prstGeom>
                <a:noFill/>
              </p:spPr>
            </p:pic>
            <p:sp>
              <p:nvSpPr>
                <p:cNvPr id="80" name="Rectangle 79"/>
                <p:cNvSpPr/>
                <p:nvPr/>
              </p:nvSpPr>
              <p:spPr>
                <a:xfrm>
                  <a:off x="0" y="980728"/>
                  <a:ext cx="432048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762000"/>
                  <a:endParaRPr lang="en-US" sz="1100" dirty="0">
                    <a:solidFill>
                      <a:srgbClr val="000099"/>
                    </a:solidFill>
                  </a:endParaRPr>
                </a:p>
              </p:txBody>
            </p:sp>
          </p:grpSp>
          <p:pic>
            <p:nvPicPr>
              <p:cNvPr id="81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47217" y="5092848"/>
                <a:ext cx="288751" cy="288752"/>
              </a:xfrm>
              <a:prstGeom prst="rect">
                <a:avLst/>
              </a:prstGeom>
              <a:noFill/>
            </p:spPr>
          </p:pic>
        </p:grpSp>
        <p:sp>
          <p:nvSpPr>
            <p:cNvPr id="140" name="Rectangle 139"/>
            <p:cNvSpPr/>
            <p:nvPr/>
          </p:nvSpPr>
          <p:spPr>
            <a:xfrm>
              <a:off x="1403648" y="4725144"/>
              <a:ext cx="504056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B050"/>
                  </a:solidFill>
                </a:rPr>
                <a:t>Iub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83" name="Group 182"/>
          <p:cNvGrpSpPr/>
          <p:nvPr/>
        </p:nvGrpSpPr>
        <p:grpSpPr>
          <a:xfrm>
            <a:off x="3563888" y="1556792"/>
            <a:ext cx="3240360" cy="3960440"/>
            <a:chOff x="3563888" y="1556792"/>
            <a:chExt cx="3240360" cy="3960440"/>
          </a:xfrm>
        </p:grpSpPr>
        <p:grpSp>
          <p:nvGrpSpPr>
            <p:cNvPr id="180" name="Group 179"/>
            <p:cNvGrpSpPr/>
            <p:nvPr/>
          </p:nvGrpSpPr>
          <p:grpSpPr>
            <a:xfrm>
              <a:off x="3563888" y="3068960"/>
              <a:ext cx="3240360" cy="2448272"/>
              <a:chOff x="3563888" y="3068960"/>
              <a:chExt cx="3240360" cy="2448272"/>
            </a:xfrm>
          </p:grpSpPr>
          <p:grpSp>
            <p:nvGrpSpPr>
              <p:cNvPr id="147" name="Group 146"/>
              <p:cNvGrpSpPr/>
              <p:nvPr/>
            </p:nvGrpSpPr>
            <p:grpSpPr>
              <a:xfrm>
                <a:off x="3635896" y="3068960"/>
                <a:ext cx="3168352" cy="1485746"/>
                <a:chOff x="3635896" y="3068960"/>
                <a:chExt cx="3168352" cy="1485746"/>
              </a:xfrm>
            </p:grpSpPr>
            <p:sp>
              <p:nvSpPr>
                <p:cNvPr id="50" name="Flowchart: Alternate Process 49"/>
                <p:cNvSpPr/>
                <p:nvPr/>
              </p:nvSpPr>
              <p:spPr>
                <a:xfrm>
                  <a:off x="3923928" y="3645024"/>
                  <a:ext cx="576064" cy="288032"/>
                </a:xfrm>
                <a:prstGeom prst="flowChartAlternateProcess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/>
                    <a:t>HLR</a:t>
                  </a:r>
                  <a:endParaRPr lang="en-US" sz="1400" b="1" dirty="0"/>
                </a:p>
              </p:txBody>
            </p:sp>
            <p:sp>
              <p:nvSpPr>
                <p:cNvPr id="104" name="Flowchart: Alternate Process 103"/>
                <p:cNvSpPr/>
                <p:nvPr/>
              </p:nvSpPr>
              <p:spPr>
                <a:xfrm>
                  <a:off x="3923928" y="3284984"/>
                  <a:ext cx="576064" cy="288032"/>
                </a:xfrm>
                <a:prstGeom prst="flowChartAlternateProcess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/>
                    <a:t>SMSC</a:t>
                  </a:r>
                  <a:endParaRPr lang="en-US" sz="1200" b="1" dirty="0"/>
                </a:p>
              </p:txBody>
            </p:sp>
            <p:sp>
              <p:nvSpPr>
                <p:cNvPr id="105" name="Flowchart: Alternate Process 104"/>
                <p:cNvSpPr/>
                <p:nvPr/>
              </p:nvSpPr>
              <p:spPr>
                <a:xfrm>
                  <a:off x="4644008" y="3645024"/>
                  <a:ext cx="576064" cy="288032"/>
                </a:xfrm>
                <a:prstGeom prst="flowChartAlternateProcess">
                  <a:avLst/>
                </a:prstGeom>
                <a:solidFill>
                  <a:srgbClr val="0000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b="1" dirty="0" smtClean="0"/>
                    <a:t>DNS</a:t>
                  </a:r>
                  <a:endParaRPr lang="en-US" sz="1400" b="1" dirty="0"/>
                </a:p>
              </p:txBody>
            </p:sp>
            <p:sp>
              <p:nvSpPr>
                <p:cNvPr id="106" name="Flowchart: Alternate Process 105"/>
                <p:cNvSpPr/>
                <p:nvPr/>
              </p:nvSpPr>
              <p:spPr>
                <a:xfrm>
                  <a:off x="4644008" y="3284984"/>
                  <a:ext cx="576064" cy="288032"/>
                </a:xfrm>
                <a:prstGeom prst="flowChartAlternateProcess">
                  <a:avLst/>
                </a:prstGeom>
                <a:solidFill>
                  <a:srgbClr val="0000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800" b="1" dirty="0" smtClean="0"/>
                    <a:t>RADIUS</a:t>
                  </a:r>
                  <a:endParaRPr lang="en-US" sz="800" b="1" dirty="0"/>
                </a:p>
              </p:txBody>
            </p:sp>
            <p:sp>
              <p:nvSpPr>
                <p:cNvPr id="107" name="Flowchart: Alternate Process 106"/>
                <p:cNvSpPr/>
                <p:nvPr/>
              </p:nvSpPr>
              <p:spPr>
                <a:xfrm>
                  <a:off x="4644008" y="4005064"/>
                  <a:ext cx="576064" cy="288032"/>
                </a:xfrm>
                <a:prstGeom prst="flowChartAlternateProcess">
                  <a:avLst/>
                </a:prstGeom>
                <a:solidFill>
                  <a:srgbClr val="0000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/>
                    <a:t>DHCP</a:t>
                  </a:r>
                  <a:endParaRPr lang="en-US" sz="1200" b="1" dirty="0"/>
                </a:p>
              </p:txBody>
            </p:sp>
            <p:sp>
              <p:nvSpPr>
                <p:cNvPr id="109" name="Flowchart: Alternate Process 108"/>
                <p:cNvSpPr/>
                <p:nvPr/>
              </p:nvSpPr>
              <p:spPr>
                <a:xfrm>
                  <a:off x="5364088" y="3284984"/>
                  <a:ext cx="1224136" cy="288032"/>
                </a:xfrm>
                <a:prstGeom prst="flowChartAlternateProcess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/>
                    <a:t>Charging Centre</a:t>
                  </a:r>
                  <a:endParaRPr lang="en-US" sz="1200" b="1" dirty="0"/>
                </a:p>
              </p:txBody>
            </p:sp>
            <p:sp>
              <p:nvSpPr>
                <p:cNvPr id="110" name="Flowchart: Alternate Process 109"/>
                <p:cNvSpPr/>
                <p:nvPr/>
              </p:nvSpPr>
              <p:spPr>
                <a:xfrm>
                  <a:off x="5364088" y="3645024"/>
                  <a:ext cx="1224136" cy="288032"/>
                </a:xfrm>
                <a:prstGeom prst="flowChartAlternateProcess">
                  <a:avLst/>
                </a:prstGeom>
                <a:solidFill>
                  <a:srgbClr val="C0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/>
                    <a:t>NMS / OSS</a:t>
                  </a:r>
                  <a:endParaRPr lang="en-US" sz="1200" b="1" dirty="0"/>
                </a:p>
              </p:txBody>
            </p:sp>
            <p:sp>
              <p:nvSpPr>
                <p:cNvPr id="111" name="Rounded Rectangle 110"/>
                <p:cNvSpPr/>
                <p:nvPr/>
              </p:nvSpPr>
              <p:spPr>
                <a:xfrm>
                  <a:off x="3635896" y="3068960"/>
                  <a:ext cx="3168352" cy="1440160"/>
                </a:xfrm>
                <a:prstGeom prst="roundRect">
                  <a:avLst/>
                </a:prstGeom>
                <a:noFill/>
                <a:ln w="9525"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1" name="Rectangle 180"/>
                <p:cNvSpPr/>
                <p:nvPr/>
              </p:nvSpPr>
              <p:spPr>
                <a:xfrm>
                  <a:off x="3779912" y="4293096"/>
                  <a:ext cx="2592288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defTabSz="762000"/>
                  <a:r>
                    <a:rPr lang="en-US" sz="1100" dirty="0" smtClean="0">
                      <a:solidFill>
                        <a:srgbClr val="000099"/>
                      </a:solidFill>
                    </a:rPr>
                    <a:t>Service &amp; subscriber management</a:t>
                  </a:r>
                  <a:endParaRPr lang="en-US" sz="1100" dirty="0">
                    <a:solidFill>
                      <a:srgbClr val="000099"/>
                    </a:solidFill>
                  </a:endParaRPr>
                </a:p>
              </p:txBody>
            </p:sp>
            <p:sp>
              <p:nvSpPr>
                <p:cNvPr id="46" name="Flowchart: Alternate Process 45"/>
                <p:cNvSpPr/>
                <p:nvPr/>
              </p:nvSpPr>
              <p:spPr>
                <a:xfrm>
                  <a:off x="3923928" y="4005064"/>
                  <a:ext cx="576064" cy="288032"/>
                </a:xfrm>
                <a:prstGeom prst="flowChartAlternateProcess">
                  <a:avLst/>
                </a:prstGeom>
                <a:solidFill>
                  <a:srgbClr val="000099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b="1" dirty="0" smtClean="0"/>
                    <a:t>PCRF</a:t>
                  </a:r>
                  <a:endParaRPr lang="en-US" sz="1200" b="1" dirty="0"/>
                </a:p>
              </p:txBody>
            </p:sp>
          </p:grpSp>
          <p:cxnSp>
            <p:nvCxnSpPr>
              <p:cNvPr id="209" name="Straight Connector 208"/>
              <p:cNvCxnSpPr>
                <a:stCxn id="30" idx="0"/>
                <a:endCxn id="181" idx="2"/>
              </p:cNvCxnSpPr>
              <p:nvPr/>
            </p:nvCxnSpPr>
            <p:spPr>
              <a:xfrm flipV="1">
                <a:off x="4247964" y="4554706"/>
                <a:ext cx="828092" cy="962526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>
                <a:stCxn id="181" idx="2"/>
                <a:endCxn id="47" idx="0"/>
              </p:cNvCxnSpPr>
              <p:nvPr/>
            </p:nvCxnSpPr>
            <p:spPr>
              <a:xfrm>
                <a:off x="5076056" y="4554706"/>
                <a:ext cx="900100" cy="962526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2" name="Rectangle 131"/>
              <p:cNvSpPr/>
              <p:nvPr/>
            </p:nvSpPr>
            <p:spPr>
              <a:xfrm>
                <a:off x="5652120" y="5013176"/>
                <a:ext cx="79208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762000"/>
                <a:r>
                  <a:rPr lang="en-US" sz="1100" b="1" dirty="0" err="1" smtClean="0">
                    <a:solidFill>
                      <a:srgbClr val="00B050"/>
                    </a:solidFill>
                  </a:rPr>
                  <a:t>Gx</a:t>
                </a:r>
                <a:r>
                  <a:rPr lang="en-US" sz="1100" b="1" dirty="0" smtClean="0">
                    <a:solidFill>
                      <a:srgbClr val="00B050"/>
                    </a:solidFill>
                  </a:rPr>
                  <a:t>/Gz</a:t>
                </a:r>
                <a:endParaRPr lang="en-US" sz="1100" b="1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3563888" y="4797152"/>
                <a:ext cx="115212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762000"/>
                <a:r>
                  <a:rPr lang="en-US" sz="1100" b="1" dirty="0" smtClean="0">
                    <a:solidFill>
                      <a:srgbClr val="00B050"/>
                    </a:solidFill>
                  </a:rPr>
                  <a:t>Gz/Gs/Gr/Gf/</a:t>
                </a:r>
                <a:r>
                  <a:rPr lang="en-US" sz="1100" b="1" dirty="0" err="1" smtClean="0">
                    <a:solidFill>
                      <a:srgbClr val="00B050"/>
                    </a:solidFill>
                  </a:rPr>
                  <a:t>Gd</a:t>
                </a:r>
                <a:endParaRPr lang="en-US" sz="1100" b="1" dirty="0">
                  <a:solidFill>
                    <a:srgbClr val="00B050"/>
                  </a:solidFill>
                </a:endParaRPr>
              </a:p>
            </p:txBody>
          </p:sp>
        </p:grpSp>
        <p:grpSp>
          <p:nvGrpSpPr>
            <p:cNvPr id="179" name="Group 178"/>
            <p:cNvGrpSpPr/>
            <p:nvPr/>
          </p:nvGrpSpPr>
          <p:grpSpPr>
            <a:xfrm>
              <a:off x="4572000" y="1556792"/>
              <a:ext cx="648072" cy="1512168"/>
              <a:chOff x="4572000" y="1556792"/>
              <a:chExt cx="648072" cy="1512168"/>
            </a:xfrm>
          </p:grpSpPr>
          <p:cxnSp>
            <p:nvCxnSpPr>
              <p:cNvPr id="200" name="Straight Connector 199"/>
              <p:cNvCxnSpPr>
                <a:endCxn id="49" idx="3"/>
              </p:cNvCxnSpPr>
              <p:nvPr/>
            </p:nvCxnSpPr>
            <p:spPr>
              <a:xfrm flipH="1" flipV="1">
                <a:off x="4572000" y="1556792"/>
                <a:ext cx="288032" cy="1512168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>
                <a:stCxn id="123" idx="1"/>
              </p:cNvCxnSpPr>
              <p:nvPr/>
            </p:nvCxnSpPr>
            <p:spPr>
              <a:xfrm flipH="1">
                <a:off x="5004048" y="1556792"/>
                <a:ext cx="216024" cy="1512168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8" name="Group 177"/>
          <p:cNvGrpSpPr/>
          <p:nvPr/>
        </p:nvGrpSpPr>
        <p:grpSpPr>
          <a:xfrm>
            <a:off x="2267744" y="1268760"/>
            <a:ext cx="5976664" cy="3024336"/>
            <a:chOff x="2267744" y="1268760"/>
            <a:chExt cx="5976664" cy="3024336"/>
          </a:xfrm>
        </p:grpSpPr>
        <p:pic>
          <p:nvPicPr>
            <p:cNvPr id="26" name="Picture 12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63308" y="2282577"/>
              <a:ext cx="1181100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8" name="Flowchart: Alternate Process 47"/>
            <p:cNvSpPr/>
            <p:nvPr/>
          </p:nvSpPr>
          <p:spPr>
            <a:xfrm>
              <a:off x="3635896" y="2348880"/>
              <a:ext cx="792088" cy="288032"/>
            </a:xfrm>
            <a:prstGeom prst="flowChartAlternateProcess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MGW</a:t>
              </a:r>
              <a:endParaRPr lang="en-US" sz="1400" b="1" dirty="0"/>
            </a:p>
          </p:txBody>
        </p:sp>
        <p:sp>
          <p:nvSpPr>
            <p:cNvPr id="49" name="Flowchart: Alternate Process 48"/>
            <p:cNvSpPr/>
            <p:nvPr/>
          </p:nvSpPr>
          <p:spPr>
            <a:xfrm>
              <a:off x="3635896" y="1412776"/>
              <a:ext cx="936104" cy="288032"/>
            </a:xfrm>
            <a:prstGeom prst="flowChartAlternateProcess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MSS/VLR</a:t>
              </a:r>
              <a:endParaRPr lang="en-US" sz="1200" b="1" dirty="0"/>
            </a:p>
          </p:txBody>
        </p:sp>
        <p:cxnSp>
          <p:nvCxnSpPr>
            <p:cNvPr id="116" name="Straight Connector 115"/>
            <p:cNvCxnSpPr>
              <a:stCxn id="28" idx="3"/>
            </p:cNvCxnSpPr>
            <p:nvPr/>
          </p:nvCxnSpPr>
          <p:spPr>
            <a:xfrm flipV="1">
              <a:off x="2267744" y="2420888"/>
              <a:ext cx="1368152" cy="792088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48" idx="1"/>
              <a:endCxn id="28" idx="3"/>
            </p:cNvCxnSpPr>
            <p:nvPr/>
          </p:nvCxnSpPr>
          <p:spPr>
            <a:xfrm flipH="1">
              <a:off x="2267744" y="2492896"/>
              <a:ext cx="1368152" cy="720080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Flowchart: Alternate Process 121"/>
            <p:cNvSpPr/>
            <p:nvPr/>
          </p:nvSpPr>
          <p:spPr>
            <a:xfrm>
              <a:off x="5436096" y="2348880"/>
              <a:ext cx="792088" cy="288032"/>
            </a:xfrm>
            <a:prstGeom prst="flowChartAlternateProcess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MGW</a:t>
              </a:r>
              <a:endParaRPr lang="en-US" sz="1400" b="1" dirty="0"/>
            </a:p>
          </p:txBody>
        </p:sp>
        <p:sp>
          <p:nvSpPr>
            <p:cNvPr id="123" name="Flowchart: Alternate Process 122"/>
            <p:cNvSpPr/>
            <p:nvPr/>
          </p:nvSpPr>
          <p:spPr>
            <a:xfrm>
              <a:off x="5220072" y="1412776"/>
              <a:ext cx="936104" cy="288032"/>
            </a:xfrm>
            <a:prstGeom prst="flowChartAlternateProcess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/>
                <a:t>MSS/VLR</a:t>
              </a:r>
              <a:endParaRPr lang="en-US" sz="1200" b="1" dirty="0"/>
            </a:p>
          </p:txBody>
        </p:sp>
        <p:cxnSp>
          <p:nvCxnSpPr>
            <p:cNvPr id="185" name="Straight Connector 184"/>
            <p:cNvCxnSpPr>
              <a:stCxn id="48" idx="3"/>
              <a:endCxn id="122" idx="1"/>
            </p:cNvCxnSpPr>
            <p:nvPr/>
          </p:nvCxnSpPr>
          <p:spPr>
            <a:xfrm>
              <a:off x="4427984" y="2492896"/>
              <a:ext cx="1008112" cy="0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>
              <a:stCxn id="26" idx="1"/>
              <a:endCxn id="122" idx="3"/>
            </p:cNvCxnSpPr>
            <p:nvPr/>
          </p:nvCxnSpPr>
          <p:spPr>
            <a:xfrm flipH="1" flipV="1">
              <a:off x="6228184" y="2492896"/>
              <a:ext cx="835124" cy="146869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>
              <a:stCxn id="123" idx="1"/>
              <a:endCxn id="49" idx="3"/>
            </p:cNvCxnSpPr>
            <p:nvPr/>
          </p:nvCxnSpPr>
          <p:spPr>
            <a:xfrm flipH="1">
              <a:off x="4572000" y="1556792"/>
              <a:ext cx="648072" cy="0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>
              <a:stCxn id="122" idx="3"/>
            </p:cNvCxnSpPr>
            <p:nvPr/>
          </p:nvCxnSpPr>
          <p:spPr>
            <a:xfrm>
              <a:off x="6228184" y="2492896"/>
              <a:ext cx="864096" cy="288032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>
              <a:stCxn id="48" idx="0"/>
              <a:endCxn id="49" idx="2"/>
            </p:cNvCxnSpPr>
            <p:nvPr/>
          </p:nvCxnSpPr>
          <p:spPr>
            <a:xfrm flipV="1">
              <a:off x="4031940" y="1700808"/>
              <a:ext cx="72008" cy="648072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Rectangle 214"/>
            <p:cNvSpPr/>
            <p:nvPr/>
          </p:nvSpPr>
          <p:spPr>
            <a:xfrm>
              <a:off x="7380312" y="2348880"/>
              <a:ext cx="540568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dirty="0" smtClean="0">
                  <a:solidFill>
                    <a:srgbClr val="000099"/>
                  </a:solidFill>
                </a:rPr>
                <a:t>PSTN</a:t>
              </a:r>
            </a:p>
            <a:p>
              <a:pPr defTabSz="762000"/>
              <a:r>
                <a:rPr lang="en-US" sz="1100" dirty="0" smtClean="0">
                  <a:solidFill>
                    <a:srgbClr val="000099"/>
                  </a:solidFill>
                </a:rPr>
                <a:t>Other PLMN</a:t>
              </a:r>
              <a:endParaRPr lang="en-US" sz="1100" dirty="0">
                <a:solidFill>
                  <a:srgbClr val="000099"/>
                </a:solidFill>
              </a:endParaRPr>
            </a:p>
          </p:txBody>
        </p:sp>
        <p:cxnSp>
          <p:nvCxnSpPr>
            <p:cNvPr id="60" name="Straight Connector 59"/>
            <p:cNvCxnSpPr>
              <a:stCxn id="58" idx="3"/>
            </p:cNvCxnSpPr>
            <p:nvPr/>
          </p:nvCxnSpPr>
          <p:spPr>
            <a:xfrm flipV="1">
              <a:off x="2339752" y="2636912"/>
              <a:ext cx="1296144" cy="1656184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48" idx="1"/>
              <a:endCxn id="58" idx="3"/>
            </p:cNvCxnSpPr>
            <p:nvPr/>
          </p:nvCxnSpPr>
          <p:spPr>
            <a:xfrm flipH="1">
              <a:off x="2339752" y="2492896"/>
              <a:ext cx="1296144" cy="1800200"/>
            </a:xfrm>
            <a:prstGeom prst="line">
              <a:avLst/>
            </a:prstGeom>
            <a:ln w="38100">
              <a:solidFill>
                <a:srgbClr val="000099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123" idx="2"/>
              <a:endCxn id="122" idx="0"/>
            </p:cNvCxnSpPr>
            <p:nvPr/>
          </p:nvCxnSpPr>
          <p:spPr>
            <a:xfrm>
              <a:off x="5688124" y="1700808"/>
              <a:ext cx="144016" cy="648072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Rectangle 135"/>
            <p:cNvSpPr/>
            <p:nvPr/>
          </p:nvSpPr>
          <p:spPr>
            <a:xfrm>
              <a:off x="2843808" y="3501008"/>
              <a:ext cx="504056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err="1" smtClean="0">
                  <a:solidFill>
                    <a:srgbClr val="00B050"/>
                  </a:solidFill>
                </a:rPr>
                <a:t>IuCS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4716016" y="2276872"/>
              <a:ext cx="36004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err="1" smtClean="0">
                  <a:solidFill>
                    <a:srgbClr val="00B050"/>
                  </a:solidFill>
                </a:rPr>
                <a:t>Nb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2483768" y="3068960"/>
              <a:ext cx="28803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B050"/>
                  </a:solidFill>
                </a:rPr>
                <a:t>A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4716016" y="1268760"/>
              <a:ext cx="36004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err="1" smtClean="0">
                  <a:solidFill>
                    <a:srgbClr val="00B050"/>
                  </a:solidFill>
                </a:rPr>
                <a:t>Nc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4067944" y="1988840"/>
              <a:ext cx="43204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B050"/>
                  </a:solidFill>
                </a:rPr>
                <a:t>Mc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5796136" y="1916832"/>
              <a:ext cx="43204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r>
                <a:rPr lang="en-US" sz="1100" b="1" dirty="0" smtClean="0">
                  <a:solidFill>
                    <a:srgbClr val="00B050"/>
                  </a:solidFill>
                </a:rPr>
                <a:t>Mc</a:t>
              </a:r>
              <a:endParaRPr lang="en-US" sz="1100" b="1" dirty="0">
                <a:solidFill>
                  <a:srgbClr val="00B050"/>
                </a:solidFill>
              </a:endParaRPr>
            </a:p>
          </p:txBody>
        </p:sp>
      </p:grpSp>
      <p:sp>
        <p:nvSpPr>
          <p:cNvPr id="115" name="Text Box 330"/>
          <p:cNvSpPr txBox="1">
            <a:spLocks noChangeArrowheads="1"/>
          </p:cNvSpPr>
          <p:nvPr/>
        </p:nvSpPr>
        <p:spPr bwMode="auto">
          <a:xfrm>
            <a:off x="5076056" y="5877272"/>
            <a:ext cx="1441783" cy="2719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0000" tIns="43200" rIns="90000" bIns="43200">
            <a:spAutoFit/>
          </a:bodyPr>
          <a:lstStyle/>
          <a:p>
            <a:pPr defTabSz="762000"/>
            <a:r>
              <a:rPr lang="en-US" sz="1200" dirty="0" smtClean="0"/>
              <a:t>Packet Core Domain</a:t>
            </a:r>
          </a:p>
        </p:txBody>
      </p:sp>
      <p:sp>
        <p:nvSpPr>
          <p:cNvPr id="117" name="Text Box 330"/>
          <p:cNvSpPr txBox="1">
            <a:spLocks noChangeArrowheads="1"/>
          </p:cNvSpPr>
          <p:nvPr/>
        </p:nvSpPr>
        <p:spPr bwMode="auto">
          <a:xfrm>
            <a:off x="3059832" y="1052736"/>
            <a:ext cx="1432613" cy="2719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0000" tIns="43200" rIns="90000" bIns="43200">
            <a:spAutoFit/>
          </a:bodyPr>
          <a:lstStyle/>
          <a:p>
            <a:pPr defTabSz="762000"/>
            <a:r>
              <a:rPr lang="en-US" sz="1200" dirty="0" smtClean="0"/>
              <a:t>Circuit Core 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1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Acronym in 2G / 3G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049397"/>
              </p:ext>
            </p:extLst>
          </p:nvPr>
        </p:nvGraphicFramePr>
        <p:xfrm>
          <a:off x="457200" y="1196975"/>
          <a:ext cx="8219256" cy="4855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/>
                <a:gridCol w="3501502"/>
                <a:gridCol w="3771306"/>
              </a:tblGrid>
              <a:tr h="27721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2772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Mobile Subscriber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 mobile</a:t>
                      </a:r>
                      <a:r>
                        <a:rPr lang="en-US" sz="1600" baseline="0" dirty="0" smtClean="0"/>
                        <a:t> phone with SIM card</a:t>
                      </a:r>
                      <a:endParaRPr lang="en-US" sz="1600" dirty="0"/>
                    </a:p>
                  </a:txBody>
                  <a:tcPr/>
                </a:tc>
              </a:tr>
              <a:tr h="2772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Base Transceiver Station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Air</a:t>
                      </a:r>
                      <a:r>
                        <a:rPr lang="en-US" sz="1600" baseline="0" dirty="0" smtClean="0"/>
                        <a:t> interface toward MS in 2G</a:t>
                      </a:r>
                      <a:endParaRPr lang="en-US" sz="1600" dirty="0"/>
                    </a:p>
                  </a:txBody>
                  <a:tcPr/>
                </a:tc>
              </a:tr>
              <a:tr h="2772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BSC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Base Station Controller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Controlling BTS</a:t>
                      </a:r>
                      <a:endParaRPr lang="en-US" sz="1600" dirty="0"/>
                    </a:p>
                  </a:txBody>
                  <a:tcPr/>
                </a:tc>
              </a:tr>
              <a:tr h="2772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NodeB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n/a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Air</a:t>
                      </a:r>
                      <a:r>
                        <a:rPr lang="en-US" sz="1600" baseline="0" dirty="0" smtClean="0"/>
                        <a:t> interface toward MS in 3G</a:t>
                      </a:r>
                      <a:endParaRPr lang="en-US" sz="1600" dirty="0" smtClean="0"/>
                    </a:p>
                  </a:txBody>
                  <a:tcPr/>
                </a:tc>
              </a:tr>
              <a:tr h="2772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RNC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Radio Network Controller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Controlling</a:t>
                      </a:r>
                      <a:r>
                        <a:rPr lang="en-US" sz="1600" baseline="0" dirty="0" smtClean="0"/>
                        <a:t> NodeB</a:t>
                      </a:r>
                      <a:endParaRPr lang="en-US" sz="1600" dirty="0"/>
                    </a:p>
                  </a:txBody>
                  <a:tcPr/>
                </a:tc>
              </a:tr>
              <a:tr h="2772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MSS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Mobile Switching Server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Mobility</a:t>
                      </a:r>
                      <a:r>
                        <a:rPr lang="en-US" sz="1600" baseline="0" dirty="0" smtClean="0"/>
                        <a:t> Management for CS Domain</a:t>
                      </a:r>
                      <a:endParaRPr lang="en-US" sz="1600" dirty="0"/>
                    </a:p>
                  </a:txBody>
                  <a:tcPr/>
                </a:tc>
              </a:tr>
              <a:tr h="43562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VLR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Visitor Location</a:t>
                      </a:r>
                      <a:r>
                        <a:rPr lang="en-US" sz="1600" baseline="0" dirty="0" smtClean="0"/>
                        <a:t> Register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Manage</a:t>
                      </a:r>
                      <a:r>
                        <a:rPr lang="en-US" sz="1600" baseline="0" dirty="0" smtClean="0"/>
                        <a:t> temporary subscriber information within an MSS</a:t>
                      </a:r>
                      <a:endParaRPr lang="en-US" sz="1600" dirty="0"/>
                    </a:p>
                  </a:txBody>
                  <a:tcPr/>
                </a:tc>
              </a:tr>
              <a:tr h="43562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HLR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Home Location Register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Manage permanent</a:t>
                      </a:r>
                      <a:r>
                        <a:rPr lang="en-US" sz="1600" baseline="0" dirty="0" smtClean="0"/>
                        <a:t> subscriber Database</a:t>
                      </a:r>
                      <a:endParaRPr lang="en-US" sz="1600" dirty="0"/>
                    </a:p>
                  </a:txBody>
                  <a:tcPr/>
                </a:tc>
              </a:tr>
              <a:tr h="2772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MGW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 Gateway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Manage user</a:t>
                      </a:r>
                      <a:r>
                        <a:rPr lang="en-US" sz="1600" baseline="0" dirty="0" smtClean="0"/>
                        <a:t> plane traffic</a:t>
                      </a:r>
                      <a:endParaRPr lang="en-US" sz="1600" dirty="0"/>
                    </a:p>
                  </a:txBody>
                  <a:tcPr/>
                </a:tc>
              </a:tr>
              <a:tr h="27721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SGSN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Support GPRS Service Node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Mobility Management for</a:t>
                      </a:r>
                      <a:r>
                        <a:rPr lang="en-US" sz="1600" baseline="0" dirty="0" smtClean="0"/>
                        <a:t> PS Domain</a:t>
                      </a:r>
                      <a:endParaRPr lang="en-US" sz="1600" dirty="0"/>
                    </a:p>
                  </a:txBody>
                  <a:tcPr/>
                </a:tc>
              </a:tr>
              <a:tr h="59403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GGSN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Gateway GPRS Service Node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Session</a:t>
                      </a:r>
                      <a:r>
                        <a:rPr lang="en-US" sz="1600" baseline="0" dirty="0" smtClean="0"/>
                        <a:t> Management , IP address allocation, QoS enforcement, Routing toward internet.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9"/>
          </a:xfrm>
        </p:spPr>
        <p:txBody>
          <a:bodyPr/>
          <a:lstStyle/>
          <a:p>
            <a:r>
              <a:rPr lang="en-US" dirty="0" smtClean="0"/>
              <a:t>A Simplified 2G/3G PS Call Flow…(1/3)</a:t>
            </a:r>
            <a:endParaRPr lang="en-US" dirty="0"/>
          </a:p>
        </p:txBody>
      </p:sp>
      <p:sp>
        <p:nvSpPr>
          <p:cNvPr id="159" name="Flowchart: Alternate Process 158"/>
          <p:cNvSpPr/>
          <p:nvPr/>
        </p:nvSpPr>
        <p:spPr>
          <a:xfrm>
            <a:off x="3943582" y="3789040"/>
            <a:ext cx="792088" cy="2880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SGSN</a:t>
            </a:r>
            <a:endParaRPr lang="en-US" sz="1400" b="1" dirty="0"/>
          </a:p>
        </p:txBody>
      </p:sp>
      <p:cxnSp>
        <p:nvCxnSpPr>
          <p:cNvPr id="160" name="Straight Connector 159"/>
          <p:cNvCxnSpPr>
            <a:stCxn id="177" idx="3"/>
            <a:endCxn id="159" idx="1"/>
          </p:cNvCxnSpPr>
          <p:nvPr/>
        </p:nvCxnSpPr>
        <p:spPr>
          <a:xfrm>
            <a:off x="2359406" y="3501008"/>
            <a:ext cx="1584176" cy="432048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Flowchart: Alternate Process 160"/>
          <p:cNvSpPr/>
          <p:nvPr/>
        </p:nvSpPr>
        <p:spPr>
          <a:xfrm>
            <a:off x="5671774" y="3789040"/>
            <a:ext cx="792088" cy="2880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GGSN</a:t>
            </a:r>
            <a:endParaRPr lang="en-US" sz="1400" b="1" dirty="0"/>
          </a:p>
        </p:txBody>
      </p:sp>
      <p:pic>
        <p:nvPicPr>
          <p:cNvPr id="173" name="Picture 85" descr="intern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853" y="3573512"/>
            <a:ext cx="739218" cy="71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" name="Text Box 330"/>
          <p:cNvSpPr txBox="1">
            <a:spLocks noChangeArrowheads="1"/>
          </p:cNvSpPr>
          <p:nvPr/>
        </p:nvSpPr>
        <p:spPr bwMode="auto">
          <a:xfrm>
            <a:off x="7544052" y="3141342"/>
            <a:ext cx="1492444" cy="4562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0000" tIns="43200" rIns="90000" bIns="43200">
            <a:spAutoFit/>
          </a:bodyPr>
          <a:lstStyle/>
          <a:p>
            <a:pPr defTabSz="762000"/>
            <a:r>
              <a:rPr lang="en-US" sz="1200" dirty="0" smtClean="0"/>
              <a:t>Packet Data Network</a:t>
            </a:r>
          </a:p>
          <a:p>
            <a:pPr defTabSz="762000"/>
            <a:r>
              <a:rPr lang="en-US" sz="1200" dirty="0" smtClean="0"/>
              <a:t>e..g Internet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4951694" y="3717032"/>
            <a:ext cx="4320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Gn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2627784" y="3645024"/>
            <a:ext cx="7920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Gb IuPS</a:t>
            </a:r>
            <a:endParaRPr lang="en-US" sz="1100" b="1" dirty="0">
              <a:solidFill>
                <a:srgbClr val="00B050"/>
              </a:solidFill>
            </a:endParaRPr>
          </a:p>
        </p:txBody>
      </p:sp>
      <p:pic>
        <p:nvPicPr>
          <p:cNvPr id="1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3790" y="1974354"/>
            <a:ext cx="2381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7" name="Flowchart: Alternate Process 176"/>
          <p:cNvSpPr/>
          <p:nvPr/>
        </p:nvSpPr>
        <p:spPr>
          <a:xfrm>
            <a:off x="1711334" y="3284984"/>
            <a:ext cx="648072" cy="432048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BSC</a:t>
            </a:r>
          </a:p>
          <a:p>
            <a:pPr algn="ctr"/>
            <a:r>
              <a:rPr lang="en-US" sz="1400" b="1" dirty="0" smtClean="0"/>
              <a:t>RNC</a:t>
            </a:r>
            <a:endParaRPr lang="en-US" sz="1400" b="1" dirty="0"/>
          </a:p>
        </p:txBody>
      </p:sp>
      <p:sp>
        <p:nvSpPr>
          <p:cNvPr id="179" name="Rectangle 178"/>
          <p:cNvSpPr/>
          <p:nvPr/>
        </p:nvSpPr>
        <p:spPr>
          <a:xfrm>
            <a:off x="1423302" y="2262386"/>
            <a:ext cx="11324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0099"/>
                </a:solidFill>
              </a:rPr>
              <a:t>BTS / </a:t>
            </a:r>
            <a:r>
              <a:rPr lang="en-US" sz="1100" b="1" dirty="0" err="1" smtClean="0">
                <a:solidFill>
                  <a:srgbClr val="000099"/>
                </a:solidFill>
              </a:rPr>
              <a:t>Nodeb</a:t>
            </a:r>
            <a:endParaRPr lang="en-US" sz="1100" b="1" dirty="0">
              <a:solidFill>
                <a:srgbClr val="000099"/>
              </a:solidFill>
            </a:endParaRPr>
          </a:p>
        </p:txBody>
      </p:sp>
      <p:grpSp>
        <p:nvGrpSpPr>
          <p:cNvPr id="2" name="Group 83"/>
          <p:cNvGrpSpPr/>
          <p:nvPr/>
        </p:nvGrpSpPr>
        <p:grpSpPr>
          <a:xfrm>
            <a:off x="487198" y="2060848"/>
            <a:ext cx="584448" cy="504776"/>
            <a:chOff x="179512" y="4581128"/>
            <a:chExt cx="584448" cy="504776"/>
          </a:xfrm>
        </p:grpSpPr>
        <p:grpSp>
          <p:nvGrpSpPr>
            <p:cNvPr id="3" name="Group 67"/>
            <p:cNvGrpSpPr/>
            <p:nvPr/>
          </p:nvGrpSpPr>
          <p:grpSpPr>
            <a:xfrm>
              <a:off x="179512" y="4581128"/>
              <a:ext cx="432048" cy="504776"/>
              <a:chOff x="0" y="980728"/>
              <a:chExt cx="432048" cy="504776"/>
            </a:xfrm>
          </p:grpSpPr>
          <p:pic>
            <p:nvPicPr>
              <p:cNvPr id="189" name="Picture 992" descr="pda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72008" y="1196752"/>
                <a:ext cx="288751" cy="288752"/>
              </a:xfrm>
              <a:prstGeom prst="rect">
                <a:avLst/>
              </a:prstGeom>
              <a:noFill/>
            </p:spPr>
          </p:pic>
          <p:sp>
            <p:nvSpPr>
              <p:cNvPr id="190" name="Rectangle 189"/>
              <p:cNvSpPr/>
              <p:nvPr/>
            </p:nvSpPr>
            <p:spPr>
              <a:xfrm>
                <a:off x="0" y="980728"/>
                <a:ext cx="43204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762000"/>
                <a:r>
                  <a:rPr lang="en-US" sz="1100" dirty="0" smtClean="0">
                    <a:solidFill>
                      <a:srgbClr val="000099"/>
                    </a:solidFill>
                  </a:rPr>
                  <a:t>MS</a:t>
                </a:r>
                <a:endParaRPr lang="en-US" sz="1100" dirty="0">
                  <a:solidFill>
                    <a:srgbClr val="000099"/>
                  </a:solidFill>
                </a:endParaRPr>
              </a:p>
            </p:txBody>
          </p:sp>
        </p:grpSp>
        <p:sp>
          <p:nvSpPr>
            <p:cNvPr id="188" name="Rectangle 187"/>
            <p:cNvSpPr/>
            <p:nvPr/>
          </p:nvSpPr>
          <p:spPr>
            <a:xfrm>
              <a:off x="331912" y="4733528"/>
              <a:ext cx="432048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762000"/>
              <a:endParaRPr lang="en-US" sz="1100" dirty="0">
                <a:solidFill>
                  <a:srgbClr val="000099"/>
                </a:solidFill>
              </a:endParaRP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1619672" y="2636912"/>
            <a:ext cx="77243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/>
            <a:r>
              <a:rPr lang="en-US" sz="1100" b="1" dirty="0" smtClean="0">
                <a:solidFill>
                  <a:srgbClr val="00B050"/>
                </a:solidFill>
              </a:rPr>
              <a:t>Abis / Iub</a:t>
            </a:r>
            <a:endParaRPr lang="en-US" sz="1100" b="1" dirty="0">
              <a:solidFill>
                <a:srgbClr val="00B050"/>
              </a:solidFill>
            </a:endParaRPr>
          </a:p>
        </p:txBody>
      </p:sp>
      <p:sp>
        <p:nvSpPr>
          <p:cNvPr id="217" name="Flowchart: Alternate Process 216"/>
          <p:cNvSpPr/>
          <p:nvPr/>
        </p:nvSpPr>
        <p:spPr>
          <a:xfrm>
            <a:off x="4159606" y="1772816"/>
            <a:ext cx="576064" cy="288032"/>
          </a:xfrm>
          <a:prstGeom prst="flowChartAlternate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HLR</a:t>
            </a:r>
            <a:endParaRPr lang="en-US" sz="1400" b="1" dirty="0"/>
          </a:p>
        </p:txBody>
      </p:sp>
      <p:sp>
        <p:nvSpPr>
          <p:cNvPr id="219" name="Flowchart: Alternate Process 218"/>
          <p:cNvSpPr/>
          <p:nvPr/>
        </p:nvSpPr>
        <p:spPr>
          <a:xfrm>
            <a:off x="4879686" y="1772816"/>
            <a:ext cx="916450" cy="288032"/>
          </a:xfrm>
          <a:prstGeom prst="flowChartAlternateProcess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Gn DNS</a:t>
            </a:r>
            <a:endParaRPr lang="en-US" sz="1400" b="1" dirty="0"/>
          </a:p>
        </p:txBody>
      </p:sp>
      <p:cxnSp>
        <p:nvCxnSpPr>
          <p:cNvPr id="213" name="Straight Connector 212"/>
          <p:cNvCxnSpPr>
            <a:stCxn id="159" idx="0"/>
            <a:endCxn id="217" idx="2"/>
          </p:cNvCxnSpPr>
          <p:nvPr/>
        </p:nvCxnSpPr>
        <p:spPr>
          <a:xfrm flipV="1">
            <a:off x="4339626" y="2060848"/>
            <a:ext cx="108012" cy="1728192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>
            <a:off x="1423302" y="2420888"/>
            <a:ext cx="360040" cy="86409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Rounded Rectangular Callout 240"/>
          <p:cNvSpPr/>
          <p:nvPr/>
        </p:nvSpPr>
        <p:spPr>
          <a:xfrm>
            <a:off x="847238" y="1340768"/>
            <a:ext cx="792088" cy="288032"/>
          </a:xfrm>
          <a:prstGeom prst="wedgeRoundRectCallout">
            <a:avLst>
              <a:gd name="adj1" fmla="val -52553"/>
              <a:gd name="adj2" fmla="val 24192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Comic Sans MS" pitchFamily="66" charset="0"/>
              </a:rPr>
              <a:t>Attach  request..</a:t>
            </a:r>
            <a:endParaRPr lang="en-US" sz="800" dirty="0">
              <a:latin typeface="Comic Sans MS" pitchFamily="66" charset="0"/>
            </a:endParaRPr>
          </a:p>
        </p:txBody>
      </p:sp>
      <p:sp>
        <p:nvSpPr>
          <p:cNvPr id="242" name="Rounded Rectangular Callout 241"/>
          <p:cNvSpPr/>
          <p:nvPr/>
        </p:nvSpPr>
        <p:spPr>
          <a:xfrm>
            <a:off x="3727558" y="4653136"/>
            <a:ext cx="792088" cy="288032"/>
          </a:xfrm>
          <a:prstGeom prst="wedgeRoundRectCallout">
            <a:avLst>
              <a:gd name="adj1" fmla="val 35231"/>
              <a:gd name="adj2" fmla="val -22435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omic Sans MS" pitchFamily="66" charset="0"/>
              </a:rPr>
              <a:t>Attach  accepted..</a:t>
            </a:r>
            <a:endParaRPr lang="en-US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4" name="Rounded Rectangular Callout 243"/>
          <p:cNvSpPr/>
          <p:nvPr/>
        </p:nvSpPr>
        <p:spPr>
          <a:xfrm>
            <a:off x="3079486" y="3212976"/>
            <a:ext cx="1008112" cy="288032"/>
          </a:xfrm>
          <a:prstGeom prst="wedgeRoundRectCallout">
            <a:avLst>
              <a:gd name="adj1" fmla="val 64092"/>
              <a:gd name="adj2" fmla="val 119570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omic Sans MS" pitchFamily="66" charset="0"/>
              </a:rPr>
              <a:t>Get info for this subscriber</a:t>
            </a:r>
            <a:endParaRPr lang="en-US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5" name="Rounded Rectangular Callout 244"/>
          <p:cNvSpPr/>
          <p:nvPr/>
        </p:nvSpPr>
        <p:spPr>
          <a:xfrm>
            <a:off x="2863462" y="1340768"/>
            <a:ext cx="1008112" cy="288032"/>
          </a:xfrm>
          <a:prstGeom prst="wedgeRoundRectCallout">
            <a:avLst>
              <a:gd name="adj1" fmla="val 64092"/>
              <a:gd name="adj2" fmla="val 119570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  <a:latin typeface="Comic Sans MS" pitchFamily="66" charset="0"/>
              </a:rPr>
              <a:t>Herewith the info</a:t>
            </a:r>
            <a:endParaRPr lang="en-US" sz="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6" name="Rounded Rectangular Callout 245"/>
          <p:cNvSpPr/>
          <p:nvPr/>
        </p:nvSpPr>
        <p:spPr>
          <a:xfrm>
            <a:off x="251520" y="3140968"/>
            <a:ext cx="1008112" cy="1008112"/>
          </a:xfrm>
          <a:prstGeom prst="wedgeRoundRectCallout">
            <a:avLst>
              <a:gd name="adj1" fmla="val -20687"/>
              <a:gd name="adj2" fmla="val -11248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Comic Sans MS" pitchFamily="66" charset="0"/>
              </a:rPr>
              <a:t>I am attached to the network and want to browse, by activating PDP context</a:t>
            </a:r>
            <a:endParaRPr lang="en-US" sz="800" dirty="0"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308304" y="1004535"/>
            <a:ext cx="1440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</a:rPr>
              <a:t>Reference : 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23.060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24.008</a:t>
            </a:r>
          </a:p>
          <a:p>
            <a:r>
              <a:rPr lang="en-US" b="1" dirty="0" smtClean="0">
                <a:solidFill>
                  <a:srgbClr val="000099"/>
                </a:solidFill>
              </a:rPr>
              <a:t>TS 29.060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7" name="Flowchart: Alternate Process 46"/>
          <p:cNvSpPr/>
          <p:nvPr/>
        </p:nvSpPr>
        <p:spPr>
          <a:xfrm>
            <a:off x="7524328" y="4653136"/>
            <a:ext cx="864096" cy="288032"/>
          </a:xfrm>
          <a:prstGeom prst="flowChartAlternateProcess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Internet DNS</a:t>
            </a:r>
            <a:endParaRPr lang="en-US" sz="1000" b="1" dirty="0"/>
          </a:p>
        </p:txBody>
      </p:sp>
      <p:sp>
        <p:nvSpPr>
          <p:cNvPr id="49" name="Rectangle 48"/>
          <p:cNvSpPr/>
          <p:nvPr/>
        </p:nvSpPr>
        <p:spPr>
          <a:xfrm>
            <a:off x="4716016" y="5805264"/>
            <a:ext cx="4211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/>
            <a:r>
              <a:rPr lang="en-US" sz="1200" dirty="0" smtClean="0">
                <a:solidFill>
                  <a:srgbClr val="FF0000"/>
                </a:solidFill>
              </a:rPr>
              <a:t>Note :</a:t>
            </a:r>
          </a:p>
          <a:p>
            <a:pPr lvl="1"/>
            <a:r>
              <a:rPr lang="en-US" sz="1200" dirty="0" smtClean="0">
                <a:solidFill>
                  <a:srgbClr val="FF0000"/>
                </a:solidFill>
              </a:rPr>
              <a:t>All procedures here are simplified for overview only. Reader should refer to above reference for detail procedures.</a:t>
            </a:r>
          </a:p>
        </p:txBody>
      </p:sp>
      <p:sp>
        <p:nvSpPr>
          <p:cNvPr id="50" name="Oval 49"/>
          <p:cNvSpPr/>
          <p:nvPr/>
        </p:nvSpPr>
        <p:spPr>
          <a:xfrm>
            <a:off x="539552" y="1340768"/>
            <a:ext cx="288032" cy="21602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1</a:t>
            </a:r>
            <a:endParaRPr lang="en-US" sz="1000" dirty="0"/>
          </a:p>
        </p:txBody>
      </p:sp>
      <p:sp>
        <p:nvSpPr>
          <p:cNvPr id="51" name="Oval 50"/>
          <p:cNvSpPr/>
          <p:nvPr/>
        </p:nvSpPr>
        <p:spPr>
          <a:xfrm>
            <a:off x="2987824" y="3356992"/>
            <a:ext cx="288032" cy="21602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2</a:t>
            </a:r>
            <a:endParaRPr lang="en-US" sz="1000" dirty="0"/>
          </a:p>
        </p:txBody>
      </p:sp>
      <p:sp>
        <p:nvSpPr>
          <p:cNvPr id="52" name="Oval 51"/>
          <p:cNvSpPr/>
          <p:nvPr/>
        </p:nvSpPr>
        <p:spPr>
          <a:xfrm>
            <a:off x="2843808" y="1484784"/>
            <a:ext cx="288032" cy="216024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3</a:t>
            </a:r>
            <a:endParaRPr lang="en-US" sz="1000" dirty="0"/>
          </a:p>
        </p:txBody>
      </p:sp>
      <p:sp>
        <p:nvSpPr>
          <p:cNvPr id="53" name="Oval 52"/>
          <p:cNvSpPr/>
          <p:nvPr/>
        </p:nvSpPr>
        <p:spPr>
          <a:xfrm>
            <a:off x="4355976" y="4653136"/>
            <a:ext cx="216024" cy="14401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4</a:t>
            </a:r>
            <a:endParaRPr lang="en-US" sz="1000" dirty="0"/>
          </a:p>
        </p:txBody>
      </p:sp>
      <p:sp>
        <p:nvSpPr>
          <p:cNvPr id="55" name="Oval 54"/>
          <p:cNvSpPr/>
          <p:nvPr/>
        </p:nvSpPr>
        <p:spPr>
          <a:xfrm>
            <a:off x="1115616" y="3212976"/>
            <a:ext cx="216024" cy="144016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5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9551</TotalTime>
  <Words>1116</Words>
  <Application>Microsoft Office PowerPoint</Application>
  <PresentationFormat>On-screen Show (4:3)</PresentationFormat>
  <Paragraphs>282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MS PGothic</vt:lpstr>
      <vt:lpstr>Arial</vt:lpstr>
      <vt:lpstr>Calibri</vt:lpstr>
      <vt:lpstr>Comic Sans MS</vt:lpstr>
      <vt:lpstr>Wingdings</vt:lpstr>
      <vt:lpstr>Office Theme</vt:lpstr>
      <vt:lpstr>PowerPoint Presentation</vt:lpstr>
      <vt:lpstr>Circuit Switching vs. Packet Switching</vt:lpstr>
      <vt:lpstr>Core Network : GSM</vt:lpstr>
      <vt:lpstr>Core Network Planning : GSM</vt:lpstr>
      <vt:lpstr>Core Network : 3G</vt:lpstr>
      <vt:lpstr>Core Network : 3G</vt:lpstr>
      <vt:lpstr>2G and 3G Network Architecture</vt:lpstr>
      <vt:lpstr>Acronym in 2G / 3G</vt:lpstr>
      <vt:lpstr>A Simplified 2G/3G PS Call Flow…(1/3)</vt:lpstr>
      <vt:lpstr>A Simplified 2G/3G PS Call Flow…(2/3)</vt:lpstr>
      <vt:lpstr>A Simplified 2G/3G PS Call Flow…(3/3)</vt:lpstr>
      <vt:lpstr>4G Core </vt:lpstr>
      <vt:lpstr>General LTE Architecture</vt:lpstr>
      <vt:lpstr>Acronym used in 4G</vt:lpstr>
      <vt:lpstr>Thank You</vt:lpstr>
    </vt:vector>
  </TitlesOfParts>
  <Company>Nokia Siemens Networks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dyusuf</dc:creator>
  <cp:lastModifiedBy>Windows User</cp:lastModifiedBy>
  <cp:revision>303</cp:revision>
  <cp:lastPrinted>2019-07-22T04:26:08Z</cp:lastPrinted>
  <dcterms:created xsi:type="dcterms:W3CDTF">2013-03-06T07:46:00Z</dcterms:created>
  <dcterms:modified xsi:type="dcterms:W3CDTF">2019-07-22T04:26:10Z</dcterms:modified>
</cp:coreProperties>
</file>