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22"/>
  </p:notesMasterIdLst>
  <p:handoutMasterIdLst>
    <p:handoutMasterId r:id="rId23"/>
  </p:handoutMasterIdLst>
  <p:sldIdLst>
    <p:sldId id="256" r:id="rId2"/>
    <p:sldId id="257" r:id="rId3"/>
    <p:sldId id="258" r:id="rId4"/>
    <p:sldId id="261" r:id="rId5"/>
    <p:sldId id="271" r:id="rId6"/>
    <p:sldId id="259" r:id="rId7"/>
    <p:sldId id="260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2" r:id="rId18"/>
    <p:sldId id="273" r:id="rId19"/>
    <p:sldId id="274" r:id="rId20"/>
    <p:sldId id="275" r:id="rId21"/>
  </p:sldIdLst>
  <p:sldSz cx="9144000" cy="6858000" type="screen4x3"/>
  <p:notesSz cx="9945688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15" autoAdjust="0"/>
    <p:restoredTop sz="90072" autoAdjust="0"/>
  </p:normalViewPr>
  <p:slideViewPr>
    <p:cSldViewPr>
      <p:cViewPr varScale="1">
        <p:scale>
          <a:sx n="105" d="100"/>
          <a:sy n="105" d="100"/>
        </p:scale>
        <p:origin x="1770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4309798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633588" y="1"/>
            <a:ext cx="4309798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513910"/>
            <a:ext cx="4309798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633588" y="6513910"/>
            <a:ext cx="4309798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CE8D6E7-825F-4155-A2CB-F7E92198B147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020567838"/>
      </p:ext>
    </p:extLst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9798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633588" y="0"/>
            <a:ext cx="4309798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257550" y="514350"/>
            <a:ext cx="3430588" cy="2571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94569" y="3257550"/>
            <a:ext cx="7956550" cy="30861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13910"/>
            <a:ext cx="4309798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633588" y="6513910"/>
            <a:ext cx="4309798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2DD9801-386E-47FC-8F0A-6D393D68F2E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2052585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DD9801-386E-47FC-8F0A-6D393D68F2EA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619378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Physical layer concerns: Physical characteristics of interfaces and media, Representation of bits, Data rate, Synchronization of bits, Line configuration, Physical topology, Transmission mode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DD9801-386E-47FC-8F0A-6D393D68F2EA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12794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33EE8317-6C66-487E-AE64-464662B1D298}" type="datetimeFigureOut">
              <a:rPr lang="en-US" smtClean="0"/>
              <a:pPr/>
              <a:t>7/22/2019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F9AE3B62-CACC-476E-8EA4-9894E0CA7DE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EE8317-6C66-487E-AE64-464662B1D298}" type="datetimeFigureOut">
              <a:rPr lang="en-US" smtClean="0"/>
              <a:pPr/>
              <a:t>7/22/2019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E3B62-CACC-476E-8EA4-9894E0CA7DE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EE8317-6C66-487E-AE64-464662B1D298}" type="datetimeFigureOut">
              <a:rPr lang="en-US" smtClean="0"/>
              <a:pPr/>
              <a:t>7/22/2019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E3B62-CACC-476E-8EA4-9894E0CA7DE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33EE8317-6C66-487E-AE64-464662B1D298}" type="datetimeFigureOut">
              <a:rPr lang="en-US" smtClean="0"/>
              <a:pPr/>
              <a:t>7/22/2019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F9AE3B62-CACC-476E-8EA4-9894E0CA7DE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33EE8317-6C66-487E-AE64-464662B1D298}" type="datetimeFigureOut">
              <a:rPr lang="en-US" smtClean="0"/>
              <a:pPr/>
              <a:t>7/22/2019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F9AE3B62-CACC-476E-8EA4-9894E0CA7DE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EE8317-6C66-487E-AE64-464662B1D298}" type="datetimeFigureOut">
              <a:rPr lang="en-US" smtClean="0"/>
              <a:pPr/>
              <a:t>7/22/2019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E3B62-CACC-476E-8EA4-9894E0CA7DE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EE8317-6C66-487E-AE64-464662B1D298}" type="datetimeFigureOut">
              <a:rPr lang="en-US" smtClean="0"/>
              <a:pPr/>
              <a:t>7/22/2019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E3B62-CACC-476E-8EA4-9894E0CA7DE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33EE8317-6C66-487E-AE64-464662B1D298}" type="datetimeFigureOut">
              <a:rPr lang="en-US" smtClean="0"/>
              <a:pPr/>
              <a:t>7/22/2019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F9AE3B62-CACC-476E-8EA4-9894E0CA7DE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EE8317-6C66-487E-AE64-464662B1D298}" type="datetimeFigureOut">
              <a:rPr lang="en-US" smtClean="0"/>
              <a:pPr/>
              <a:t>7/22/2019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E3B62-CACC-476E-8EA4-9894E0CA7DE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33EE8317-6C66-487E-AE64-464662B1D298}" type="datetimeFigureOut">
              <a:rPr lang="en-US" smtClean="0"/>
              <a:pPr/>
              <a:t>7/22/2019</a:t>
            </a:fld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F9AE3B62-CACC-476E-8EA4-9894E0CA7DE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33EE8317-6C66-487E-AE64-464662B1D298}" type="datetimeFigureOut">
              <a:rPr lang="en-US" smtClean="0"/>
              <a:pPr/>
              <a:t>7/22/2019</a:t>
            </a:fld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F9AE3B62-CACC-476E-8EA4-9894E0CA7DE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33EE8317-6C66-487E-AE64-464662B1D298}" type="datetimeFigureOut">
              <a:rPr lang="en-US" smtClean="0"/>
              <a:pPr/>
              <a:t>7/22/2019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F9AE3B62-CACC-476E-8EA4-9894E0CA7DE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90600" y="1905000"/>
            <a:ext cx="7239000" cy="1447800"/>
          </a:xfrm>
        </p:spPr>
        <p:txBody>
          <a:bodyPr>
            <a:noAutofit/>
          </a:bodyPr>
          <a:lstStyle/>
          <a:p>
            <a:pPr algn="ctr"/>
            <a:r>
              <a:rPr lang="id-ID" sz="3600" dirty="0" smtClean="0"/>
              <a:t>DASAR TELEKOMUNIKASI</a:t>
            </a:r>
            <a:br>
              <a:rPr lang="id-ID" sz="3600" dirty="0" smtClean="0"/>
            </a:br>
            <a:r>
              <a:rPr lang="id-ID" sz="3600" dirty="0"/>
              <a:t/>
            </a:r>
            <a:br>
              <a:rPr lang="id-ID" sz="3600" dirty="0"/>
            </a:br>
            <a:r>
              <a:rPr lang="id-ID" sz="3200" dirty="0" smtClean="0"/>
              <a:t>TCP/IP</a:t>
            </a:r>
            <a:r>
              <a:rPr lang="id-ID" sz="3600" dirty="0" smtClean="0"/>
              <a:t/>
            </a:r>
            <a:br>
              <a:rPr lang="id-ID" sz="3600" dirty="0" smtClean="0"/>
            </a:br>
            <a:endParaRPr lang="en-US" sz="3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id-ID" dirty="0" smtClean="0"/>
              <a:t>Syarifah Muthia Putri, ST., MT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Network Layer</a:t>
            </a:r>
            <a:endParaRPr lang="en-US" dirty="0"/>
          </a:p>
        </p:txBody>
      </p:sp>
      <p:pic>
        <p:nvPicPr>
          <p:cNvPr id="4" name="Picture 10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457200" y="1828800"/>
            <a:ext cx="7467600" cy="24209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TextBox 4"/>
          <p:cNvSpPr txBox="1"/>
          <p:nvPr/>
        </p:nvSpPr>
        <p:spPr>
          <a:xfrm>
            <a:off x="457200" y="4800600"/>
            <a:ext cx="76200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Network Layer : </a:t>
            </a:r>
            <a:r>
              <a:rPr lang="en-US" dirty="0" err="1" smtClean="0"/>
              <a:t>Mengirimkan</a:t>
            </a:r>
            <a:r>
              <a:rPr lang="en-US" dirty="0" smtClean="0"/>
              <a:t> </a:t>
            </a:r>
            <a:r>
              <a:rPr lang="en-US" i="1" dirty="0" smtClean="0"/>
              <a:t>packet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i="1" dirty="0" smtClean="0"/>
              <a:t>original source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/>
              <a:t> </a:t>
            </a:r>
            <a:r>
              <a:rPr lang="en-US" dirty="0" err="1" smtClean="0"/>
              <a:t>tujuan</a:t>
            </a:r>
            <a:endParaRPr lang="en-US" dirty="0" smtClean="0"/>
          </a:p>
          <a:p>
            <a:r>
              <a:rPr lang="en-US" dirty="0" smtClean="0"/>
              <a:t>Unit </a:t>
            </a:r>
            <a:r>
              <a:rPr lang="en-US" dirty="0" err="1" smtClean="0"/>
              <a:t>komunikasi</a:t>
            </a:r>
            <a:r>
              <a:rPr lang="en-US" dirty="0" smtClean="0"/>
              <a:t> : packet</a:t>
            </a:r>
          </a:p>
          <a:p>
            <a:r>
              <a:rPr lang="en-US" dirty="0" smtClean="0"/>
              <a:t>Source-to-destination delivery, possibly across multiple networks</a:t>
            </a:r>
          </a:p>
          <a:p>
            <a:r>
              <a:rPr lang="en-US" dirty="0" smtClean="0"/>
              <a:t>Logical addressing</a:t>
            </a:r>
          </a:p>
          <a:p>
            <a:r>
              <a:rPr lang="en-US" dirty="0" smtClean="0"/>
              <a:t>Routing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Transport Layer</a:t>
            </a:r>
            <a:endParaRPr lang="en-US" dirty="0"/>
          </a:p>
        </p:txBody>
      </p:sp>
      <p:pic>
        <p:nvPicPr>
          <p:cNvPr id="4" name="Picture 10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685800" y="1600200"/>
            <a:ext cx="7467600" cy="24332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TextBox 4"/>
          <p:cNvSpPr txBox="1"/>
          <p:nvPr/>
        </p:nvSpPr>
        <p:spPr>
          <a:xfrm>
            <a:off x="381000" y="4419600"/>
            <a:ext cx="784860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Transport layer : </a:t>
            </a:r>
            <a:r>
              <a:rPr lang="en-US" dirty="0" err="1" smtClean="0"/>
              <a:t>mengirimkan</a:t>
            </a:r>
            <a:r>
              <a:rPr lang="en-US" dirty="0" smtClean="0"/>
              <a:t> </a:t>
            </a:r>
            <a:r>
              <a:rPr lang="en-US" dirty="0" err="1" smtClean="0"/>
              <a:t>pesan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satu</a:t>
            </a:r>
            <a:r>
              <a:rPr lang="en-US" dirty="0" smtClean="0"/>
              <a:t> </a:t>
            </a:r>
            <a:r>
              <a:rPr lang="en-US" dirty="0" err="1" smtClean="0"/>
              <a:t>proses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yang </a:t>
            </a:r>
            <a:r>
              <a:rPr lang="en-US" dirty="0" err="1" smtClean="0"/>
              <a:t>lainnya</a:t>
            </a:r>
            <a:endParaRPr lang="en-US" dirty="0" smtClean="0"/>
          </a:p>
          <a:p>
            <a:r>
              <a:rPr lang="en-US" dirty="0" smtClean="0"/>
              <a:t>Process-to-process delivery of entire message</a:t>
            </a:r>
          </a:p>
          <a:p>
            <a:r>
              <a:rPr lang="en-US" dirty="0" smtClean="0"/>
              <a:t>Port addressing</a:t>
            </a:r>
          </a:p>
          <a:p>
            <a:r>
              <a:rPr lang="en-US" dirty="0" smtClean="0"/>
              <a:t>Segmentation and reassembly</a:t>
            </a:r>
          </a:p>
          <a:p>
            <a:r>
              <a:rPr lang="en-US" dirty="0" smtClean="0"/>
              <a:t>Connection control: connectionless or connection-oriented</a:t>
            </a:r>
          </a:p>
          <a:p>
            <a:r>
              <a:rPr lang="en-US" dirty="0" smtClean="0"/>
              <a:t>End-to-end flow control</a:t>
            </a:r>
          </a:p>
          <a:p>
            <a:r>
              <a:rPr lang="en-US" dirty="0" smtClean="0"/>
              <a:t>End-to-end error control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Session Layer</a:t>
            </a:r>
            <a:endParaRPr lang="en-US" dirty="0"/>
          </a:p>
        </p:txBody>
      </p:sp>
      <p:pic>
        <p:nvPicPr>
          <p:cNvPr id="4" name="Picture 10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533400" y="1752600"/>
            <a:ext cx="7467600" cy="30835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685800" y="5257800"/>
            <a:ext cx="71849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Session Layer : responsible for dialog control and synchronization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Presentation Layer</a:t>
            </a:r>
            <a:endParaRPr lang="en-US" dirty="0"/>
          </a:p>
        </p:txBody>
      </p:sp>
      <p:pic>
        <p:nvPicPr>
          <p:cNvPr id="4" name="Picture 10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838200" y="1676400"/>
            <a:ext cx="7467600" cy="24780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 Box 11"/>
          <p:cNvSpPr txBox="1">
            <a:spLocks noChangeArrowheads="1"/>
          </p:cNvSpPr>
          <p:nvPr/>
        </p:nvSpPr>
        <p:spPr bwMode="auto">
          <a:xfrm>
            <a:off x="228600" y="4876800"/>
            <a:ext cx="80454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dirty="0"/>
              <a:t>Presentation layer is responsible for translation, compression, and encryption.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Application Layer</a:t>
            </a:r>
            <a:endParaRPr lang="en-US" dirty="0"/>
          </a:p>
        </p:txBody>
      </p:sp>
      <p:pic>
        <p:nvPicPr>
          <p:cNvPr id="4" name="Picture 10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143000" y="1524000"/>
            <a:ext cx="6400800" cy="3122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TextBox 4"/>
          <p:cNvSpPr txBox="1"/>
          <p:nvPr/>
        </p:nvSpPr>
        <p:spPr>
          <a:xfrm>
            <a:off x="685800" y="5181600"/>
            <a:ext cx="69342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dirty="0" smtClean="0"/>
              <a:t>Application Layer : </a:t>
            </a:r>
            <a:r>
              <a:rPr lang="en-US" dirty="0" err="1" smtClean="0"/>
              <a:t>menyediakan</a:t>
            </a:r>
            <a:r>
              <a:rPr lang="en-US" dirty="0" smtClean="0"/>
              <a:t> </a:t>
            </a:r>
            <a:r>
              <a:rPr lang="en-US" dirty="0" err="1" smtClean="0"/>
              <a:t>layanan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user</a:t>
            </a:r>
          </a:p>
          <a:p>
            <a:pPr algn="just"/>
            <a:r>
              <a:rPr lang="en-US" dirty="0" smtClean="0"/>
              <a:t>Enables user access to the network</a:t>
            </a:r>
          </a:p>
          <a:p>
            <a:pPr algn="just"/>
            <a:r>
              <a:rPr lang="en-US" dirty="0" smtClean="0"/>
              <a:t>User interfaces and support for services such as</a:t>
            </a:r>
          </a:p>
          <a:p>
            <a:pPr lvl="1" algn="just"/>
            <a:r>
              <a:rPr lang="en-US" dirty="0" smtClean="0"/>
              <a:t>E-Mail, File transfer and access, Remote log-in, WWW</a:t>
            </a:r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 of Layers</a:t>
            </a:r>
            <a:endParaRPr lang="en-US" dirty="0"/>
          </a:p>
        </p:txBody>
      </p:sp>
      <p:pic>
        <p:nvPicPr>
          <p:cNvPr id="4" name="Picture 10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762000" y="2057400"/>
            <a:ext cx="7467600" cy="30365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Addressing in TCP/IP</a:t>
            </a:r>
            <a:endParaRPr lang="en-US" dirty="0"/>
          </a:p>
        </p:txBody>
      </p:sp>
      <p:pic>
        <p:nvPicPr>
          <p:cNvPr id="4" name="Picture 10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609600" y="2438400"/>
            <a:ext cx="7467600" cy="1996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Addressing in TCP/IP</a:t>
            </a:r>
            <a:endParaRPr lang="en-US" dirty="0"/>
          </a:p>
        </p:txBody>
      </p:sp>
      <p:pic>
        <p:nvPicPr>
          <p:cNvPr id="4" name="Picture 10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565444" y="1600200"/>
            <a:ext cx="5251112" cy="4873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Addressing in TCP/IP : Physical </a:t>
            </a:r>
            <a:endParaRPr lang="en-US" dirty="0"/>
          </a:p>
        </p:txBody>
      </p:sp>
      <p:pic>
        <p:nvPicPr>
          <p:cNvPr id="4" name="Picture 10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685800" y="1905000"/>
            <a:ext cx="7467600" cy="22263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457200" y="4419600"/>
            <a:ext cx="8153400" cy="1160462"/>
          </a:xfrm>
          <a:prstGeom prst="rect">
            <a:avLst/>
          </a:prstGeom>
          <a:solidFill>
            <a:srgbClr val="B2B2B2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 i="1" dirty="0">
                <a:solidFill>
                  <a:schemeClr val="hlink"/>
                </a:solidFill>
                <a:latin typeface="Times New Roman" pitchFamily="18" charset="0"/>
              </a:rPr>
              <a:t>07:01:02:01:2C:4B</a:t>
            </a:r>
          </a:p>
          <a:p>
            <a:pPr algn="ctr">
              <a:spcBef>
                <a:spcPct val="50000"/>
              </a:spcBef>
            </a:pPr>
            <a:r>
              <a:rPr lang="en-US" sz="2800" b="1" i="1" dirty="0">
                <a:latin typeface="Times New Roman" pitchFamily="18" charset="0"/>
              </a:rPr>
              <a:t>A 6-byte (12 hexadecimal digits) physical address.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Addressing in TCP/IP : Network</a:t>
            </a:r>
            <a:endParaRPr lang="en-US" dirty="0"/>
          </a:p>
        </p:txBody>
      </p:sp>
      <p:pic>
        <p:nvPicPr>
          <p:cNvPr id="4" name="Picture 10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914400" y="1600200"/>
            <a:ext cx="3796482" cy="4873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5"/>
          <p:cNvSpPr>
            <a:spLocks noChangeArrowheads="1"/>
          </p:cNvSpPr>
          <p:nvPr/>
        </p:nvSpPr>
        <p:spPr bwMode="auto">
          <a:xfrm>
            <a:off x="5257800" y="1600200"/>
            <a:ext cx="3124200" cy="1815882"/>
          </a:xfrm>
          <a:prstGeom prst="rect">
            <a:avLst/>
          </a:prstGeom>
          <a:solidFill>
            <a:srgbClr val="B2B2B2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 i="1" dirty="0">
                <a:solidFill>
                  <a:schemeClr val="hlink"/>
                </a:solidFill>
                <a:latin typeface="Times New Roman" pitchFamily="18" charset="0"/>
              </a:rPr>
              <a:t>132.24.75.9</a:t>
            </a:r>
            <a:r>
              <a:rPr lang="en-US" sz="2800" b="1" i="1" dirty="0">
                <a:latin typeface="Times New Roman" pitchFamily="18" charset="0"/>
              </a:rPr>
              <a:t/>
            </a:r>
            <a:br>
              <a:rPr lang="en-US" sz="2800" b="1" i="1" dirty="0">
                <a:latin typeface="Times New Roman" pitchFamily="18" charset="0"/>
              </a:rPr>
            </a:br>
            <a:r>
              <a:rPr lang="en-US" sz="2800" b="1" i="1" dirty="0">
                <a:latin typeface="Times New Roman" pitchFamily="18" charset="0"/>
              </a:rPr>
              <a:t>An internet address in IPv4 in decimal numbers</a:t>
            </a: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5257800" y="3657600"/>
            <a:ext cx="3124200" cy="2246769"/>
          </a:xfrm>
          <a:prstGeom prst="rect">
            <a:avLst/>
          </a:prstGeom>
          <a:solidFill>
            <a:srgbClr val="B2B2B2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 i="1" dirty="0">
                <a:solidFill>
                  <a:schemeClr val="hlink"/>
                </a:solidFill>
                <a:latin typeface="Times New Roman" pitchFamily="18" charset="0"/>
              </a:rPr>
              <a:t>80</a:t>
            </a:r>
            <a:r>
              <a:rPr lang="en-US" sz="2800" b="1" i="1" dirty="0">
                <a:latin typeface="Times New Roman" pitchFamily="18" charset="0"/>
              </a:rPr>
              <a:t/>
            </a:r>
            <a:br>
              <a:rPr lang="en-US" sz="2800" b="1" i="1" dirty="0">
                <a:latin typeface="Times New Roman" pitchFamily="18" charset="0"/>
              </a:rPr>
            </a:br>
            <a:r>
              <a:rPr lang="en-US" sz="2800" b="1" i="1" dirty="0">
                <a:latin typeface="Times New Roman" pitchFamily="18" charset="0"/>
              </a:rPr>
              <a:t>A 16-bit port address represented as one single number.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OSI (Open Systems Interconnection)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696200" cy="4873752"/>
          </a:xfrm>
        </p:spPr>
        <p:txBody>
          <a:bodyPr/>
          <a:lstStyle/>
          <a:p>
            <a:pPr algn="just">
              <a:lnSpc>
                <a:spcPct val="150000"/>
              </a:lnSpc>
            </a:pPr>
            <a:r>
              <a:rPr lang="en-US" dirty="0" smtClean="0"/>
              <a:t>ISO (International Standards Organization), 1947</a:t>
            </a:r>
          </a:p>
          <a:p>
            <a:pPr algn="just">
              <a:lnSpc>
                <a:spcPct val="150000"/>
              </a:lnSpc>
            </a:pPr>
            <a:r>
              <a:rPr lang="en-US" dirty="0" smtClean="0"/>
              <a:t>OSI : </a:t>
            </a:r>
            <a:r>
              <a:rPr lang="en-US" dirty="0" err="1" smtClean="0"/>
              <a:t>Suatu</a:t>
            </a:r>
            <a:r>
              <a:rPr lang="en-US" dirty="0" smtClean="0"/>
              <a:t> model 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interkoneksi</a:t>
            </a:r>
            <a:r>
              <a:rPr lang="en-US" dirty="0" smtClean="0"/>
              <a:t> hardware </a:t>
            </a:r>
            <a:r>
              <a:rPr lang="en-US" dirty="0" err="1" smtClean="0"/>
              <a:t>dan</a:t>
            </a:r>
            <a:r>
              <a:rPr lang="en-US" dirty="0" smtClean="0"/>
              <a:t> software yang </a:t>
            </a:r>
            <a:r>
              <a:rPr lang="en-US" dirty="0" err="1" smtClean="0"/>
              <a:t>membagi</a:t>
            </a:r>
            <a:r>
              <a:rPr lang="en-US" dirty="0" smtClean="0"/>
              <a:t> </a:t>
            </a:r>
            <a:r>
              <a:rPr lang="en-US" i="1" dirty="0" smtClean="0"/>
              <a:t>task</a:t>
            </a:r>
            <a:r>
              <a:rPr lang="en-US" dirty="0" smtClean="0"/>
              <a:t> (</a:t>
            </a:r>
            <a:r>
              <a:rPr lang="en-US" dirty="0" err="1" smtClean="0"/>
              <a:t>proses</a:t>
            </a:r>
            <a:r>
              <a:rPr lang="en-US" dirty="0" smtClean="0"/>
              <a:t>/</a:t>
            </a:r>
            <a:r>
              <a:rPr lang="en-US" dirty="0" err="1" smtClean="0"/>
              <a:t>tugas</a:t>
            </a:r>
            <a:r>
              <a:rPr lang="en-US" dirty="0" smtClean="0"/>
              <a:t>) </a:t>
            </a:r>
            <a:r>
              <a:rPr lang="en-US" dirty="0" err="1" smtClean="0"/>
              <a:t>kompleks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i="1" dirty="0" smtClean="0"/>
              <a:t>subtask</a:t>
            </a:r>
            <a:r>
              <a:rPr lang="en-US" dirty="0" smtClean="0"/>
              <a:t> (</a:t>
            </a:r>
            <a:r>
              <a:rPr lang="en-US" dirty="0" err="1" smtClean="0"/>
              <a:t>subproses</a:t>
            </a:r>
            <a:r>
              <a:rPr lang="en-US" dirty="0" smtClean="0"/>
              <a:t>)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bentuk</a:t>
            </a:r>
            <a:r>
              <a:rPr lang="en-US" dirty="0" smtClean="0"/>
              <a:t> </a:t>
            </a:r>
            <a:r>
              <a:rPr lang="en-US" i="1" dirty="0" smtClean="0"/>
              <a:t>layers </a:t>
            </a:r>
            <a:r>
              <a:rPr lang="en-US" dirty="0" smtClean="0"/>
              <a:t>(lapis-lapis)</a:t>
            </a:r>
          </a:p>
          <a:p>
            <a:pPr algn="just">
              <a:lnSpc>
                <a:spcPct val="150000"/>
              </a:lnSpc>
            </a:pPr>
            <a:r>
              <a:rPr lang="en-US" dirty="0" smtClean="0"/>
              <a:t>OSI model : 7 Layers</a:t>
            </a:r>
          </a:p>
          <a:p>
            <a:pPr algn="just">
              <a:lnSpc>
                <a:spcPct val="150000"/>
              </a:lnSpc>
            </a:pPr>
            <a:r>
              <a:rPr lang="en-US" dirty="0" smtClean="0"/>
              <a:t>Layer yang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tinggi</a:t>
            </a:r>
            <a:r>
              <a:rPr lang="en-US" dirty="0" smtClean="0"/>
              <a:t> </a:t>
            </a:r>
            <a:r>
              <a:rPr lang="en-US" dirty="0" err="1" smtClean="0"/>
              <a:t>menggunakan</a:t>
            </a:r>
            <a:r>
              <a:rPr lang="en-US" dirty="0" smtClean="0"/>
              <a:t> </a:t>
            </a:r>
            <a:r>
              <a:rPr lang="en-US" i="1" dirty="0" smtClean="0"/>
              <a:t>services </a:t>
            </a:r>
            <a:r>
              <a:rPr lang="en-US" dirty="0" smtClean="0"/>
              <a:t>(</a:t>
            </a:r>
            <a:r>
              <a:rPr lang="en-US" dirty="0" err="1" smtClean="0"/>
              <a:t>layanan</a:t>
            </a:r>
            <a:r>
              <a:rPr lang="en-US" dirty="0" smtClean="0"/>
              <a:t>) layer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bawahnya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err="1" smtClean="0"/>
              <a:t>Terima</a:t>
            </a:r>
            <a:r>
              <a:rPr lang="en-US" dirty="0" smtClean="0"/>
              <a:t> </a:t>
            </a:r>
            <a:r>
              <a:rPr lang="en-US" dirty="0" err="1" smtClean="0"/>
              <a:t>Kasih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838200" y="5791200"/>
            <a:ext cx="5638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/>
              <a:t>There is a sky beyond the sky</a:t>
            </a:r>
            <a:endParaRPr lang="en-US" i="1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Model OSI (7 layers)</a:t>
            </a:r>
            <a:endParaRPr lang="en-US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609600" y="1828800"/>
            <a:ext cx="6519334" cy="381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TCP/IP And OSI Model</a:t>
            </a:r>
            <a:endParaRPr lang="en-US" dirty="0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762000" y="1905000"/>
            <a:ext cx="7097735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TCP/IP And OSI Model</a:t>
            </a:r>
            <a:endParaRPr lang="en-US" dirty="0"/>
          </a:p>
        </p:txBody>
      </p:sp>
      <p:pic>
        <p:nvPicPr>
          <p:cNvPr id="5" name="Content Placeholder 4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236517" y="1600200"/>
            <a:ext cx="5908966" cy="4873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OSI Layers</a:t>
            </a:r>
            <a:endParaRPr lang="en-US" dirty="0"/>
          </a:p>
        </p:txBody>
      </p:sp>
      <p:pic>
        <p:nvPicPr>
          <p:cNvPr id="4" name="Picture 10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683328" y="1600200"/>
            <a:ext cx="7015343" cy="4873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Exchange Using OSI Model</a:t>
            </a:r>
            <a:endParaRPr lang="en-US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/>
          <a:srcRect l="3759" r="4156"/>
          <a:stretch>
            <a:fillRect/>
          </a:stretch>
        </p:blipFill>
        <p:spPr bwMode="auto">
          <a:xfrm>
            <a:off x="380999" y="1676400"/>
            <a:ext cx="8259889" cy="365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Physical Layer</a:t>
            </a:r>
            <a:endParaRPr lang="en-US" dirty="0"/>
          </a:p>
        </p:txBody>
      </p:sp>
      <p:pic>
        <p:nvPicPr>
          <p:cNvPr id="4" name="Picture 10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762000" y="1676400"/>
            <a:ext cx="7467600" cy="2774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685800" y="5334000"/>
            <a:ext cx="7162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Physical Layer : </a:t>
            </a:r>
            <a:r>
              <a:rPr lang="en-US" dirty="0" err="1" smtClean="0"/>
              <a:t>Megirimkan</a:t>
            </a:r>
            <a:r>
              <a:rPr lang="en-US" dirty="0" smtClean="0"/>
              <a:t> bits </a:t>
            </a:r>
            <a:r>
              <a:rPr lang="en-US" dirty="0" err="1" smtClean="0"/>
              <a:t>antar</a:t>
            </a:r>
            <a:r>
              <a:rPr lang="en-US" dirty="0" smtClean="0"/>
              <a:t> </a:t>
            </a:r>
            <a:r>
              <a:rPr lang="en-US" i="1" dirty="0" smtClean="0"/>
              <a:t>nodes</a:t>
            </a:r>
            <a:r>
              <a:rPr lang="en-US" dirty="0" smtClean="0"/>
              <a:t> </a:t>
            </a:r>
          </a:p>
          <a:p>
            <a:r>
              <a:rPr lang="en-US" dirty="0" smtClean="0"/>
              <a:t>Unit </a:t>
            </a:r>
            <a:r>
              <a:rPr lang="en-US" dirty="0" err="1" smtClean="0"/>
              <a:t>komunikasi</a:t>
            </a:r>
            <a:r>
              <a:rPr lang="en-US" dirty="0" smtClean="0"/>
              <a:t> : bit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 Link Layer</a:t>
            </a:r>
            <a:endParaRPr lang="en-US" dirty="0"/>
          </a:p>
        </p:txBody>
      </p:sp>
      <p:pic>
        <p:nvPicPr>
          <p:cNvPr id="4" name="Picture 10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685800" y="1676400"/>
            <a:ext cx="7467600" cy="24567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Rectangle 4"/>
          <p:cNvSpPr/>
          <p:nvPr/>
        </p:nvSpPr>
        <p:spPr>
          <a:xfrm>
            <a:off x="609600" y="4800600"/>
            <a:ext cx="72390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Data Link : </a:t>
            </a:r>
            <a:r>
              <a:rPr lang="en-US" dirty="0" err="1" smtClean="0"/>
              <a:t>Mengirimkan</a:t>
            </a:r>
            <a:r>
              <a:rPr lang="en-US" dirty="0" smtClean="0"/>
              <a:t> </a:t>
            </a:r>
            <a:r>
              <a:rPr lang="en-US" i="1" dirty="0" smtClean="0"/>
              <a:t>frame</a:t>
            </a:r>
            <a:r>
              <a:rPr lang="en-US" dirty="0" smtClean="0"/>
              <a:t> </a:t>
            </a:r>
            <a:r>
              <a:rPr lang="en-US" dirty="0" err="1" smtClean="0"/>
              <a:t>antar</a:t>
            </a:r>
            <a:r>
              <a:rPr lang="en-US" dirty="0" smtClean="0"/>
              <a:t> </a:t>
            </a:r>
            <a:r>
              <a:rPr lang="en-US" i="1" dirty="0" smtClean="0"/>
              <a:t>node</a:t>
            </a:r>
            <a:r>
              <a:rPr lang="en-US" dirty="0" smtClean="0"/>
              <a:t> </a:t>
            </a:r>
          </a:p>
          <a:p>
            <a:r>
              <a:rPr lang="en-US" dirty="0" smtClean="0"/>
              <a:t>Unit </a:t>
            </a:r>
            <a:r>
              <a:rPr lang="en-US" dirty="0" err="1" smtClean="0"/>
              <a:t>komunikasi</a:t>
            </a:r>
            <a:r>
              <a:rPr lang="en-US" dirty="0" smtClean="0"/>
              <a:t> : frame</a:t>
            </a:r>
          </a:p>
          <a:p>
            <a:r>
              <a:rPr lang="en-US" dirty="0" smtClean="0"/>
              <a:t>Defines frames into manageable data units, Physical addressing, Flow control, Error control,</a:t>
            </a:r>
            <a:r>
              <a:rPr lang="en-US" dirty="0"/>
              <a:t> </a:t>
            </a:r>
            <a:r>
              <a:rPr lang="en-US" dirty="0" smtClean="0"/>
              <a:t>Access control</a:t>
            </a:r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247</TotalTime>
  <Words>324</Words>
  <Application>Microsoft Office PowerPoint</Application>
  <PresentationFormat>On-screen Show (4:3)</PresentationFormat>
  <Paragraphs>56</Paragraphs>
  <Slides>20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6" baseType="lpstr">
      <vt:lpstr>Calibri</vt:lpstr>
      <vt:lpstr>Century Schoolbook</vt:lpstr>
      <vt:lpstr>Times New Roman</vt:lpstr>
      <vt:lpstr>Wingdings</vt:lpstr>
      <vt:lpstr>Wingdings 2</vt:lpstr>
      <vt:lpstr>Oriel</vt:lpstr>
      <vt:lpstr>DASAR TELEKOMUNIKASI  TCP/IP </vt:lpstr>
      <vt:lpstr>OSI (Open Systems Interconnection)</vt:lpstr>
      <vt:lpstr>Model OSI (7 layers)</vt:lpstr>
      <vt:lpstr>TCP/IP And OSI Model</vt:lpstr>
      <vt:lpstr>TCP/IP And OSI Model</vt:lpstr>
      <vt:lpstr>OSI Layers</vt:lpstr>
      <vt:lpstr>Exchange Using OSI Model</vt:lpstr>
      <vt:lpstr>Physical Layer</vt:lpstr>
      <vt:lpstr>Data Link Layer</vt:lpstr>
      <vt:lpstr>Network Layer</vt:lpstr>
      <vt:lpstr>Transport Layer</vt:lpstr>
      <vt:lpstr>Session Layer</vt:lpstr>
      <vt:lpstr>Presentation Layer</vt:lpstr>
      <vt:lpstr>Application Layer</vt:lpstr>
      <vt:lpstr>Summary of Layers</vt:lpstr>
      <vt:lpstr>Addressing in TCP/IP</vt:lpstr>
      <vt:lpstr>Addressing in TCP/IP</vt:lpstr>
      <vt:lpstr>Addressing in TCP/IP : Physical </vt:lpstr>
      <vt:lpstr>Addressing in TCP/IP : Network</vt:lpstr>
      <vt:lpstr>Terima Kasih</vt:lpstr>
    </vt:vector>
  </TitlesOfParts>
  <Company>Http//www.kaltersiashqiptare.com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OSI Model and the TCP/IP Protocol Suite</dc:title>
  <dc:creator>ari</dc:creator>
  <cp:lastModifiedBy>Windows User</cp:lastModifiedBy>
  <cp:revision>4</cp:revision>
  <cp:lastPrinted>2019-07-22T04:26:58Z</cp:lastPrinted>
  <dcterms:created xsi:type="dcterms:W3CDTF">2014-04-01T10:56:11Z</dcterms:created>
  <dcterms:modified xsi:type="dcterms:W3CDTF">2019-07-22T04:27:01Z</dcterms:modified>
</cp:coreProperties>
</file>