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8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62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76840" autoAdjust="0"/>
  </p:normalViewPr>
  <p:slideViewPr>
    <p:cSldViewPr snapToGrid="0">
      <p:cViewPr varScale="1">
        <p:scale>
          <a:sx n="53" d="100"/>
          <a:sy n="53" d="100"/>
        </p:scale>
        <p:origin x="129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6B950D-F078-48FD-9DC2-585BB76B67B7}" type="datetimeFigureOut">
              <a:rPr lang="id-ID" smtClean="0"/>
              <a:t>23/06/2019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439300-11CC-4886-B42E-FE85A463CF5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26953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57F6FB-EFD7-4E1D-A82D-1CC1460124E0}" type="datetimeFigureOut">
              <a:rPr lang="en-GB" smtClean="0"/>
              <a:t>23/06/2019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EF0FB5-843B-4B6C-8A68-FEFDA944C4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09635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EF0FB5-843B-4B6C-8A68-FEFDA944C46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30147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EF0FB5-843B-4B6C-8A68-FEFDA944C46F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16463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EF0FB5-843B-4B6C-8A68-FEFDA944C46F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97463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D53F1E03-EA83-4454-96B7-DB4AF7DD8F57}" type="datetimeFigureOut">
              <a:rPr lang="en-GB" smtClean="0"/>
              <a:t>23/06/2019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4752191B-9660-41B4-8F0A-FE5AA33942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5629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F1E03-EA83-4454-96B7-DB4AF7DD8F57}" type="datetimeFigureOut">
              <a:rPr lang="en-GB" smtClean="0"/>
              <a:t>23/06/2019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2191B-9660-41B4-8F0A-FE5AA33942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8783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F1E03-EA83-4454-96B7-DB4AF7DD8F57}" type="datetimeFigureOut">
              <a:rPr lang="en-GB" smtClean="0"/>
              <a:t>23/06/2019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2191B-9660-41B4-8F0A-FE5AA33942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74203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F1E03-EA83-4454-96B7-DB4AF7DD8F57}" type="datetimeFigureOut">
              <a:rPr lang="en-GB" smtClean="0"/>
              <a:t>23/06/2019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2191B-9660-41B4-8F0A-FE5AA33942FA}" type="slidenum">
              <a:rPr lang="en-GB" smtClean="0"/>
              <a:t>‹#›</a:t>
            </a:fld>
            <a:endParaRPr lang="en-GB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766243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F1E03-EA83-4454-96B7-DB4AF7DD8F57}" type="datetimeFigureOut">
              <a:rPr lang="en-GB" smtClean="0"/>
              <a:t>23/06/2019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2191B-9660-41B4-8F0A-FE5AA33942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07476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F1E03-EA83-4454-96B7-DB4AF7DD8F57}" type="datetimeFigureOut">
              <a:rPr lang="en-GB" smtClean="0"/>
              <a:t>23/06/2019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2191B-9660-41B4-8F0A-FE5AA33942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51049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F1E03-EA83-4454-96B7-DB4AF7DD8F57}" type="datetimeFigureOut">
              <a:rPr lang="en-GB" smtClean="0"/>
              <a:t>23/06/2019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2191B-9660-41B4-8F0A-FE5AA33942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24543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F1E03-EA83-4454-96B7-DB4AF7DD8F57}" type="datetimeFigureOut">
              <a:rPr lang="en-GB" smtClean="0"/>
              <a:t>23/06/2019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2191B-9660-41B4-8F0A-FE5AA33942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69432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F1E03-EA83-4454-96B7-DB4AF7DD8F57}" type="datetimeFigureOut">
              <a:rPr lang="en-GB" smtClean="0"/>
              <a:t>23/06/2019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2191B-9660-41B4-8F0A-FE5AA33942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3624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F1E03-EA83-4454-96B7-DB4AF7DD8F57}" type="datetimeFigureOut">
              <a:rPr lang="en-GB" smtClean="0"/>
              <a:t>23/06/2019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2191B-9660-41B4-8F0A-FE5AA33942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2030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F1E03-EA83-4454-96B7-DB4AF7DD8F57}" type="datetimeFigureOut">
              <a:rPr lang="en-GB" smtClean="0"/>
              <a:t>23/06/2019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2191B-9660-41B4-8F0A-FE5AA33942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7719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F1E03-EA83-4454-96B7-DB4AF7DD8F57}" type="datetimeFigureOut">
              <a:rPr lang="en-GB" smtClean="0"/>
              <a:t>23/06/2019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2191B-9660-41B4-8F0A-FE5AA33942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8338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F1E03-EA83-4454-96B7-DB4AF7DD8F57}" type="datetimeFigureOut">
              <a:rPr lang="en-GB" smtClean="0"/>
              <a:t>23/06/2019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2191B-9660-41B4-8F0A-FE5AA33942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1518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F1E03-EA83-4454-96B7-DB4AF7DD8F57}" type="datetimeFigureOut">
              <a:rPr lang="en-GB" smtClean="0"/>
              <a:t>23/06/2019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2191B-9660-41B4-8F0A-FE5AA33942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3522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F1E03-EA83-4454-96B7-DB4AF7DD8F57}" type="datetimeFigureOut">
              <a:rPr lang="en-GB" smtClean="0"/>
              <a:t>23/06/2019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2191B-9660-41B4-8F0A-FE5AA33942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9737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F1E03-EA83-4454-96B7-DB4AF7DD8F57}" type="datetimeFigureOut">
              <a:rPr lang="en-GB" smtClean="0"/>
              <a:t>23/06/2019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2191B-9660-41B4-8F0A-FE5AA33942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7694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F1E03-EA83-4454-96B7-DB4AF7DD8F57}" type="datetimeFigureOut">
              <a:rPr lang="en-GB" smtClean="0"/>
              <a:t>23/06/2019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2191B-9660-41B4-8F0A-FE5AA33942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6223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3F1E03-EA83-4454-96B7-DB4AF7DD8F57}" type="datetimeFigureOut">
              <a:rPr lang="en-GB" smtClean="0"/>
              <a:t>23/06/2019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52191B-9660-41B4-8F0A-FE5AA33942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206101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0" r:id="rId12"/>
    <p:sldLayoutId id="2147483781" r:id="rId13"/>
    <p:sldLayoutId id="2147483782" r:id="rId14"/>
    <p:sldLayoutId id="2147483783" r:id="rId15"/>
    <p:sldLayoutId id="2147483784" r:id="rId16"/>
    <p:sldLayoutId id="214748378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931626"/>
            <a:ext cx="9561889" cy="990210"/>
          </a:xfrm>
        </p:spPr>
        <p:txBody>
          <a:bodyPr/>
          <a:lstStyle/>
          <a:p>
            <a:r>
              <a:rPr lang="id-ID" dirty="0" smtClean="0"/>
              <a:t>Pemeliharaan peralatan LISTRIK 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4488517" cy="916174"/>
          </a:xfrm>
        </p:spPr>
        <p:txBody>
          <a:bodyPr>
            <a:normAutofit/>
          </a:bodyPr>
          <a:lstStyle/>
          <a:p>
            <a:r>
              <a:rPr lang="id-ID" sz="3200" dirty="0" smtClean="0">
                <a:solidFill>
                  <a:srgbClr val="FF0000"/>
                </a:solidFill>
              </a:rPr>
              <a:t>AHMAD FAISAL, ST., MT</a:t>
            </a:r>
            <a:endParaRPr lang="en-GB" sz="3200" dirty="0">
              <a:solidFill>
                <a:srgbClr val="FF0000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876424" y="2872253"/>
            <a:ext cx="10562908" cy="954461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None/>
              <a:defRPr sz="2000" kern="1200" cap="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id-ID" sz="2400" dirty="0" smtClean="0">
              <a:solidFill>
                <a:schemeClr val="bg1"/>
              </a:solidFill>
            </a:endParaRPr>
          </a:p>
          <a:p>
            <a:r>
              <a:rPr lang="id-ID" sz="3000" dirty="0" smtClean="0">
                <a:solidFill>
                  <a:schemeClr val="bg1"/>
                </a:solidFill>
              </a:rPr>
              <a:t>Aturan kuliah, Kontark kuliah &amp; silabus</a:t>
            </a:r>
          </a:p>
          <a:p>
            <a:endParaRPr lang="id-ID" dirty="0" smtClean="0"/>
          </a:p>
          <a:p>
            <a:endParaRPr lang="id-ID" dirty="0" smtClean="0"/>
          </a:p>
          <a:p>
            <a:endParaRPr lang="id-ID" dirty="0"/>
          </a:p>
        </p:txBody>
      </p:sp>
      <p:sp>
        <p:nvSpPr>
          <p:cNvPr id="6" name="Rectangle 5"/>
          <p:cNvSpPr/>
          <p:nvPr/>
        </p:nvSpPr>
        <p:spPr>
          <a:xfrm>
            <a:off x="1876424" y="2945560"/>
            <a:ext cx="277678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2400" dirty="0" smtClean="0">
                <a:solidFill>
                  <a:schemeClr val="bg1"/>
                </a:solidFill>
              </a:rPr>
              <a:t>PERTEMUAN </a:t>
            </a:r>
            <a:r>
              <a:rPr lang="id-ID" sz="2400" dirty="0">
                <a:solidFill>
                  <a:schemeClr val="bg1"/>
                </a:solidFill>
              </a:rPr>
              <a:t>1a</a:t>
            </a:r>
          </a:p>
        </p:txBody>
      </p:sp>
    </p:spTree>
    <p:extLst>
      <p:ext uri="{BB962C8B-B14F-4D97-AF65-F5344CB8AC3E}">
        <p14:creationId xmlns:p14="http://schemas.microsoft.com/office/powerpoint/2010/main" val="2126588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369136"/>
            <a:ext cx="9905998" cy="1060653"/>
          </a:xfrm>
        </p:spPr>
        <p:txBody>
          <a:bodyPr/>
          <a:lstStyle/>
          <a:p>
            <a:r>
              <a:rPr lang="id-ID" dirty="0" smtClean="0">
                <a:solidFill>
                  <a:srgbClr val="FF0000"/>
                </a:solidFill>
              </a:rPr>
              <a:t>7. Materi Perkuliahan</a:t>
            </a:r>
            <a:endParaRPr lang="id-ID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8543" y="2099858"/>
            <a:ext cx="4311737" cy="659968"/>
          </a:xfrm>
        </p:spPr>
        <p:txBody>
          <a:bodyPr/>
          <a:lstStyle/>
          <a:p>
            <a:pPr marL="0" indent="0">
              <a:buNone/>
            </a:pPr>
            <a:r>
              <a:rPr lang="id-ID" dirty="0" smtClean="0">
                <a:solidFill>
                  <a:schemeClr val="bg1"/>
                </a:solidFill>
              </a:rPr>
              <a:t>Sumber bacaan (Buku Pegangan)</a:t>
            </a:r>
            <a:endParaRPr lang="id-ID" dirty="0">
              <a:solidFill>
                <a:schemeClr val="bg1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424046" y="2759827"/>
            <a:ext cx="10346776" cy="375735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id-ID" dirty="0"/>
              <a:t>Paul Gill, </a:t>
            </a:r>
            <a:r>
              <a:rPr lang="id-ID" i="1" dirty="0"/>
              <a:t>Electrical Equipment Maintenance and Testing</a:t>
            </a:r>
            <a:r>
              <a:rPr lang="id-ID" dirty="0"/>
              <a:t>, CRC Press,2009</a:t>
            </a:r>
          </a:p>
          <a:p>
            <a:pPr lvl="0"/>
            <a:r>
              <a:rPr lang="id-ID" dirty="0"/>
              <a:t>PERATURAN MENTERI PEKERJAAN UMUM NOMOR : 24/PRT/M/2008 TANGGAL 30 DESEMBER 2008</a:t>
            </a:r>
          </a:p>
          <a:p>
            <a:pPr lvl="0"/>
            <a:r>
              <a:rPr lang="id-ID" dirty="0"/>
              <a:t>Surat Edaran Direksi PLN No. 038.E/012/DIR/1998 tanggal 22 Oktober 1998</a:t>
            </a:r>
          </a:p>
          <a:p>
            <a:r>
              <a:rPr lang="id-ID" dirty="0"/>
              <a:t>Surat Edaran Direksi PLN SE 032/PST/1984 dan </a:t>
            </a:r>
            <a:r>
              <a:rPr lang="id-ID" dirty="0" smtClean="0"/>
              <a:t>Suplemen</a:t>
            </a:r>
          </a:p>
          <a:p>
            <a:r>
              <a:rPr lang="id-ID" dirty="0" smtClean="0"/>
              <a:t>Bonggas L. Tobing, “Dasar-dasar Teknik Pengujian Tegangan Tinggi, Edisi Kedua, Erlangga, Jakarta, 2012</a:t>
            </a:r>
          </a:p>
          <a:p>
            <a:r>
              <a:rPr lang="id-ID" dirty="0" smtClean="0"/>
              <a:t>Bonggas L. Tobing, “Peralatan Tegangan Tinggi”, PT. Gramedia Pustaka Utama, Jakarta, 2003</a:t>
            </a:r>
          </a:p>
          <a:p>
            <a:endParaRPr lang="id-ID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82219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2" y="385761"/>
            <a:ext cx="9905998" cy="811271"/>
          </a:xfrm>
        </p:spPr>
        <p:txBody>
          <a:bodyPr/>
          <a:lstStyle/>
          <a:p>
            <a:r>
              <a:rPr lang="id-ID" b="1" dirty="0" smtClean="0">
                <a:solidFill>
                  <a:srgbClr val="FF0000"/>
                </a:solidFill>
              </a:rPr>
              <a:t>POKOK bahasan</a:t>
            </a:r>
            <a:endParaRPr lang="id-ID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3" y="1197032"/>
            <a:ext cx="4228610" cy="54531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dirty="0" smtClean="0">
                <a:solidFill>
                  <a:schemeClr val="bg1"/>
                </a:solidFill>
              </a:rPr>
              <a:t>1. Pndahuluan</a:t>
            </a:r>
            <a:r>
              <a:rPr lang="id-ID" dirty="0">
                <a:solidFill>
                  <a:schemeClr val="bg1"/>
                </a:solidFill>
              </a:rPr>
              <a:t>, defenisi, ruang lingkup pemeliharaan dan perawatan peralatan listrik </a:t>
            </a:r>
          </a:p>
          <a:p>
            <a:pPr marL="0" lvl="0" indent="0">
              <a:buNone/>
            </a:pPr>
            <a:endParaRPr lang="id-ID" dirty="0" smtClean="0">
              <a:solidFill>
                <a:schemeClr val="bg1"/>
              </a:solidFill>
            </a:endParaRPr>
          </a:p>
          <a:p>
            <a:pPr marL="0" lvl="0" indent="0">
              <a:buNone/>
            </a:pPr>
            <a:r>
              <a:rPr lang="id-ID" dirty="0" smtClean="0">
                <a:solidFill>
                  <a:srgbClr val="FFFF00"/>
                </a:solidFill>
              </a:rPr>
              <a:t>2. Bahan </a:t>
            </a:r>
            <a:r>
              <a:rPr lang="id-ID" dirty="0">
                <a:solidFill>
                  <a:srgbClr val="FFFF00"/>
                </a:solidFill>
              </a:rPr>
              <a:t>dielektrik pada peralatan listrik</a:t>
            </a:r>
            <a:r>
              <a:rPr lang="id-ID" dirty="0" smtClean="0">
                <a:solidFill>
                  <a:srgbClr val="FFFF00"/>
                </a:solidFill>
              </a:rPr>
              <a:t>.</a:t>
            </a:r>
          </a:p>
          <a:p>
            <a:pPr marL="0" lvl="0" indent="0">
              <a:buNone/>
            </a:pPr>
            <a:endParaRPr lang="id-ID" dirty="0">
              <a:solidFill>
                <a:schemeClr val="bg1"/>
              </a:solidFill>
            </a:endParaRPr>
          </a:p>
          <a:p>
            <a:pPr marL="0" lvl="0" indent="0">
              <a:buNone/>
            </a:pPr>
            <a:endParaRPr lang="id-ID" dirty="0">
              <a:solidFill>
                <a:schemeClr val="bg1"/>
              </a:solidFill>
            </a:endParaRPr>
          </a:p>
          <a:p>
            <a:pPr marL="0" lvl="0" indent="0">
              <a:buNone/>
            </a:pPr>
            <a:endParaRPr lang="id-ID" dirty="0" smtClean="0"/>
          </a:p>
          <a:p>
            <a:pPr marL="0" lvl="0" indent="0">
              <a:buNone/>
            </a:pPr>
            <a:endParaRPr lang="id-ID" dirty="0" smtClean="0"/>
          </a:p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370023" y="1197032"/>
            <a:ext cx="6517177" cy="4438997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buNone/>
            </a:pPr>
            <a:r>
              <a:rPr lang="id-ID" dirty="0" smtClean="0"/>
              <a:t>3. </a:t>
            </a:r>
            <a:r>
              <a:rPr lang="id-ID" dirty="0"/>
              <a:t>Kegagalan isolasi pada peralatan listrik.</a:t>
            </a:r>
          </a:p>
          <a:p>
            <a:pPr lvl="0"/>
            <a:r>
              <a:rPr lang="id-ID" dirty="0"/>
              <a:t>Pemeliharaan dan perawatan pada transformator.</a:t>
            </a:r>
          </a:p>
          <a:p>
            <a:pPr lvl="0"/>
            <a:r>
              <a:rPr lang="id-ID" dirty="0"/>
              <a:t>Pemeliharaan dan perawatan pada kabel listrik. </a:t>
            </a:r>
          </a:p>
          <a:p>
            <a:pPr lvl="0"/>
            <a:r>
              <a:rPr lang="id-ID" dirty="0" smtClean="0"/>
              <a:t>Pemeliharaan dan perawatan pada switchgear.</a:t>
            </a:r>
          </a:p>
          <a:p>
            <a:pPr lvl="0"/>
            <a:r>
              <a:rPr lang="id-ID" dirty="0" smtClean="0"/>
              <a:t>Pemeliharaan dan perawatan pada circuit breaker (CB/PMT)</a:t>
            </a:r>
          </a:p>
          <a:p>
            <a:pPr lvl="0"/>
            <a:r>
              <a:rPr lang="id-ID" dirty="0" smtClean="0"/>
              <a:t>Pemeliharaan dan perawatan pada isolator/bushing.</a:t>
            </a:r>
          </a:p>
          <a:p>
            <a:pPr lvl="0"/>
            <a:r>
              <a:rPr lang="id-ID" dirty="0" smtClean="0"/>
              <a:t>Pemeliharaan dan perawatan pada transformator ukur (PT dan CT)</a:t>
            </a:r>
          </a:p>
          <a:p>
            <a:pPr lvl="0"/>
            <a:r>
              <a:rPr lang="id-ID" dirty="0" smtClean="0"/>
              <a:t>Pemeliharaan </a:t>
            </a:r>
            <a:r>
              <a:rPr lang="id-ID" dirty="0"/>
              <a:t>dan perawatan pada motor.</a:t>
            </a:r>
          </a:p>
          <a:p>
            <a:pPr lvl="0"/>
            <a:r>
              <a:rPr lang="id-ID" dirty="0"/>
              <a:t>Pemeliharaan dan perawatan pada generator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id-ID" dirty="0" smtClean="0">
              <a:solidFill>
                <a:schemeClr val="bg1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id-ID" dirty="0" smtClean="0"/>
          </a:p>
          <a:p>
            <a:endParaRPr lang="id-ID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141412" y="5511338"/>
            <a:ext cx="8301845" cy="12635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id-ID" dirty="0" smtClean="0">
                <a:solidFill>
                  <a:srgbClr val="FFC000"/>
                </a:solidFill>
              </a:rPr>
              <a:t>4. Definisi dan ruang lingkup </a:t>
            </a:r>
            <a:r>
              <a:rPr lang="id-ID" i="1" dirty="0" smtClean="0">
                <a:solidFill>
                  <a:srgbClr val="FFC000"/>
                </a:solidFill>
              </a:rPr>
              <a:t>perdictive maintenace </a:t>
            </a:r>
            <a:r>
              <a:rPr lang="id-ID" dirty="0" smtClean="0">
                <a:solidFill>
                  <a:srgbClr val="FFC000"/>
                </a:solidFill>
              </a:rPr>
              <a:t>dan SOP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d-ID" dirty="0" smtClean="0"/>
              <a:t>5. Manajemen pemeliharaan dan perawatan peralatan listrik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id-ID" dirty="0" smtClean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6156315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</p:spPr>
        <p:txBody>
          <a:bodyPr>
            <a:normAutofit/>
          </a:bodyPr>
          <a:lstStyle/>
          <a:p>
            <a:pPr algn="ctr"/>
            <a:r>
              <a:rPr lang="id-ID" sz="4400" b="1" dirty="0" smtClean="0">
                <a:solidFill>
                  <a:srgbClr val="FF0000"/>
                </a:solidFill>
              </a:rPr>
              <a:t>PUSTAKA</a:t>
            </a:r>
            <a:endParaRPr lang="id-ID" sz="4400" b="1" dirty="0">
              <a:solidFill>
                <a:srgbClr val="FF0000"/>
              </a:solidFill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141412" y="2249487"/>
            <a:ext cx="9905999" cy="3541714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id-ID" dirty="0" smtClean="0"/>
              <a:t>Kontrak kuliah Pemeliharaan Peralatan Listrik Universitas Medan Area</a:t>
            </a:r>
          </a:p>
          <a:p>
            <a:pPr marL="457200" indent="-457200">
              <a:buAutoNum type="arabicPeriod"/>
            </a:pPr>
            <a:r>
              <a:rPr lang="id-ID" dirty="0" smtClean="0"/>
              <a:t>Silabus mata kuliah </a:t>
            </a:r>
            <a:r>
              <a:rPr lang="id-ID" dirty="0"/>
              <a:t>Pemeliharaan Peralatan Listrik Universitas Medan Area</a:t>
            </a:r>
          </a:p>
        </p:txBody>
      </p:sp>
    </p:spTree>
    <p:extLst>
      <p:ext uri="{BB962C8B-B14F-4D97-AF65-F5344CB8AC3E}">
        <p14:creationId xmlns:p14="http://schemas.microsoft.com/office/powerpoint/2010/main" val="35389794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848115" y="2111434"/>
            <a:ext cx="9905998" cy="24605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base"/>
            <a:r>
              <a:rPr lang="id-ID" b="1" dirty="0" smtClean="0"/>
              <a:t>Sekian</a:t>
            </a:r>
          </a:p>
          <a:p>
            <a:pPr algn="ctr" fontAlgn="base"/>
            <a:r>
              <a:rPr lang="id-ID" b="1" dirty="0" smtClean="0"/>
              <a:t>terimakasih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18218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177031"/>
          </a:xfrm>
        </p:spPr>
        <p:txBody>
          <a:bodyPr/>
          <a:lstStyle/>
          <a:p>
            <a:r>
              <a:rPr lang="id-ID" dirty="0" smtClean="0">
                <a:solidFill>
                  <a:srgbClr val="FF0000"/>
                </a:solidFill>
              </a:rPr>
              <a:t>Kontrak KULIAH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1141413" y="1795549"/>
            <a:ext cx="9905998" cy="41363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742950" indent="-742950">
              <a:buAutoNum type="arabicPeriod"/>
            </a:pPr>
            <a:r>
              <a:rPr lang="id-ID" dirty="0" smtClean="0"/>
              <a:t>Deskripsi singkat mata kuliah</a:t>
            </a:r>
          </a:p>
          <a:p>
            <a:pPr marL="742950" indent="-742950">
              <a:buAutoNum type="arabicPeriod"/>
            </a:pPr>
            <a:r>
              <a:rPr lang="id-ID" dirty="0" smtClean="0"/>
              <a:t>Capaian pembelajaran</a:t>
            </a:r>
          </a:p>
          <a:p>
            <a:pPr marL="742950" indent="-742950">
              <a:buAutoNum type="arabicPeriod"/>
            </a:pPr>
            <a:r>
              <a:rPr lang="id-ID" dirty="0" smtClean="0"/>
              <a:t>Strategi perkuliahan</a:t>
            </a:r>
          </a:p>
          <a:p>
            <a:pPr marL="742950" indent="-742950">
              <a:buAutoNum type="arabicPeriod"/>
            </a:pPr>
            <a:r>
              <a:rPr lang="id-ID" dirty="0" smtClean="0"/>
              <a:t>Tugas</a:t>
            </a:r>
          </a:p>
          <a:p>
            <a:pPr marL="742950" indent="-742950">
              <a:buAutoNum type="arabicPeriod"/>
            </a:pPr>
            <a:r>
              <a:rPr lang="id-ID" dirty="0" smtClean="0"/>
              <a:t>Sistem penilaian</a:t>
            </a:r>
          </a:p>
          <a:p>
            <a:pPr marL="742950" indent="-742950">
              <a:buAutoNum type="arabicPeriod"/>
            </a:pPr>
            <a:r>
              <a:rPr lang="id-ID" dirty="0" smtClean="0"/>
              <a:t>Tata tertip perkuliahan</a:t>
            </a:r>
          </a:p>
          <a:p>
            <a:pPr marL="742950" indent="-742950">
              <a:buAutoNum type="arabicPeriod"/>
            </a:pPr>
            <a:r>
              <a:rPr lang="id-ID" dirty="0" smtClean="0"/>
              <a:t>Materi perkuliahan</a:t>
            </a:r>
          </a:p>
          <a:p>
            <a:pPr marL="742950" indent="-742950">
              <a:buAutoNum type="arabicPeriod"/>
            </a:pPr>
            <a:r>
              <a:rPr lang="id-ID" smtClean="0"/>
              <a:t>POKOk BAHASAN</a:t>
            </a:r>
            <a:endParaRPr lang="id-ID" dirty="0" smtClean="0"/>
          </a:p>
          <a:p>
            <a:pPr marL="742950" indent="-742950">
              <a:buAutoNum type="arabicPeriod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92125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>
                <a:solidFill>
                  <a:srgbClr val="FF0000"/>
                </a:solidFill>
              </a:rPr>
              <a:t>1. Deskripsi singkat mata kuliah</a:t>
            </a:r>
            <a:endParaRPr lang="id-ID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6785" y="2097088"/>
            <a:ext cx="9750626" cy="340593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d-ID" sz="3200" dirty="0"/>
              <a:t>Mata kuliah Pemeliharaan dan Perawatan Peralatan Listrik mempelajari tentang bagaimana </a:t>
            </a:r>
            <a:r>
              <a:rPr lang="id-ID" sz="3200" dirty="0" smtClean="0"/>
              <a:t>melakukan pemeliharaan </a:t>
            </a:r>
            <a:r>
              <a:rPr lang="id-ID" sz="3200" dirty="0"/>
              <a:t>dan perawatan peralatan listrik seperti pemeliharaan dan perawatan transformator, kabel </a:t>
            </a:r>
            <a:r>
              <a:rPr lang="id-ID" sz="3200" dirty="0" smtClean="0"/>
              <a:t>udara, gardu </a:t>
            </a:r>
            <a:r>
              <a:rPr lang="id-ID" sz="3200" dirty="0"/>
              <a:t>induk dan </a:t>
            </a:r>
            <a:r>
              <a:rPr lang="id-ID" sz="3200" dirty="0" smtClean="0"/>
              <a:t>peralatan pembangkit listrik lainnya </a:t>
            </a:r>
            <a:r>
              <a:rPr lang="id-ID" sz="3200" dirty="0"/>
              <a:t>dengan tujuan untuk mengoptimalkan peralatan listrik dapat bekerja sesuai dengan waktu hidup/pemadamannya ( life time). </a:t>
            </a:r>
          </a:p>
        </p:txBody>
      </p:sp>
    </p:spTree>
    <p:extLst>
      <p:ext uri="{BB962C8B-B14F-4D97-AF65-F5344CB8AC3E}">
        <p14:creationId xmlns:p14="http://schemas.microsoft.com/office/powerpoint/2010/main" val="15581649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2" y="369136"/>
            <a:ext cx="9905998" cy="1478570"/>
          </a:xfrm>
        </p:spPr>
        <p:txBody>
          <a:bodyPr/>
          <a:lstStyle/>
          <a:p>
            <a:r>
              <a:rPr lang="id-ID" dirty="0" smtClean="0">
                <a:solidFill>
                  <a:srgbClr val="FF0000"/>
                </a:solidFill>
              </a:rPr>
              <a:t>2. Capaian </a:t>
            </a:r>
            <a:r>
              <a:rPr lang="id-ID" dirty="0">
                <a:solidFill>
                  <a:srgbClr val="FF0000"/>
                </a:solidFill>
              </a:rPr>
              <a:t>pembelajaran</a:t>
            </a:r>
            <a:r>
              <a:rPr lang="id-ID" dirty="0"/>
              <a:t/>
            </a:r>
            <a:br>
              <a:rPr lang="id-ID" dirty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429789"/>
            <a:ext cx="10562908" cy="5137266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id-ID" dirty="0"/>
              <a:t>Mampu menjelaskan definisi dan ruang lingkup Pemeliharaan dan Perawatan Peralatan Listrik</a:t>
            </a:r>
            <a:r>
              <a:rPr lang="id-ID" dirty="0" smtClean="0"/>
              <a:t>.</a:t>
            </a:r>
          </a:p>
          <a:p>
            <a:pPr marL="457200" indent="-457200">
              <a:buAutoNum type="arabicPeriod"/>
            </a:pPr>
            <a:r>
              <a:rPr lang="id-ID" dirty="0"/>
              <a:t>Mampu menjelaskan tentang Pemeliharaan dan Perawatan Peralatan Listrik</a:t>
            </a:r>
            <a:r>
              <a:rPr lang="id-ID" dirty="0" smtClean="0"/>
              <a:t>.</a:t>
            </a:r>
          </a:p>
          <a:p>
            <a:pPr marL="457200" indent="-457200">
              <a:buAutoNum type="arabicPeriod"/>
            </a:pPr>
            <a:r>
              <a:rPr lang="id-ID" dirty="0"/>
              <a:t>Mampu menerapkan dasar Pemeliharaan dan Perawatan Peralatan Listrik</a:t>
            </a:r>
            <a:r>
              <a:rPr lang="id-ID" dirty="0" smtClean="0"/>
              <a:t>.</a:t>
            </a:r>
          </a:p>
          <a:p>
            <a:pPr marL="457200" indent="-457200">
              <a:buAutoNum type="arabicPeriod"/>
            </a:pPr>
            <a:r>
              <a:rPr lang="id-ID" dirty="0"/>
              <a:t>Mampu menjelaskan proses dalam pengambilan keputusan dalam Pemeliharaan dan Perawatan Peralatan termasuk SOP pemeliharaan perawatan.</a:t>
            </a:r>
            <a:endParaRPr lang="id-ID" dirty="0" smtClean="0"/>
          </a:p>
          <a:p>
            <a:endParaRPr lang="id-ID" dirty="0" smtClean="0"/>
          </a:p>
          <a:p>
            <a:endParaRPr lang="id-ID" dirty="0" smtClean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1649204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9152" y="153006"/>
            <a:ext cx="9905998" cy="1478570"/>
          </a:xfrm>
        </p:spPr>
        <p:txBody>
          <a:bodyPr/>
          <a:lstStyle/>
          <a:p>
            <a:r>
              <a:rPr lang="id-ID" dirty="0" smtClean="0">
                <a:solidFill>
                  <a:srgbClr val="FF0000"/>
                </a:solidFill>
              </a:rPr>
              <a:t>3. </a:t>
            </a:r>
            <a:r>
              <a:rPr lang="id-ID" dirty="0">
                <a:solidFill>
                  <a:srgbClr val="FF0000"/>
                </a:solidFill>
              </a:rPr>
              <a:t>Strategi perkuliahan</a:t>
            </a:r>
            <a:r>
              <a:rPr lang="id-ID" dirty="0"/>
              <a:t/>
            </a:r>
            <a:br>
              <a:rPr lang="id-ID" dirty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70" y="1235335"/>
            <a:ext cx="3879474" cy="26051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sz="3200" u="sng" dirty="0" smtClean="0">
                <a:solidFill>
                  <a:schemeClr val="bg1"/>
                </a:solidFill>
              </a:rPr>
              <a:t>Sistem Perkuliahan</a:t>
            </a:r>
          </a:p>
          <a:p>
            <a:pPr marL="0" indent="0">
              <a:buNone/>
            </a:pPr>
            <a:r>
              <a:rPr lang="id-ID" dirty="0" smtClean="0"/>
              <a:t>Sistem perkuliahan dilakukan dengan penyampaian konsep dan Teori (ceramah), diskusi, tanya jawab dan latihan</a:t>
            </a:r>
            <a:endParaRPr lang="id-ID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10830" y="3823849"/>
            <a:ext cx="3879474" cy="260514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id-ID" sz="3200" u="sng" dirty="0" smtClean="0">
                <a:solidFill>
                  <a:srgbClr val="FFFF00"/>
                </a:solidFill>
              </a:rPr>
              <a:t>StrategiPerkuliahan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d-ID" sz="2300" dirty="0" smtClean="0"/>
              <a:t>Ceramah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d-ID" sz="2300" dirty="0" smtClean="0"/>
              <a:t>Diskusi kelompok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d-ID" sz="2300" dirty="0" smtClean="0"/>
              <a:t>Tanya jawab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d-ID" sz="2300" dirty="0" smtClean="0"/>
              <a:t>Tugas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id-ID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6491" y="2537907"/>
            <a:ext cx="7930338" cy="1143927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4106491" y="3913229"/>
            <a:ext cx="1147153" cy="482138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200" b="1" dirty="0" smtClean="0">
                <a:solidFill>
                  <a:schemeClr val="bg1"/>
                </a:solidFill>
              </a:rPr>
              <a:t>SENIN</a:t>
            </a:r>
            <a:endParaRPr lang="id-ID" sz="2200" b="1" dirty="0">
              <a:solidFill>
                <a:schemeClr val="bg1"/>
              </a:solidFill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5253644" y="3950756"/>
            <a:ext cx="6783185" cy="4650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d-ID" sz="1750" dirty="0"/>
              <a:t>Pemeliharaan Peralatan </a:t>
            </a:r>
            <a:r>
              <a:rPr lang="id-ID" sz="1750" dirty="0" smtClean="0"/>
              <a:t>Listrik (</a:t>
            </a:r>
            <a:r>
              <a:rPr lang="id-ID" sz="1750" dirty="0"/>
              <a:t>kelas </a:t>
            </a:r>
            <a:r>
              <a:rPr lang="id-ID" sz="1750" dirty="0" smtClean="0"/>
              <a:t>pagi) 09.40-11.20 Wib Ruang II.5</a:t>
            </a:r>
            <a:endParaRPr lang="id-ID" sz="1750" dirty="0"/>
          </a:p>
        </p:txBody>
      </p:sp>
      <p:sp>
        <p:nvSpPr>
          <p:cNvPr id="9" name="Rectangle 8"/>
          <p:cNvSpPr/>
          <p:nvPr/>
        </p:nvSpPr>
        <p:spPr>
          <a:xfrm>
            <a:off x="4106490" y="4938358"/>
            <a:ext cx="1147154" cy="48213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200" b="1" dirty="0" smtClean="0"/>
              <a:t>JUM’AT</a:t>
            </a:r>
            <a:endParaRPr lang="id-ID" sz="2200" b="1" dirty="0"/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5203769" y="4832348"/>
            <a:ext cx="7148945" cy="5881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d-ID" sz="1750" dirty="0" smtClean="0"/>
              <a:t>Pemeliharaan Peralatan Listrik (kelas malam) 19.00-20.30 Wib Ruang A. II.6</a:t>
            </a:r>
            <a:endParaRPr lang="id-ID" sz="1750" dirty="0"/>
          </a:p>
        </p:txBody>
      </p:sp>
      <p:sp>
        <p:nvSpPr>
          <p:cNvPr id="11" name="Rectangle 10"/>
          <p:cNvSpPr/>
          <p:nvPr/>
        </p:nvSpPr>
        <p:spPr>
          <a:xfrm>
            <a:off x="4938943" y="5877449"/>
            <a:ext cx="4703821" cy="48213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200" b="1" dirty="0" smtClean="0"/>
              <a:t>Semester VI (2 SKS)</a:t>
            </a:r>
            <a:endParaRPr lang="id-ID" sz="2200" b="1" dirty="0"/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5203769" y="5126422"/>
            <a:ext cx="3440286" cy="4665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d-ID" sz="1750" dirty="0" smtClean="0"/>
              <a:t>DOSEN : AHMAD FAISAL, ST., MT</a:t>
            </a:r>
            <a:endParaRPr lang="id-ID" sz="1750" dirty="0"/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5253644" y="4211125"/>
            <a:ext cx="3440286" cy="4665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d-ID" sz="1750" dirty="0" smtClean="0"/>
              <a:t>DOSEN : Dr. Ir. Suwarno, MT</a:t>
            </a:r>
            <a:endParaRPr lang="id-ID" sz="1750" dirty="0"/>
          </a:p>
        </p:txBody>
      </p:sp>
    </p:spTree>
    <p:extLst>
      <p:ext uri="{BB962C8B-B14F-4D97-AF65-F5344CB8AC3E}">
        <p14:creationId xmlns:p14="http://schemas.microsoft.com/office/powerpoint/2010/main" val="3120511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>
                <a:solidFill>
                  <a:srgbClr val="FF0000"/>
                </a:solidFill>
              </a:rPr>
              <a:t>4. TUGAS</a:t>
            </a:r>
            <a:endParaRPr lang="id-ID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9913" y="2527069"/>
            <a:ext cx="9667497" cy="2876204"/>
          </a:xfrm>
        </p:spPr>
        <p:txBody>
          <a:bodyPr/>
          <a:lstStyle/>
          <a:p>
            <a:pPr marL="0" indent="0">
              <a:buNone/>
            </a:pPr>
            <a:r>
              <a:rPr lang="id-ID" sz="2800" dirty="0" smtClean="0"/>
              <a:t>Tugas akan di infokan dipertemuan-pertemuan yang akan datang</a:t>
            </a:r>
          </a:p>
          <a:p>
            <a:pPr marL="0" indent="0">
              <a:buNone/>
            </a:pPr>
            <a:r>
              <a:rPr lang="id-ID" sz="2800" dirty="0" smtClean="0"/>
              <a:t>Tugas diberikan batas waktu pengumpulan</a:t>
            </a:r>
          </a:p>
          <a:p>
            <a:pPr marL="0" indent="0">
              <a:buNone/>
            </a:pPr>
            <a:r>
              <a:rPr lang="id-ID" sz="2800" dirty="0" smtClean="0"/>
              <a:t>Apabila telat dianggap tidak mengumpulkan tugas</a:t>
            </a:r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1412173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2" y="0"/>
            <a:ext cx="9905998" cy="1478570"/>
          </a:xfrm>
        </p:spPr>
        <p:txBody>
          <a:bodyPr/>
          <a:lstStyle/>
          <a:p>
            <a:r>
              <a:rPr lang="id-ID" dirty="0" smtClean="0">
                <a:solidFill>
                  <a:srgbClr val="FF0000"/>
                </a:solidFill>
              </a:rPr>
              <a:t>5. Sistem penilaian</a:t>
            </a:r>
            <a:endParaRPr lang="id-ID" dirty="0">
              <a:solidFill>
                <a:srgbClr val="FF0000"/>
              </a:solidFill>
            </a:endParaRPr>
          </a:p>
        </p:txBody>
      </p:sp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1510068" y="3172353"/>
            <a:ext cx="1941649" cy="837734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id-ID" dirty="0" smtClean="0"/>
              <a:t>Kehadiran/PS (Partisipasi)</a:t>
            </a:r>
            <a:endParaRPr lang="id-ID" dirty="0"/>
          </a:p>
        </p:txBody>
      </p:sp>
      <p:sp>
        <p:nvSpPr>
          <p:cNvPr id="15" name="Oval 14"/>
          <p:cNvSpPr/>
          <p:nvPr/>
        </p:nvSpPr>
        <p:spPr>
          <a:xfrm>
            <a:off x="1448123" y="1570512"/>
            <a:ext cx="1529542" cy="1529542"/>
          </a:xfrm>
          <a:prstGeom prst="ellipse">
            <a:avLst/>
          </a:prstGeom>
          <a:solidFill>
            <a:schemeClr val="tx2">
              <a:lumMod val="75000"/>
            </a:schemeClr>
          </a:solidFill>
          <a:ln w="16192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3000" b="1" dirty="0" smtClean="0">
                <a:solidFill>
                  <a:schemeClr val="bg1"/>
                </a:solidFill>
              </a:rPr>
              <a:t>10 %</a:t>
            </a:r>
            <a:endParaRPr lang="id-ID" sz="3000" b="1" dirty="0">
              <a:solidFill>
                <a:schemeClr val="bg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4114632" y="1576354"/>
            <a:ext cx="1529542" cy="1529542"/>
          </a:xfrm>
          <a:prstGeom prst="ellipse">
            <a:avLst/>
          </a:prstGeom>
          <a:solidFill>
            <a:schemeClr val="tx2">
              <a:lumMod val="75000"/>
            </a:schemeClr>
          </a:solidFill>
          <a:ln w="16192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3000" b="1" dirty="0" smtClean="0">
                <a:solidFill>
                  <a:schemeClr val="bg1"/>
                </a:solidFill>
              </a:rPr>
              <a:t>50 %</a:t>
            </a:r>
            <a:endParaRPr lang="id-ID" sz="3000" b="1" dirty="0">
              <a:solidFill>
                <a:schemeClr val="bg1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6600305" y="1564670"/>
            <a:ext cx="1529542" cy="1529542"/>
          </a:xfrm>
          <a:prstGeom prst="ellipse">
            <a:avLst/>
          </a:prstGeom>
          <a:solidFill>
            <a:schemeClr val="tx2">
              <a:lumMod val="75000"/>
            </a:schemeClr>
          </a:solidFill>
          <a:ln w="161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3000" b="1" dirty="0" smtClean="0">
                <a:solidFill>
                  <a:schemeClr val="bg1"/>
                </a:solidFill>
              </a:rPr>
              <a:t>15 %</a:t>
            </a:r>
            <a:endParaRPr lang="id-ID" sz="3000" b="1" dirty="0">
              <a:solidFill>
                <a:schemeClr val="bg1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8999744" y="1564670"/>
            <a:ext cx="1529542" cy="1529542"/>
          </a:xfrm>
          <a:prstGeom prst="ellipse">
            <a:avLst/>
          </a:prstGeom>
          <a:solidFill>
            <a:schemeClr val="tx2">
              <a:lumMod val="75000"/>
            </a:schemeClr>
          </a:solidFill>
          <a:ln w="16192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3000" b="1" dirty="0" smtClean="0">
                <a:solidFill>
                  <a:schemeClr val="bg1"/>
                </a:solidFill>
              </a:rPr>
              <a:t>25 %</a:t>
            </a:r>
            <a:endParaRPr lang="id-ID" sz="3000" b="1" dirty="0">
              <a:solidFill>
                <a:schemeClr val="bg1"/>
              </a:solidFill>
            </a:endParaRPr>
          </a:p>
        </p:txBody>
      </p:sp>
      <p:sp>
        <p:nvSpPr>
          <p:cNvPr id="19" name="Content Placeholder 2"/>
          <p:cNvSpPr txBox="1">
            <a:spLocks/>
          </p:cNvSpPr>
          <p:nvPr/>
        </p:nvSpPr>
        <p:spPr>
          <a:xfrm>
            <a:off x="4019304" y="3230059"/>
            <a:ext cx="1853535" cy="7223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id-ID" dirty="0" smtClean="0"/>
              <a:t>PR/Tugas</a:t>
            </a:r>
            <a:endParaRPr lang="id-ID" dirty="0"/>
          </a:p>
        </p:txBody>
      </p:sp>
      <p:sp>
        <p:nvSpPr>
          <p:cNvPr id="20" name="Content Placeholder 2"/>
          <p:cNvSpPr txBox="1">
            <a:spLocks/>
          </p:cNvSpPr>
          <p:nvPr/>
        </p:nvSpPr>
        <p:spPr>
          <a:xfrm>
            <a:off x="6438308" y="3191996"/>
            <a:ext cx="1853535" cy="79844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id-ID" dirty="0" smtClean="0"/>
              <a:t>Ujian Tengah Semester (TUS)</a:t>
            </a:r>
            <a:endParaRPr lang="id-ID" dirty="0"/>
          </a:p>
        </p:txBody>
      </p:sp>
      <p:sp>
        <p:nvSpPr>
          <p:cNvPr id="21" name="Content Placeholder 2"/>
          <p:cNvSpPr txBox="1">
            <a:spLocks/>
          </p:cNvSpPr>
          <p:nvPr/>
        </p:nvSpPr>
        <p:spPr>
          <a:xfrm>
            <a:off x="8804564" y="3191996"/>
            <a:ext cx="1955758" cy="105185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id-ID" dirty="0" smtClean="0"/>
              <a:t>Ujian Akhir Semester (UAS)</a:t>
            </a:r>
            <a:endParaRPr lang="id-ID" dirty="0"/>
          </a:p>
        </p:txBody>
      </p:sp>
      <p:sp>
        <p:nvSpPr>
          <p:cNvPr id="22" name="Down Arrow 21"/>
          <p:cNvSpPr/>
          <p:nvPr/>
        </p:nvSpPr>
        <p:spPr>
          <a:xfrm>
            <a:off x="4222697" y="4037374"/>
            <a:ext cx="1313411" cy="865630"/>
          </a:xfrm>
          <a:prstGeom prst="downArrow">
            <a:avLst>
              <a:gd name="adj1" fmla="val 50000"/>
              <a:gd name="adj2" fmla="val 33177"/>
            </a:avLst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3" name="Down Arrow 22"/>
          <p:cNvSpPr/>
          <p:nvPr/>
        </p:nvSpPr>
        <p:spPr>
          <a:xfrm>
            <a:off x="6708369" y="4037374"/>
            <a:ext cx="1313411" cy="865630"/>
          </a:xfrm>
          <a:prstGeom prst="downArrow">
            <a:avLst>
              <a:gd name="adj1" fmla="val 50000"/>
              <a:gd name="adj2" fmla="val 33177"/>
            </a:avLst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4" name="Down Arrow 23"/>
          <p:cNvSpPr/>
          <p:nvPr/>
        </p:nvSpPr>
        <p:spPr>
          <a:xfrm>
            <a:off x="9157260" y="3980874"/>
            <a:ext cx="1313411" cy="865630"/>
          </a:xfrm>
          <a:prstGeom prst="downArrow">
            <a:avLst>
              <a:gd name="adj1" fmla="val 50000"/>
              <a:gd name="adj2" fmla="val 33177"/>
            </a:avLst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25" name="Rectangle 24"/>
          <p:cNvSpPr/>
          <p:nvPr/>
        </p:nvSpPr>
        <p:spPr>
          <a:xfrm>
            <a:off x="7010652" y="5042294"/>
            <a:ext cx="3460019" cy="1458407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/>
              <a:t>Jika UTS atau UAS mahasiswa/i tidak hadir maka, </a:t>
            </a:r>
            <a:r>
              <a:rPr lang="id-ID" sz="2400" dirty="0"/>
              <a:t>nilai tugas gugur</a:t>
            </a:r>
          </a:p>
          <a:p>
            <a:pPr algn="ctr"/>
            <a:endParaRPr lang="id-ID" dirty="0"/>
          </a:p>
        </p:txBody>
      </p:sp>
      <p:sp>
        <p:nvSpPr>
          <p:cNvPr id="26" name="Rectangle 25"/>
          <p:cNvSpPr/>
          <p:nvPr/>
        </p:nvSpPr>
        <p:spPr>
          <a:xfrm>
            <a:off x="3451717" y="5042294"/>
            <a:ext cx="2993247" cy="1421960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/>
              <a:t>Sikap, sopan santu dan tata kerama </a:t>
            </a:r>
            <a:r>
              <a:rPr lang="id-ID" sz="2400" dirty="0" smtClean="0"/>
              <a:t>mempengaruhi</a:t>
            </a:r>
            <a:endParaRPr lang="id-ID" dirty="0"/>
          </a:p>
        </p:txBody>
      </p:sp>
      <p:sp>
        <p:nvSpPr>
          <p:cNvPr id="27" name="Rectangle 26"/>
          <p:cNvSpPr/>
          <p:nvPr/>
        </p:nvSpPr>
        <p:spPr>
          <a:xfrm>
            <a:off x="1008364" y="5042294"/>
            <a:ext cx="2316817" cy="1421960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 smtClean="0"/>
              <a:t>Kurang dari 75%</a:t>
            </a:r>
          </a:p>
          <a:p>
            <a:pPr algn="ctr"/>
            <a:r>
              <a:rPr lang="id-ID" sz="2400" dirty="0" smtClean="0"/>
              <a:t>Gagal</a:t>
            </a:r>
            <a:endParaRPr lang="id-ID" dirty="0"/>
          </a:p>
        </p:txBody>
      </p:sp>
      <p:sp>
        <p:nvSpPr>
          <p:cNvPr id="28" name="Down Arrow 27"/>
          <p:cNvSpPr/>
          <p:nvPr/>
        </p:nvSpPr>
        <p:spPr>
          <a:xfrm>
            <a:off x="1510068" y="4037374"/>
            <a:ext cx="1313411" cy="865630"/>
          </a:xfrm>
          <a:prstGeom prst="downArrow">
            <a:avLst>
              <a:gd name="adj1" fmla="val 50000"/>
              <a:gd name="adj2" fmla="val 33177"/>
            </a:avLst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31746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>
                <a:solidFill>
                  <a:srgbClr val="FF0000"/>
                </a:solidFill>
              </a:rPr>
              <a:t>Nilai</a:t>
            </a:r>
            <a:endParaRPr lang="id-ID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3" y="2249487"/>
            <a:ext cx="3014952" cy="354171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d-ID" sz="2800" dirty="0" smtClean="0">
                <a:solidFill>
                  <a:schemeClr val="bg1"/>
                </a:solidFill>
              </a:rPr>
              <a:t>Keriteria Penilaian</a:t>
            </a:r>
          </a:p>
          <a:p>
            <a:pPr marL="0" indent="0">
              <a:buNone/>
            </a:pPr>
            <a:r>
              <a:rPr lang="id-ID" dirty="0" smtClean="0"/>
              <a:t>Penilaian skor dan bobot ditentukan dengan melihat perolehan nilai berdasarkan nilai interval pada gambar disamping</a:t>
            </a:r>
            <a:endParaRPr lang="id-ID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9584276"/>
              </p:ext>
            </p:extLst>
          </p:nvPr>
        </p:nvGraphicFramePr>
        <p:xfrm>
          <a:off x="4023362" y="2531841"/>
          <a:ext cx="7632927" cy="2956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44309"/>
                <a:gridCol w="2544309"/>
                <a:gridCol w="254430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sz="2800" dirty="0" smtClean="0"/>
                        <a:t>Skor</a:t>
                      </a:r>
                      <a:endParaRPr lang="id-ID" sz="2800" dirty="0"/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800" dirty="0" smtClean="0"/>
                        <a:t>Angka</a:t>
                      </a:r>
                      <a:endParaRPr lang="id-ID" sz="2800" dirty="0"/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800" dirty="0" smtClean="0"/>
                        <a:t>Interval</a:t>
                      </a:r>
                      <a:endParaRPr lang="id-ID" sz="2800" dirty="0"/>
                    </a:p>
                  </a:txBody>
                  <a:tcPr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sz="2200" dirty="0" smtClean="0"/>
                        <a:t>A</a:t>
                      </a:r>
                    </a:p>
                    <a:p>
                      <a:pPr algn="ctr"/>
                      <a:r>
                        <a:rPr lang="id-ID" sz="2200" dirty="0" smtClean="0"/>
                        <a:t>B+</a:t>
                      </a:r>
                    </a:p>
                    <a:p>
                      <a:pPr algn="ctr"/>
                      <a:r>
                        <a:rPr lang="id-ID" sz="2200" dirty="0" smtClean="0"/>
                        <a:t>B</a:t>
                      </a:r>
                    </a:p>
                    <a:p>
                      <a:pPr algn="ctr"/>
                      <a:r>
                        <a:rPr lang="id-ID" sz="2200" dirty="0" smtClean="0"/>
                        <a:t>C+</a:t>
                      </a:r>
                    </a:p>
                    <a:p>
                      <a:pPr algn="ctr"/>
                      <a:r>
                        <a:rPr lang="id-ID" sz="2200" dirty="0" smtClean="0"/>
                        <a:t>C</a:t>
                      </a:r>
                    </a:p>
                    <a:p>
                      <a:pPr algn="ctr"/>
                      <a:r>
                        <a:rPr lang="id-ID" sz="2200" dirty="0" smtClean="0"/>
                        <a:t>D</a:t>
                      </a:r>
                    </a:p>
                    <a:p>
                      <a:pPr algn="ctr"/>
                      <a:r>
                        <a:rPr lang="id-ID" sz="2200" dirty="0" smtClean="0"/>
                        <a:t>E</a:t>
                      </a:r>
                      <a:endParaRPr lang="id-ID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200" dirty="0" smtClean="0"/>
                        <a:t>4</a:t>
                      </a:r>
                    </a:p>
                    <a:p>
                      <a:pPr algn="ctr"/>
                      <a:r>
                        <a:rPr lang="id-ID" sz="2200" dirty="0" smtClean="0"/>
                        <a:t>3,5</a:t>
                      </a:r>
                    </a:p>
                    <a:p>
                      <a:pPr algn="ctr"/>
                      <a:r>
                        <a:rPr lang="id-ID" sz="2200" dirty="0" smtClean="0"/>
                        <a:t>3</a:t>
                      </a:r>
                    </a:p>
                    <a:p>
                      <a:pPr algn="ctr"/>
                      <a:r>
                        <a:rPr lang="id-ID" sz="2200" dirty="0" smtClean="0"/>
                        <a:t>2,5</a:t>
                      </a:r>
                    </a:p>
                    <a:p>
                      <a:pPr algn="ctr"/>
                      <a:r>
                        <a:rPr lang="id-ID" sz="2200" dirty="0" smtClean="0"/>
                        <a:t>2</a:t>
                      </a:r>
                    </a:p>
                    <a:p>
                      <a:pPr algn="ctr"/>
                      <a:r>
                        <a:rPr lang="id-ID" sz="2200" dirty="0" smtClean="0"/>
                        <a:t>1</a:t>
                      </a:r>
                    </a:p>
                    <a:p>
                      <a:pPr algn="ctr"/>
                      <a:r>
                        <a:rPr lang="id-ID" sz="2200" dirty="0" smtClean="0"/>
                        <a:t>0</a:t>
                      </a:r>
                      <a:endParaRPr lang="id-ID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200" dirty="0" smtClean="0"/>
                        <a:t>85.00 &lt; 100</a:t>
                      </a:r>
                    </a:p>
                    <a:p>
                      <a:pPr algn="ctr"/>
                      <a:r>
                        <a:rPr lang="id-ID" sz="2200" dirty="0" smtClean="0"/>
                        <a:t>77,50 &lt; 84,99</a:t>
                      </a:r>
                    </a:p>
                    <a:p>
                      <a:pPr algn="ctr"/>
                      <a:r>
                        <a:rPr lang="id-ID" sz="2200" dirty="0" smtClean="0"/>
                        <a:t>70,00 &lt; 77,49</a:t>
                      </a:r>
                    </a:p>
                    <a:p>
                      <a:pPr algn="ctr"/>
                      <a:r>
                        <a:rPr lang="id-ID" sz="2200" dirty="0" smtClean="0"/>
                        <a:t>62,50 &lt; 69,99</a:t>
                      </a:r>
                    </a:p>
                    <a:p>
                      <a:pPr algn="ctr"/>
                      <a:r>
                        <a:rPr lang="id-ID" sz="2200" dirty="0" smtClean="0"/>
                        <a:t>55,00 &lt; 62,49</a:t>
                      </a:r>
                    </a:p>
                    <a:p>
                      <a:pPr algn="ctr"/>
                      <a:r>
                        <a:rPr lang="id-ID" sz="2200" dirty="0" smtClean="0"/>
                        <a:t>45,00 &lt; 54,99</a:t>
                      </a:r>
                    </a:p>
                    <a:p>
                      <a:pPr algn="ctr"/>
                      <a:r>
                        <a:rPr lang="id-ID" sz="2200" dirty="0" smtClean="0"/>
                        <a:t>0,00 &lt; 44,99</a:t>
                      </a:r>
                      <a:endParaRPr lang="id-ID" sz="2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ontent Placeholder 2"/>
          <p:cNvSpPr txBox="1">
            <a:spLocks/>
          </p:cNvSpPr>
          <p:nvPr/>
        </p:nvSpPr>
        <p:spPr>
          <a:xfrm>
            <a:off x="5408613" y="5519680"/>
            <a:ext cx="5638798" cy="54304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SzPct val="125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SzPct val="125000"/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id-ID" sz="2800" dirty="0" smtClean="0">
                <a:solidFill>
                  <a:schemeClr val="bg1"/>
                </a:solidFill>
              </a:rPr>
              <a:t>Keriteria penilaian sesuai aturan UMA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5276963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2" y="302635"/>
            <a:ext cx="9905998" cy="1010777"/>
          </a:xfrm>
        </p:spPr>
        <p:txBody>
          <a:bodyPr/>
          <a:lstStyle/>
          <a:p>
            <a:r>
              <a:rPr lang="id-ID" dirty="0" smtClean="0">
                <a:solidFill>
                  <a:srgbClr val="FF0000"/>
                </a:solidFill>
              </a:rPr>
              <a:t>6. </a:t>
            </a:r>
            <a:r>
              <a:rPr lang="id-ID" dirty="0">
                <a:solidFill>
                  <a:srgbClr val="FF0000"/>
                </a:solidFill>
              </a:rPr>
              <a:t>Tata tertip </a:t>
            </a:r>
            <a:r>
              <a:rPr lang="id-ID" dirty="0" smtClean="0">
                <a:solidFill>
                  <a:srgbClr val="FF0000"/>
                </a:solidFill>
              </a:rPr>
              <a:t>perkuliahan</a:t>
            </a:r>
            <a:endParaRPr lang="id-ID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313412"/>
            <a:ext cx="9905999" cy="4854632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AutoNum type="arabicPeriod"/>
            </a:pPr>
            <a:r>
              <a:rPr lang="id-ID" dirty="0" smtClean="0"/>
              <a:t>Kehadiran tatap muka perkuliahan 75 %</a:t>
            </a:r>
          </a:p>
          <a:p>
            <a:pPr marL="457200" indent="-457200">
              <a:buAutoNum type="arabicPeriod"/>
            </a:pPr>
            <a:r>
              <a:rPr lang="id-ID" dirty="0" smtClean="0"/>
              <a:t>Toleransi keterlambatan masuk perkuliahan ± 15 Menit</a:t>
            </a:r>
          </a:p>
          <a:p>
            <a:pPr marL="457200" indent="-457200">
              <a:buAutoNum type="arabicPeriod"/>
            </a:pPr>
            <a:r>
              <a:rPr lang="id-ID" dirty="0" smtClean="0"/>
              <a:t>Sopan santu, sikap dan etika = Standar Norma UMA</a:t>
            </a:r>
          </a:p>
          <a:p>
            <a:pPr marL="457200" indent="-457200">
              <a:buAutoNum type="arabicPeriod"/>
            </a:pPr>
            <a:r>
              <a:rPr lang="id-ID" dirty="0" smtClean="0"/>
              <a:t>HP offline selama perkuliahan (silent)</a:t>
            </a:r>
          </a:p>
          <a:p>
            <a:pPr marL="457200" indent="-457200">
              <a:buAutoNum type="arabicPeriod"/>
            </a:pPr>
            <a:r>
              <a:rPr lang="id-ID" dirty="0" smtClean="0"/>
              <a:t>Apabila dosen ada tugas lain dan tidak dapat masuk, mahasiswa akan diberitahukan/infokan melalui ketua kelas atau prosedur lain.</a:t>
            </a:r>
          </a:p>
          <a:p>
            <a:pPr marL="457200" indent="-457200">
              <a:buAutoNum type="arabicPeriod"/>
            </a:pPr>
            <a:r>
              <a:rPr lang="id-ID" dirty="0" smtClean="0"/>
              <a:t>Izin tidak masuk perkuliahan dapat melampirkan surat sakit atau tugas dari lembaga bekerja (validasi cap)</a:t>
            </a:r>
          </a:p>
          <a:p>
            <a:pPr marL="457200" indent="-457200">
              <a:buAutoNum type="arabicPeriod"/>
            </a:pPr>
            <a:r>
              <a:rPr lang="id-ID" dirty="0" smtClean="0"/>
              <a:t>Tidak ada ujian susulan UTS dan UAS, kecuali dengan alasan yang jelas/izin resmi dari UMA</a:t>
            </a:r>
          </a:p>
          <a:p>
            <a:pPr marL="0" indent="0">
              <a:buNone/>
            </a:pPr>
            <a:endParaRPr lang="id-ID" dirty="0" smtClean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0949998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956</TotalTime>
  <Words>666</Words>
  <Application>Microsoft Office PowerPoint</Application>
  <PresentationFormat>Widescreen</PresentationFormat>
  <Paragraphs>126</Paragraphs>
  <Slides>13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Trebuchet MS</vt:lpstr>
      <vt:lpstr>Tw Cen MT</vt:lpstr>
      <vt:lpstr>Circuit</vt:lpstr>
      <vt:lpstr>Pemeliharaan peralatan LISTRIK </vt:lpstr>
      <vt:lpstr>Kontrak KULIAH</vt:lpstr>
      <vt:lpstr>1. Deskripsi singkat mata kuliah</vt:lpstr>
      <vt:lpstr>2. Capaian pembelajaran </vt:lpstr>
      <vt:lpstr>3. Strategi perkuliahan </vt:lpstr>
      <vt:lpstr>4. TUGAS</vt:lpstr>
      <vt:lpstr>5. Sistem penilaian</vt:lpstr>
      <vt:lpstr>Nilai</vt:lpstr>
      <vt:lpstr>6. Tata tertip perkuliahan</vt:lpstr>
      <vt:lpstr>7. Materi Perkuliahan</vt:lpstr>
      <vt:lpstr>POKOK bahasan</vt:lpstr>
      <vt:lpstr>PUSTAKA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Sejarah &amp; Perkembangan Mikroprosesor</dc:title>
  <dc:creator>ferry rahmat astianta Bukit</dc:creator>
  <cp:lastModifiedBy>Faisal</cp:lastModifiedBy>
  <cp:revision>76</cp:revision>
  <cp:lastPrinted>2019-06-20T22:58:02Z</cp:lastPrinted>
  <dcterms:created xsi:type="dcterms:W3CDTF">2017-09-18T14:30:24Z</dcterms:created>
  <dcterms:modified xsi:type="dcterms:W3CDTF">2019-06-23T08:16:06Z</dcterms:modified>
</cp:coreProperties>
</file>