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20"/>
  </p:notesMasterIdLst>
  <p:handoutMasterIdLst>
    <p:handoutMasterId r:id="rId21"/>
  </p:handoutMasterIdLst>
  <p:sldIdLst>
    <p:sldId id="256" r:id="rId2"/>
    <p:sldId id="273" r:id="rId3"/>
    <p:sldId id="258" r:id="rId4"/>
    <p:sldId id="263" r:id="rId5"/>
    <p:sldId id="269" r:id="rId6"/>
    <p:sldId id="270" r:id="rId7"/>
    <p:sldId id="271" r:id="rId8"/>
    <p:sldId id="264" r:id="rId9"/>
    <p:sldId id="275" r:id="rId10"/>
    <p:sldId id="276" r:id="rId11"/>
    <p:sldId id="277" r:id="rId12"/>
    <p:sldId id="278" r:id="rId13"/>
    <p:sldId id="279" r:id="rId14"/>
    <p:sldId id="265" r:id="rId15"/>
    <p:sldId id="281" r:id="rId16"/>
    <p:sldId id="280" r:id="rId17"/>
    <p:sldId id="266" r:id="rId18"/>
    <p:sldId id="26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434" autoAdjust="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BD366D0-7429-4222-803D-F9CFEE783644}" type="datetimeFigureOut">
              <a:rPr lang="id-ID" smtClean="0"/>
              <a:t>07/07/2019</a:t>
            </a:fld>
            <a:endParaRPr lang="id-ID"/>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1A5133A-A4C9-4DD3-8162-F4F57E3A2CEA}" type="slidenum">
              <a:rPr lang="id-ID" smtClean="0"/>
              <a:t>‹#›</a:t>
            </a:fld>
            <a:endParaRPr lang="id-ID"/>
          </a:p>
        </p:txBody>
      </p:sp>
    </p:spTree>
    <p:extLst>
      <p:ext uri="{BB962C8B-B14F-4D97-AF65-F5344CB8AC3E}">
        <p14:creationId xmlns:p14="http://schemas.microsoft.com/office/powerpoint/2010/main" val="10790384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57F6FB-EFD7-4E1D-A82D-1CC1460124E0}" type="datetimeFigureOut">
              <a:rPr lang="en-GB" smtClean="0"/>
              <a:t>07/07/2019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EF0FB5-843B-4B6C-8A68-FEFDA944C46F}" type="slidenum">
              <a:rPr lang="en-GB" smtClean="0"/>
              <a:t>‹#›</a:t>
            </a:fld>
            <a:endParaRPr lang="en-GB"/>
          </a:p>
        </p:txBody>
      </p:sp>
    </p:spTree>
    <p:extLst>
      <p:ext uri="{BB962C8B-B14F-4D97-AF65-F5344CB8AC3E}">
        <p14:creationId xmlns:p14="http://schemas.microsoft.com/office/powerpoint/2010/main" val="4250963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EDEF0FB5-843B-4B6C-8A68-FEFDA944C46F}" type="slidenum">
              <a:rPr lang="en-GB" smtClean="0"/>
              <a:t>1</a:t>
            </a:fld>
            <a:endParaRPr lang="en-GB"/>
          </a:p>
        </p:txBody>
      </p:sp>
    </p:spTree>
    <p:extLst>
      <p:ext uri="{BB962C8B-B14F-4D97-AF65-F5344CB8AC3E}">
        <p14:creationId xmlns:p14="http://schemas.microsoft.com/office/powerpoint/2010/main" val="40030147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dirty="0" smtClean="0"/>
              <a:t>Ep (J)=m.g.h</a:t>
            </a:r>
          </a:p>
          <a:p>
            <a:r>
              <a:rPr lang="id-ID" dirty="0" smtClean="0"/>
              <a:t>Masa benda kg</a:t>
            </a:r>
          </a:p>
          <a:p>
            <a:r>
              <a:rPr lang="id-ID" dirty="0" smtClean="0"/>
              <a:t>Kecepatan gravitasi (9,8 m/s2)</a:t>
            </a:r>
          </a:p>
          <a:p>
            <a:r>
              <a:rPr lang="id-ID" dirty="0" smtClean="0"/>
              <a:t>Ketinggian benda m</a:t>
            </a:r>
            <a:endParaRPr lang="en-GB" dirty="0"/>
          </a:p>
        </p:txBody>
      </p:sp>
      <p:sp>
        <p:nvSpPr>
          <p:cNvPr id="4" name="Slide Number Placeholder 3"/>
          <p:cNvSpPr>
            <a:spLocks noGrp="1"/>
          </p:cNvSpPr>
          <p:nvPr>
            <p:ph type="sldNum" sz="quarter" idx="10"/>
          </p:nvPr>
        </p:nvSpPr>
        <p:spPr/>
        <p:txBody>
          <a:bodyPr/>
          <a:lstStyle/>
          <a:p>
            <a:fld id="{EDEF0FB5-843B-4B6C-8A68-FEFDA944C46F}" type="slidenum">
              <a:rPr lang="en-GB" smtClean="0"/>
              <a:t>3</a:t>
            </a:fld>
            <a:endParaRPr lang="en-GB"/>
          </a:p>
        </p:txBody>
      </p:sp>
    </p:spTree>
    <p:extLst>
      <p:ext uri="{BB962C8B-B14F-4D97-AF65-F5344CB8AC3E}">
        <p14:creationId xmlns:p14="http://schemas.microsoft.com/office/powerpoint/2010/main" val="12816463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EDEF0FB5-843B-4B6C-8A68-FEFDA944C46F}" type="slidenum">
              <a:rPr lang="en-GB" smtClean="0"/>
              <a:t>14</a:t>
            </a:fld>
            <a:endParaRPr lang="en-GB"/>
          </a:p>
        </p:txBody>
      </p:sp>
    </p:spTree>
    <p:extLst>
      <p:ext uri="{BB962C8B-B14F-4D97-AF65-F5344CB8AC3E}">
        <p14:creationId xmlns:p14="http://schemas.microsoft.com/office/powerpoint/2010/main" val="26523942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D53F1E03-EA83-4454-96B7-DB4AF7DD8F57}" type="datetimeFigureOut">
              <a:rPr lang="en-GB" smtClean="0"/>
              <a:t>07/07/2019</a:t>
            </a:fld>
            <a:endParaRPr lang="en-GB"/>
          </a:p>
        </p:txBody>
      </p:sp>
      <p:sp>
        <p:nvSpPr>
          <p:cNvPr id="5" name="Footer Placeholder 4"/>
          <p:cNvSpPr>
            <a:spLocks noGrp="1"/>
          </p:cNvSpPr>
          <p:nvPr>
            <p:ph type="ftr" sz="quarter" idx="11"/>
          </p:nvPr>
        </p:nvSpPr>
        <p:spPr>
          <a:xfrm>
            <a:off x="1876424" y="5410201"/>
            <a:ext cx="5124886" cy="365125"/>
          </a:xfrm>
        </p:spPr>
        <p:txBody>
          <a:bodyPr/>
          <a:lstStyle/>
          <a:p>
            <a:endParaRPr lang="en-GB"/>
          </a:p>
        </p:txBody>
      </p:sp>
      <p:sp>
        <p:nvSpPr>
          <p:cNvPr id="6" name="Slide Number Placeholder 5"/>
          <p:cNvSpPr>
            <a:spLocks noGrp="1"/>
          </p:cNvSpPr>
          <p:nvPr>
            <p:ph type="sldNum" sz="quarter" idx="12"/>
          </p:nvPr>
        </p:nvSpPr>
        <p:spPr>
          <a:xfrm>
            <a:off x="9896911" y="5410199"/>
            <a:ext cx="771089" cy="365125"/>
          </a:xfrm>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1515629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3F1E03-EA83-4454-96B7-DB4AF7DD8F57}" type="datetimeFigureOut">
              <a:rPr lang="en-GB" smtClean="0"/>
              <a:t>07/07/2019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878783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3F1E03-EA83-4454-96B7-DB4AF7DD8F57}" type="datetimeFigureOut">
              <a:rPr lang="en-GB" smtClean="0"/>
              <a:t>07/07/2019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11974203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3F1E03-EA83-4454-96B7-DB4AF7DD8F57}" type="datetimeFigureOut">
              <a:rPr lang="en-GB" smtClean="0"/>
              <a:t>07/07/2019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52191B-9660-41B4-8F0A-FE5AA33942FA}" type="slidenum">
              <a:rPr lang="en-GB" smtClean="0"/>
              <a:t>‹#›</a:t>
            </a:fld>
            <a:endParaRPr lang="en-GB"/>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6766243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3F1E03-EA83-4454-96B7-DB4AF7DD8F57}" type="datetimeFigureOut">
              <a:rPr lang="en-GB" smtClean="0"/>
              <a:t>07/07/2019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4507476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53F1E03-EA83-4454-96B7-DB4AF7DD8F57}" type="datetimeFigureOut">
              <a:rPr lang="en-GB" smtClean="0"/>
              <a:t>07/07/2019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25551049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53F1E03-EA83-4454-96B7-DB4AF7DD8F57}" type="datetimeFigureOut">
              <a:rPr lang="en-GB" smtClean="0"/>
              <a:t>07/07/2019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38024543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3F1E03-EA83-4454-96B7-DB4AF7DD8F57}" type="datetimeFigureOut">
              <a:rPr lang="en-GB" smtClean="0"/>
              <a:t>07/07/2019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5469432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3F1E03-EA83-4454-96B7-DB4AF7DD8F57}" type="datetimeFigureOut">
              <a:rPr lang="en-GB" smtClean="0"/>
              <a:t>07/07/2019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3373624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3F1E03-EA83-4454-96B7-DB4AF7DD8F57}" type="datetimeFigureOut">
              <a:rPr lang="en-GB" smtClean="0"/>
              <a:t>07/07/2019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1732030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3F1E03-EA83-4454-96B7-DB4AF7DD8F57}" type="datetimeFigureOut">
              <a:rPr lang="en-GB" smtClean="0"/>
              <a:t>07/07/2019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3397719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3F1E03-EA83-4454-96B7-DB4AF7DD8F57}" type="datetimeFigureOut">
              <a:rPr lang="en-GB" smtClean="0"/>
              <a:t>07/07/2019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1568338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3F1E03-EA83-4454-96B7-DB4AF7DD8F57}" type="datetimeFigureOut">
              <a:rPr lang="en-GB" smtClean="0"/>
              <a:t>07/07/2019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3741518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3F1E03-EA83-4454-96B7-DB4AF7DD8F57}" type="datetimeFigureOut">
              <a:rPr lang="en-GB" smtClean="0"/>
              <a:t>07/07/2019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2003522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3F1E03-EA83-4454-96B7-DB4AF7DD8F57}" type="datetimeFigureOut">
              <a:rPr lang="en-GB" smtClean="0"/>
              <a:t>07/07/2019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729737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3F1E03-EA83-4454-96B7-DB4AF7DD8F57}" type="datetimeFigureOut">
              <a:rPr lang="en-GB" smtClean="0"/>
              <a:t>07/07/2019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2277694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3F1E03-EA83-4454-96B7-DB4AF7DD8F57}" type="datetimeFigureOut">
              <a:rPr lang="en-GB" smtClean="0"/>
              <a:t>07/07/2019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52191B-9660-41B4-8F0A-FE5AA33942FA}" type="slidenum">
              <a:rPr lang="en-GB" smtClean="0"/>
              <a:t>‹#›</a:t>
            </a:fld>
            <a:endParaRPr lang="en-GB"/>
          </a:p>
        </p:txBody>
      </p:sp>
    </p:spTree>
    <p:extLst>
      <p:ext uri="{BB962C8B-B14F-4D97-AF65-F5344CB8AC3E}">
        <p14:creationId xmlns:p14="http://schemas.microsoft.com/office/powerpoint/2010/main" val="2856223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53F1E03-EA83-4454-96B7-DB4AF7DD8F57}" type="datetimeFigureOut">
              <a:rPr lang="en-GB" smtClean="0"/>
              <a:t>07/07/2019</a:t>
            </a:fld>
            <a:endParaRPr lang="en-GB"/>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752191B-9660-41B4-8F0A-FE5AA33942FA}" type="slidenum">
              <a:rPr lang="en-GB" smtClean="0"/>
              <a:t>‹#›</a:t>
            </a:fld>
            <a:endParaRPr lang="en-GB"/>
          </a:p>
        </p:txBody>
      </p:sp>
    </p:spTree>
    <p:extLst>
      <p:ext uri="{BB962C8B-B14F-4D97-AF65-F5344CB8AC3E}">
        <p14:creationId xmlns:p14="http://schemas.microsoft.com/office/powerpoint/2010/main" val="2122061014"/>
      </p:ext>
    </p:extLst>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 id="2147483782" r:id="rId14"/>
    <p:sldLayoutId id="2147483783" r:id="rId15"/>
    <p:sldLayoutId id="2147483784" r:id="rId16"/>
    <p:sldLayoutId id="2147483785"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cnbcindonesia.com/news/20180329115458-4-9019/kebutuhan-energi-global-naik-dua-kali-lipat-di-2017" TargetMode="External"/><Relationship Id="rId2" Type="http://schemas.openxmlformats.org/officeDocument/2006/relationships/hyperlink" Target="http://muhammadsaid28.blogspot.com/2016/08/sejarah-penggunaan-energi-dan-sumber.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76424" y="1075766"/>
            <a:ext cx="9561889" cy="1649506"/>
          </a:xfrm>
        </p:spPr>
        <p:txBody>
          <a:bodyPr/>
          <a:lstStyle/>
          <a:p>
            <a:r>
              <a:rPr lang="id-ID" dirty="0" smtClean="0"/>
              <a:t>Dasar konversi energi listrik</a:t>
            </a:r>
            <a:endParaRPr lang="en-GB" dirty="0">
              <a:solidFill>
                <a:srgbClr val="FF0000"/>
              </a:solidFill>
            </a:endParaRPr>
          </a:p>
        </p:txBody>
      </p:sp>
      <p:sp>
        <p:nvSpPr>
          <p:cNvPr id="3" name="Subtitle 2"/>
          <p:cNvSpPr>
            <a:spLocks noGrp="1"/>
          </p:cNvSpPr>
          <p:nvPr>
            <p:ph type="subTitle" idx="1"/>
          </p:nvPr>
        </p:nvSpPr>
        <p:spPr>
          <a:xfrm>
            <a:off x="1876424" y="3711571"/>
            <a:ext cx="8791575" cy="537700"/>
          </a:xfrm>
        </p:spPr>
        <p:txBody>
          <a:bodyPr>
            <a:normAutofit/>
          </a:bodyPr>
          <a:lstStyle/>
          <a:p>
            <a:r>
              <a:rPr lang="id-ID" sz="2400" dirty="0" smtClean="0">
                <a:solidFill>
                  <a:srgbClr val="FFC000"/>
                </a:solidFill>
              </a:rPr>
              <a:t>AHMAD FAISAL, ST., MT</a:t>
            </a:r>
            <a:endParaRPr lang="en-GB" sz="2400" dirty="0">
              <a:solidFill>
                <a:srgbClr val="FFC000"/>
              </a:solidFill>
            </a:endParaRPr>
          </a:p>
        </p:txBody>
      </p:sp>
      <p:sp>
        <p:nvSpPr>
          <p:cNvPr id="4" name="Subtitle 2"/>
          <p:cNvSpPr txBox="1">
            <a:spLocks/>
          </p:cNvSpPr>
          <p:nvPr/>
        </p:nvSpPr>
        <p:spPr>
          <a:xfrm>
            <a:off x="1876424" y="3155577"/>
            <a:ext cx="8791575" cy="1093694"/>
          </a:xfrm>
          <a:prstGeom prst="rect">
            <a:avLst/>
          </a:prstGeom>
        </p:spPr>
        <p:txBody>
          <a:bodyPr vert="horz" lIns="91440" tIns="45720" rIns="91440" bIns="45720" rtlCol="0">
            <a:normAutofit fontScale="92500" lnSpcReduction="20000"/>
          </a:bodyPr>
          <a:lstStyle>
            <a:lvl1pPr marL="0" indent="0" algn="l" defTabSz="914400" rtl="0" eaLnBrk="1" latinLnBrk="0" hangingPunct="1">
              <a:lnSpc>
                <a:spcPct val="120000"/>
              </a:lnSpc>
              <a:spcBef>
                <a:spcPts val="1000"/>
              </a:spcBef>
              <a:buSzPct val="125000"/>
              <a:buFont typeface="Arial" panose="020B0604020202020204" pitchFamily="34" charset="0"/>
              <a:buNone/>
              <a:defRPr sz="2000" kern="1200" cap="all" baseline="0">
                <a:solidFill>
                  <a:schemeClr val="tx2"/>
                </a:solidFill>
                <a:latin typeface="+mn-lt"/>
                <a:ea typeface="+mn-ea"/>
                <a:cs typeface="+mn-cs"/>
              </a:defRPr>
            </a:lvl1pPr>
            <a:lvl2pPr marL="457200" indent="0" algn="ctr" defTabSz="914400" rtl="0" eaLnBrk="1" latinLnBrk="0" hangingPunct="1">
              <a:lnSpc>
                <a:spcPct val="120000"/>
              </a:lnSpc>
              <a:spcBef>
                <a:spcPts val="500"/>
              </a:spcBef>
              <a:buSzPct val="125000"/>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SzPct val="125000"/>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9pPr>
          </a:lstStyle>
          <a:p>
            <a:r>
              <a:rPr lang="id-ID" sz="3600" dirty="0" smtClean="0">
                <a:solidFill>
                  <a:schemeClr val="bg1"/>
                </a:solidFill>
              </a:rPr>
              <a:t>Pendahuluan</a:t>
            </a:r>
          </a:p>
          <a:p>
            <a:r>
              <a:rPr lang="id-ID" sz="2400" dirty="0" smtClean="0">
                <a:solidFill>
                  <a:schemeClr val="bg2"/>
                </a:solidFill>
              </a:rPr>
              <a:t> </a:t>
            </a:r>
            <a:endParaRPr lang="en-GB" sz="2400" dirty="0">
              <a:solidFill>
                <a:schemeClr val="bg2"/>
              </a:solidFill>
            </a:endParaRPr>
          </a:p>
        </p:txBody>
      </p:sp>
      <p:sp>
        <p:nvSpPr>
          <p:cNvPr id="5" name="Rectangle 4"/>
          <p:cNvSpPr/>
          <p:nvPr/>
        </p:nvSpPr>
        <p:spPr>
          <a:xfrm>
            <a:off x="1876424" y="2853211"/>
            <a:ext cx="2776783" cy="461665"/>
          </a:xfrm>
          <a:prstGeom prst="rect">
            <a:avLst/>
          </a:prstGeom>
        </p:spPr>
        <p:txBody>
          <a:bodyPr wrap="square">
            <a:spAutoFit/>
          </a:bodyPr>
          <a:lstStyle/>
          <a:p>
            <a:r>
              <a:rPr lang="id-ID" sz="2400" dirty="0" smtClean="0">
                <a:solidFill>
                  <a:schemeClr val="bg1"/>
                </a:solidFill>
              </a:rPr>
              <a:t>PERTEMUAN 1b</a:t>
            </a:r>
            <a:endParaRPr lang="id-ID" sz="2400" dirty="0">
              <a:solidFill>
                <a:schemeClr val="bg1"/>
              </a:solidFill>
            </a:endParaRPr>
          </a:p>
        </p:txBody>
      </p:sp>
    </p:spTree>
    <p:extLst>
      <p:ext uri="{BB962C8B-B14F-4D97-AF65-F5344CB8AC3E}">
        <p14:creationId xmlns:p14="http://schemas.microsoft.com/office/powerpoint/2010/main" val="21265887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4771" y="871160"/>
            <a:ext cx="10922924" cy="761395"/>
          </a:xfrm>
        </p:spPr>
        <p:txBody>
          <a:bodyPr>
            <a:normAutofit fontScale="90000"/>
          </a:bodyPr>
          <a:lstStyle/>
          <a:p>
            <a:r>
              <a:rPr lang="id-ID" sz="2800" b="1" dirty="0" smtClean="0">
                <a:solidFill>
                  <a:schemeClr val="bg1"/>
                </a:solidFill>
              </a:rPr>
              <a:t>2.2. </a:t>
            </a:r>
            <a:r>
              <a:rPr lang="sv-SE" sz="2800" b="1" dirty="0" smtClean="0">
                <a:solidFill>
                  <a:schemeClr val="bg1"/>
                </a:solidFill>
              </a:rPr>
              <a:t>Sumber </a:t>
            </a:r>
            <a:r>
              <a:rPr lang="sv-SE" sz="2800" b="1" dirty="0">
                <a:solidFill>
                  <a:schemeClr val="bg1"/>
                </a:solidFill>
              </a:rPr>
              <a:t>daya energi diklasifikasi dalam banyak cara, yaitu :</a:t>
            </a:r>
            <a:endParaRPr lang="id-ID" sz="2800" dirty="0">
              <a:solidFill>
                <a:schemeClr val="bg1"/>
              </a:solidFill>
            </a:endParaRPr>
          </a:p>
        </p:txBody>
      </p:sp>
      <p:sp>
        <p:nvSpPr>
          <p:cNvPr id="3" name="Content Placeholder 2"/>
          <p:cNvSpPr>
            <a:spLocks noGrp="1"/>
          </p:cNvSpPr>
          <p:nvPr>
            <p:ph idx="1"/>
          </p:nvPr>
        </p:nvSpPr>
        <p:spPr>
          <a:xfrm>
            <a:off x="1282442" y="1632555"/>
            <a:ext cx="10405253" cy="4893751"/>
          </a:xfrm>
        </p:spPr>
        <p:txBody>
          <a:bodyPr>
            <a:normAutofit/>
          </a:bodyPr>
          <a:lstStyle/>
          <a:p>
            <a:pPr marL="457200" indent="-457200">
              <a:buAutoNum type="alphaUcPeriod"/>
            </a:pPr>
            <a:r>
              <a:rPr lang="id-ID" b="1" dirty="0" smtClean="0">
                <a:solidFill>
                  <a:srgbClr val="FFC000"/>
                </a:solidFill>
              </a:rPr>
              <a:t>Dilihat</a:t>
            </a:r>
            <a:r>
              <a:rPr lang="id-ID" b="1" dirty="0">
                <a:solidFill>
                  <a:srgbClr val="FFC000"/>
                </a:solidFill>
              </a:rPr>
              <a:t> dari bentuk energinya</a:t>
            </a:r>
            <a:r>
              <a:rPr lang="id-ID" b="1" dirty="0" smtClean="0">
                <a:solidFill>
                  <a:srgbClr val="FFC000"/>
                </a:solidFill>
              </a:rPr>
              <a:t>, dibedakan </a:t>
            </a:r>
            <a:r>
              <a:rPr lang="id-ID" b="1" dirty="0">
                <a:solidFill>
                  <a:srgbClr val="FFC000"/>
                </a:solidFill>
              </a:rPr>
              <a:t>menjadi </a:t>
            </a:r>
            <a:r>
              <a:rPr lang="id-ID" b="1" dirty="0" smtClean="0">
                <a:solidFill>
                  <a:srgbClr val="FFC000"/>
                </a:solidFill>
              </a:rPr>
              <a:t>:</a:t>
            </a:r>
          </a:p>
          <a:p>
            <a:pPr marL="896938" indent="-457200">
              <a:buAutoNum type="arabicPeriod"/>
            </a:pPr>
            <a:r>
              <a:rPr lang="id-ID" b="1" dirty="0" smtClean="0"/>
              <a:t>Sumber daya energi konvensional</a:t>
            </a:r>
          </a:p>
          <a:p>
            <a:pPr marL="896938" indent="-457200">
              <a:buAutoNum type="arabicPeriod"/>
            </a:pPr>
            <a:r>
              <a:rPr lang="id-ID" b="1" dirty="0" smtClean="0"/>
              <a:t>Sumber daya energi terbarukan</a:t>
            </a:r>
          </a:p>
          <a:p>
            <a:pPr marL="896938" indent="-457200">
              <a:buAutoNum type="arabicPeriod"/>
            </a:pPr>
            <a:r>
              <a:rPr lang="id-ID" b="1" dirty="0" smtClean="0"/>
              <a:t>Sumber daya energi nuklir</a:t>
            </a:r>
            <a:endParaRPr lang="id-ID" b="1" dirty="0"/>
          </a:p>
          <a:p>
            <a:pPr marL="0" indent="0">
              <a:buNone/>
            </a:pPr>
            <a:r>
              <a:rPr lang="id-ID" b="1" dirty="0" smtClean="0">
                <a:solidFill>
                  <a:srgbClr val="FFC000"/>
                </a:solidFill>
              </a:rPr>
              <a:t>B. </a:t>
            </a:r>
            <a:r>
              <a:rPr lang="sv-SE" b="1" dirty="0" smtClean="0">
                <a:solidFill>
                  <a:srgbClr val="FFC000"/>
                </a:solidFill>
              </a:rPr>
              <a:t>Dilihat</a:t>
            </a:r>
            <a:r>
              <a:rPr lang="sv-SE" b="1" dirty="0">
                <a:solidFill>
                  <a:srgbClr val="FFC000"/>
                </a:solidFill>
              </a:rPr>
              <a:t> dari </a:t>
            </a:r>
            <a:r>
              <a:rPr lang="sv-SE" b="1" dirty="0" smtClean="0">
                <a:solidFill>
                  <a:srgbClr val="FFC000"/>
                </a:solidFill>
              </a:rPr>
              <a:t>asal</a:t>
            </a:r>
            <a:r>
              <a:rPr lang="id-ID" dirty="0">
                <a:solidFill>
                  <a:srgbClr val="FFC000"/>
                </a:solidFill>
              </a:rPr>
              <a:t> </a:t>
            </a:r>
            <a:r>
              <a:rPr lang="sv-SE" b="1" dirty="0" smtClean="0">
                <a:solidFill>
                  <a:srgbClr val="FFC000"/>
                </a:solidFill>
              </a:rPr>
              <a:t>muasalnya </a:t>
            </a:r>
            <a:r>
              <a:rPr lang="sv-SE" b="1" dirty="0">
                <a:solidFill>
                  <a:srgbClr val="FFC000"/>
                </a:solidFill>
              </a:rPr>
              <a:t>sumber daya energi</a:t>
            </a:r>
            <a:r>
              <a:rPr lang="sv-SE" b="1" dirty="0" smtClean="0">
                <a:solidFill>
                  <a:srgbClr val="FFC000"/>
                </a:solidFill>
              </a:rPr>
              <a:t>,</a:t>
            </a:r>
            <a:r>
              <a:rPr lang="id-ID" b="1" dirty="0" smtClean="0">
                <a:solidFill>
                  <a:srgbClr val="FFC000"/>
                </a:solidFill>
              </a:rPr>
              <a:t> </a:t>
            </a:r>
            <a:r>
              <a:rPr lang="sv-SE" b="1" dirty="0" smtClean="0">
                <a:solidFill>
                  <a:srgbClr val="FFC000"/>
                </a:solidFill>
              </a:rPr>
              <a:t>diklasifikasikan </a:t>
            </a:r>
            <a:r>
              <a:rPr lang="sv-SE" b="1" dirty="0">
                <a:solidFill>
                  <a:srgbClr val="FFC000"/>
                </a:solidFill>
              </a:rPr>
              <a:t>menjadi </a:t>
            </a:r>
            <a:r>
              <a:rPr lang="sv-SE" b="1" dirty="0" smtClean="0">
                <a:solidFill>
                  <a:srgbClr val="FFC000"/>
                </a:solidFill>
              </a:rPr>
              <a:t>:</a:t>
            </a:r>
            <a:endParaRPr lang="id-ID" b="1" dirty="0" smtClean="0">
              <a:solidFill>
                <a:srgbClr val="FFC000"/>
              </a:solidFill>
            </a:endParaRPr>
          </a:p>
          <a:p>
            <a:pPr marL="896938" indent="-457200">
              <a:buAutoNum type="arabicPeriod"/>
            </a:pPr>
            <a:r>
              <a:rPr lang="id-ID" b="1" dirty="0" smtClean="0"/>
              <a:t>Sumber energi fosil</a:t>
            </a:r>
          </a:p>
          <a:p>
            <a:pPr marL="896938" indent="-457200">
              <a:buAutoNum type="arabicPeriod"/>
            </a:pPr>
            <a:r>
              <a:rPr lang="id-ID" b="1" dirty="0" smtClean="0"/>
              <a:t>Sumber enrgi non fosil</a:t>
            </a:r>
            <a:endParaRPr lang="sv-SE" dirty="0"/>
          </a:p>
          <a:p>
            <a:pPr marL="0" indent="0">
              <a:buNone/>
            </a:pPr>
            <a:endParaRPr lang="id-ID" dirty="0">
              <a:solidFill>
                <a:srgbClr val="FFC000"/>
              </a:solidFill>
            </a:endParaRPr>
          </a:p>
        </p:txBody>
      </p:sp>
    </p:spTree>
    <p:extLst>
      <p:ext uri="{BB962C8B-B14F-4D97-AF65-F5344CB8AC3E}">
        <p14:creationId xmlns:p14="http://schemas.microsoft.com/office/powerpoint/2010/main" val="24605339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13718"/>
            <a:ext cx="9905998" cy="833764"/>
          </a:xfrm>
        </p:spPr>
        <p:txBody>
          <a:bodyPr/>
          <a:lstStyle/>
          <a:p>
            <a:r>
              <a:rPr lang="id-ID" dirty="0" smtClean="0">
                <a:solidFill>
                  <a:srgbClr val="FF0000"/>
                </a:solidFill>
              </a:rPr>
              <a:t>2.2.1. Sumber daya energi konvensional</a:t>
            </a:r>
            <a:endParaRPr lang="id-ID" dirty="0">
              <a:solidFill>
                <a:srgbClr val="FF0000"/>
              </a:solidFill>
            </a:endParaRPr>
          </a:p>
        </p:txBody>
      </p:sp>
      <p:sp>
        <p:nvSpPr>
          <p:cNvPr id="3" name="Content Placeholder 2"/>
          <p:cNvSpPr>
            <a:spLocks noGrp="1"/>
          </p:cNvSpPr>
          <p:nvPr>
            <p:ph idx="1"/>
          </p:nvPr>
        </p:nvSpPr>
        <p:spPr>
          <a:xfrm>
            <a:off x="1141412" y="1398494"/>
            <a:ext cx="10297553" cy="4769224"/>
          </a:xfrm>
        </p:spPr>
        <p:txBody>
          <a:bodyPr>
            <a:normAutofit/>
          </a:bodyPr>
          <a:lstStyle/>
          <a:p>
            <a:pPr marL="0" indent="0">
              <a:buNone/>
            </a:pPr>
            <a:r>
              <a:rPr lang="id-ID" b="1" dirty="0"/>
              <a:t>Sumber daya energi </a:t>
            </a:r>
            <a:r>
              <a:rPr lang="id-ID" b="1" dirty="0" smtClean="0"/>
              <a:t>konvensional</a:t>
            </a:r>
            <a:r>
              <a:rPr lang="id-ID" dirty="0"/>
              <a:t> </a:t>
            </a:r>
            <a:r>
              <a:rPr lang="id-ID" dirty="0" smtClean="0"/>
              <a:t>adalah </a:t>
            </a:r>
            <a:r>
              <a:rPr lang="id-ID" dirty="0"/>
              <a:t>sumber </a:t>
            </a:r>
            <a:r>
              <a:rPr lang="id-ID" dirty="0" smtClean="0"/>
              <a:t>daya energi </a:t>
            </a:r>
            <a:r>
              <a:rPr lang="id-ID" dirty="0"/>
              <a:t>yang digunakan untuk memenuhi sebagian </a:t>
            </a:r>
            <a:r>
              <a:rPr lang="id-ID" dirty="0" smtClean="0"/>
              <a:t>besar kebutuhan </a:t>
            </a:r>
            <a:r>
              <a:rPr lang="id-ID" dirty="0"/>
              <a:t>energi manusia sekarang. Sumber dayaenergi konvensional terdiri dari: </a:t>
            </a:r>
            <a:endParaRPr lang="id-ID" dirty="0" smtClean="0"/>
          </a:p>
          <a:p>
            <a:pPr marL="457200" indent="-457200">
              <a:buAutoNum type="alphaLcPeriod"/>
            </a:pPr>
            <a:r>
              <a:rPr lang="id-ID" dirty="0"/>
              <a:t>M</a:t>
            </a:r>
            <a:r>
              <a:rPr lang="id-ID" dirty="0" smtClean="0"/>
              <a:t>inyak</a:t>
            </a:r>
            <a:r>
              <a:rPr lang="id-ID" dirty="0"/>
              <a:t> </a:t>
            </a:r>
            <a:r>
              <a:rPr lang="id-ID" dirty="0" smtClean="0"/>
              <a:t>bumi</a:t>
            </a:r>
          </a:p>
          <a:p>
            <a:pPr marL="457200" indent="-457200">
              <a:buAutoNum type="alphaLcPeriod"/>
            </a:pPr>
            <a:r>
              <a:rPr lang="id-ID" dirty="0" smtClean="0"/>
              <a:t>Batu bara</a:t>
            </a:r>
          </a:p>
          <a:p>
            <a:pPr marL="457200" indent="-457200">
              <a:buAutoNum type="alphaLcPeriod"/>
            </a:pPr>
            <a:r>
              <a:rPr lang="id-ID" dirty="0"/>
              <a:t>G</a:t>
            </a:r>
            <a:r>
              <a:rPr lang="id-ID" dirty="0" smtClean="0"/>
              <a:t>as alam</a:t>
            </a:r>
          </a:p>
          <a:p>
            <a:pPr marL="457200" indent="-457200">
              <a:buAutoNum type="alphaLcPeriod"/>
            </a:pPr>
            <a:r>
              <a:rPr lang="id-ID" dirty="0" smtClean="0"/>
              <a:t>Kayu</a:t>
            </a:r>
            <a:endParaRPr lang="id-ID" dirty="0"/>
          </a:p>
          <a:p>
            <a:pPr marL="0" indent="0">
              <a:buNone/>
            </a:pPr>
            <a:endParaRPr lang="id-ID" dirty="0"/>
          </a:p>
        </p:txBody>
      </p:sp>
    </p:spTree>
    <p:extLst>
      <p:ext uri="{BB962C8B-B14F-4D97-AF65-F5344CB8AC3E}">
        <p14:creationId xmlns:p14="http://schemas.microsoft.com/office/powerpoint/2010/main" val="2893125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1411" y="1317157"/>
            <a:ext cx="10458917" cy="4814701"/>
          </a:xfrm>
        </p:spPr>
        <p:txBody>
          <a:bodyPr>
            <a:normAutofit fontScale="92500" lnSpcReduction="10000"/>
          </a:bodyPr>
          <a:lstStyle/>
          <a:p>
            <a:pPr marL="0" indent="0">
              <a:buNone/>
            </a:pPr>
            <a:r>
              <a:rPr lang="id-ID" b="1" dirty="0"/>
              <a:t>Sumber daya energi </a:t>
            </a:r>
            <a:r>
              <a:rPr lang="id-ID" b="1" dirty="0" smtClean="0"/>
              <a:t>terbarukan</a:t>
            </a:r>
            <a:r>
              <a:rPr lang="id-ID" dirty="0"/>
              <a:t> </a:t>
            </a:r>
            <a:r>
              <a:rPr lang="id-ID" dirty="0" smtClean="0"/>
              <a:t>adalah </a:t>
            </a:r>
            <a:r>
              <a:rPr lang="id-ID" dirty="0"/>
              <a:t>sumber </a:t>
            </a:r>
            <a:r>
              <a:rPr lang="id-ID" dirty="0" smtClean="0"/>
              <a:t>daya energi </a:t>
            </a:r>
            <a:r>
              <a:rPr lang="id-ID" dirty="0"/>
              <a:t>yang tersedia secara terus menerus </a:t>
            </a:r>
            <a:r>
              <a:rPr lang="id-ID" dirty="0" smtClean="0"/>
              <a:t>dalam waktu </a:t>
            </a:r>
            <a:r>
              <a:rPr lang="id-ID" dirty="0"/>
              <a:t>sangat lama karena siklus </a:t>
            </a:r>
            <a:r>
              <a:rPr lang="id-ID" dirty="0" smtClean="0"/>
              <a:t>alaminya. Sumberdaya </a:t>
            </a:r>
            <a:r>
              <a:rPr lang="id-ID" dirty="0"/>
              <a:t>energi terbarukan terdiri dari: </a:t>
            </a:r>
            <a:endParaRPr lang="id-ID" dirty="0" smtClean="0"/>
          </a:p>
          <a:p>
            <a:pPr marL="457200" indent="-457200">
              <a:buAutoNum type="alphaLcPeriod"/>
            </a:pPr>
            <a:r>
              <a:rPr lang="id-ID" dirty="0" smtClean="0"/>
              <a:t>Energi angin.</a:t>
            </a:r>
          </a:p>
          <a:p>
            <a:pPr marL="457200" indent="-457200">
              <a:buAutoNum type="alphaLcPeriod"/>
            </a:pPr>
            <a:r>
              <a:rPr lang="id-ID" dirty="0" smtClean="0"/>
              <a:t>Energi surya.</a:t>
            </a:r>
          </a:p>
          <a:p>
            <a:pPr marL="457200" indent="-457200">
              <a:buAutoNum type="alphaLcPeriod"/>
            </a:pPr>
            <a:r>
              <a:rPr lang="id-ID" dirty="0" smtClean="0"/>
              <a:t>Geothermal.</a:t>
            </a:r>
          </a:p>
          <a:p>
            <a:pPr marL="457200" indent="-457200">
              <a:buAutoNum type="alphaLcPeriod"/>
            </a:pPr>
            <a:r>
              <a:rPr lang="id-ID" dirty="0" smtClean="0"/>
              <a:t>Aliran </a:t>
            </a:r>
            <a:r>
              <a:rPr lang="id-ID" dirty="0"/>
              <a:t>air (</a:t>
            </a:r>
            <a:r>
              <a:rPr lang="id-ID" dirty="0" smtClean="0"/>
              <a:t>sungai).</a:t>
            </a:r>
          </a:p>
          <a:p>
            <a:pPr marL="457200" indent="-457200">
              <a:buAutoNum type="alphaLcPeriod"/>
            </a:pPr>
            <a:r>
              <a:rPr lang="id-ID" dirty="0" smtClean="0"/>
              <a:t>Biomassa (sampah</a:t>
            </a:r>
            <a:r>
              <a:rPr lang="id-ID" dirty="0"/>
              <a:t>, </a:t>
            </a:r>
            <a:r>
              <a:rPr lang="id-ID" dirty="0" smtClean="0"/>
              <a:t>kultivasi).</a:t>
            </a:r>
          </a:p>
          <a:p>
            <a:pPr marL="457200" indent="-457200">
              <a:buAutoNum type="alphaLcPeriod"/>
            </a:pPr>
            <a:r>
              <a:rPr lang="id-ID" dirty="0"/>
              <a:t>K</a:t>
            </a:r>
            <a:r>
              <a:rPr lang="id-ID" dirty="0" smtClean="0"/>
              <a:t>elautan </a:t>
            </a:r>
            <a:r>
              <a:rPr lang="id-ID" dirty="0"/>
              <a:t>(arus laut, gelombang</a:t>
            </a:r>
            <a:r>
              <a:rPr lang="id-ID" dirty="0" smtClean="0"/>
              <a:t>, pasang surut).</a:t>
            </a:r>
          </a:p>
          <a:p>
            <a:pPr marL="457200" indent="-457200">
              <a:buAutoNum type="alphaLcPeriod"/>
            </a:pPr>
            <a:r>
              <a:rPr lang="id-ID" dirty="0" smtClean="0"/>
              <a:t>Badan </a:t>
            </a:r>
            <a:r>
              <a:rPr lang="id-ID" dirty="0"/>
              <a:t>air besar / </a:t>
            </a:r>
            <a:r>
              <a:rPr lang="id-ID" dirty="0" smtClean="0"/>
              <a:t>danau.</a:t>
            </a:r>
            <a:endParaRPr lang="id-ID" dirty="0"/>
          </a:p>
          <a:p>
            <a:pPr marL="0" indent="0">
              <a:buNone/>
            </a:pPr>
            <a:endParaRPr lang="id-ID" dirty="0"/>
          </a:p>
        </p:txBody>
      </p:sp>
      <p:sp>
        <p:nvSpPr>
          <p:cNvPr id="4" name="Title 1"/>
          <p:cNvSpPr>
            <a:spLocks noGrp="1"/>
          </p:cNvSpPr>
          <p:nvPr>
            <p:ph type="title"/>
          </p:nvPr>
        </p:nvSpPr>
        <p:spPr>
          <a:xfrm>
            <a:off x="1141412" y="313718"/>
            <a:ext cx="9905998" cy="833764"/>
          </a:xfrm>
        </p:spPr>
        <p:txBody>
          <a:bodyPr/>
          <a:lstStyle/>
          <a:p>
            <a:r>
              <a:rPr lang="id-ID" dirty="0" smtClean="0">
                <a:solidFill>
                  <a:srgbClr val="FF0000"/>
                </a:solidFill>
              </a:rPr>
              <a:t>2.2.2. Sumber daya energi terbarukan</a:t>
            </a:r>
            <a:endParaRPr lang="id-ID" dirty="0">
              <a:solidFill>
                <a:srgbClr val="FF0000"/>
              </a:solidFill>
            </a:endParaRPr>
          </a:p>
        </p:txBody>
      </p:sp>
    </p:spTree>
    <p:extLst>
      <p:ext uri="{BB962C8B-B14F-4D97-AF65-F5344CB8AC3E}">
        <p14:creationId xmlns:p14="http://schemas.microsoft.com/office/powerpoint/2010/main" val="1950626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1411" y="1281299"/>
            <a:ext cx="10297554" cy="3541714"/>
          </a:xfrm>
        </p:spPr>
        <p:txBody>
          <a:bodyPr/>
          <a:lstStyle/>
          <a:p>
            <a:pPr marL="0" indent="0">
              <a:buNone/>
            </a:pPr>
            <a:r>
              <a:rPr lang="id-ID" b="1" dirty="0"/>
              <a:t>Sumber daya energi </a:t>
            </a:r>
            <a:r>
              <a:rPr lang="id-ID" b="1" dirty="0" smtClean="0"/>
              <a:t>nuklir</a:t>
            </a:r>
            <a:r>
              <a:rPr lang="id-ID" dirty="0"/>
              <a:t> </a:t>
            </a:r>
            <a:r>
              <a:rPr lang="id-ID" dirty="0" smtClean="0"/>
              <a:t>merupakan </a:t>
            </a:r>
            <a:r>
              <a:rPr lang="id-ID" dirty="0"/>
              <a:t>sumber </a:t>
            </a:r>
            <a:r>
              <a:rPr lang="id-ID" dirty="0" smtClean="0"/>
              <a:t>daya energi </a:t>
            </a:r>
            <a:r>
              <a:rPr lang="id-ID" dirty="0"/>
              <a:t>yang tersedia di alam dan hanya </a:t>
            </a:r>
            <a:r>
              <a:rPr lang="id-ID" dirty="0" smtClean="0"/>
              <a:t>dapat dikonversi </a:t>
            </a:r>
            <a:r>
              <a:rPr lang="id-ID" dirty="0"/>
              <a:t>menjadi bentuk energi yang </a:t>
            </a:r>
            <a:r>
              <a:rPr lang="id-ID" dirty="0" smtClean="0"/>
              <a:t>dapat digunakan </a:t>
            </a:r>
            <a:r>
              <a:rPr lang="id-ID" dirty="0"/>
              <a:t>oleh manusia melalui reaksi nuklir. </a:t>
            </a:r>
            <a:r>
              <a:rPr lang="id-ID" dirty="0" smtClean="0"/>
              <a:t>Sumber energi </a:t>
            </a:r>
            <a:r>
              <a:rPr lang="id-ID" dirty="0"/>
              <a:t>nuklir terdiri dari: sumber daya energi fissi </a:t>
            </a:r>
            <a:r>
              <a:rPr lang="id-ID" dirty="0" smtClean="0"/>
              <a:t>nuklir (</a:t>
            </a:r>
            <a:r>
              <a:rPr lang="id-ID" dirty="0"/>
              <a:t>uranium, torium), material </a:t>
            </a:r>
            <a:r>
              <a:rPr lang="id-ID" dirty="0" smtClean="0"/>
              <a:t>radioaktif </a:t>
            </a:r>
            <a:r>
              <a:rPr lang="id-ID" dirty="0"/>
              <a:t>alami, </a:t>
            </a:r>
            <a:r>
              <a:rPr lang="id-ID" dirty="0" smtClean="0"/>
              <a:t>sumber daya </a:t>
            </a:r>
            <a:r>
              <a:rPr lang="id-ID" dirty="0"/>
              <a:t>energi fusi nuklir (deuterium, litium</a:t>
            </a:r>
            <a:r>
              <a:rPr lang="id-ID" dirty="0" smtClean="0"/>
              <a:t>).</a:t>
            </a:r>
            <a:endParaRPr lang="id-ID" dirty="0"/>
          </a:p>
          <a:p>
            <a:pPr marL="0" indent="0">
              <a:buNone/>
            </a:pPr>
            <a:endParaRPr lang="id-ID" dirty="0"/>
          </a:p>
        </p:txBody>
      </p:sp>
      <p:sp>
        <p:nvSpPr>
          <p:cNvPr id="4" name="Title 1"/>
          <p:cNvSpPr>
            <a:spLocks noGrp="1"/>
          </p:cNvSpPr>
          <p:nvPr>
            <p:ph type="title"/>
          </p:nvPr>
        </p:nvSpPr>
        <p:spPr>
          <a:xfrm>
            <a:off x="1141412" y="313718"/>
            <a:ext cx="9905998" cy="833764"/>
          </a:xfrm>
        </p:spPr>
        <p:txBody>
          <a:bodyPr/>
          <a:lstStyle/>
          <a:p>
            <a:r>
              <a:rPr lang="id-ID" dirty="0" smtClean="0">
                <a:solidFill>
                  <a:srgbClr val="FF0000"/>
                </a:solidFill>
              </a:rPr>
              <a:t>2.2.3. Sumber daya energi nuklir</a:t>
            </a:r>
            <a:endParaRPr lang="id-ID" dirty="0">
              <a:solidFill>
                <a:srgbClr val="FF0000"/>
              </a:solidFill>
            </a:endParaRPr>
          </a:p>
        </p:txBody>
      </p:sp>
    </p:spTree>
    <p:extLst>
      <p:ext uri="{BB962C8B-B14F-4D97-AF65-F5344CB8AC3E}">
        <p14:creationId xmlns:p14="http://schemas.microsoft.com/office/powerpoint/2010/main" val="1559179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286010"/>
            <a:ext cx="9905998" cy="827896"/>
          </a:xfrm>
        </p:spPr>
        <p:txBody>
          <a:bodyPr/>
          <a:lstStyle/>
          <a:p>
            <a:r>
              <a:rPr lang="id-ID" dirty="0" smtClean="0">
                <a:solidFill>
                  <a:srgbClr val="FF0000"/>
                </a:solidFill>
              </a:rPr>
              <a:t>3. Pemakaian energi dunia</a:t>
            </a:r>
            <a:endParaRPr lang="id-ID" dirty="0">
              <a:solidFill>
                <a:srgbClr val="FF0000"/>
              </a:solidFill>
            </a:endParaRPr>
          </a:p>
        </p:txBody>
      </p:sp>
      <p:sp>
        <p:nvSpPr>
          <p:cNvPr id="3" name="Content Placeholder 2"/>
          <p:cNvSpPr>
            <a:spLocks noGrp="1"/>
          </p:cNvSpPr>
          <p:nvPr>
            <p:ph idx="1"/>
          </p:nvPr>
        </p:nvSpPr>
        <p:spPr>
          <a:xfrm>
            <a:off x="1141412" y="1113906"/>
            <a:ext cx="10396653" cy="5486399"/>
          </a:xfrm>
        </p:spPr>
        <p:txBody>
          <a:bodyPr>
            <a:normAutofit fontScale="92500" lnSpcReduction="20000"/>
          </a:bodyPr>
          <a:lstStyle/>
          <a:p>
            <a:r>
              <a:rPr lang="id-ID" dirty="0" smtClean="0"/>
              <a:t>Menurut proyeksi Badan Energi Dunia (</a:t>
            </a:r>
            <a:r>
              <a:rPr lang="id-ID" i="1" dirty="0" smtClean="0"/>
              <a:t>International Energy Agency-IEA), </a:t>
            </a:r>
            <a:r>
              <a:rPr lang="id-ID" dirty="0" smtClean="0"/>
              <a:t>hingga tahun 2030 permintaan energi duania meningkat sebesar 45% atau rata-rata mengalami peningkatan sebeesar 1,6% pertahun. Sekitar 80% kebutuhan nergi dunia tersebut dipasok dari bahan bakar fosil, utamanya BBM. Tak terkecuali Indonesia, kebutuhan akan energi di Indonesia juga semakin meningkat, hal tersebut disebabkan penggunaan kendaraan yang tak terkendali dan banyak alat yang membutuhkan energi listrik.</a:t>
            </a:r>
          </a:p>
          <a:p>
            <a:r>
              <a:rPr lang="id-ID" dirty="0" smtClean="0"/>
              <a:t>Konsumsi energi Indonesia berdasarkan kebutuhan rumah tangga, transfortasi dan industri berdasarkan outlook energi Indonesia tahun 2011 yang dikeluarka BPPT, dijelaskan :</a:t>
            </a:r>
          </a:p>
          <a:p>
            <a:r>
              <a:rPr lang="id-ID" dirty="0" smtClean="0"/>
              <a:t>Bahwa komsumsi energi dari kurun waktu 2000 – 2009 meningkat dari 709,1 juta SBM pada tahun 2000 menjadi 865,4 juta SBM pada tahun 2009 atau meningkat rata-rata 2,2% pertahun. Sedangkan sumber energi yang digunakan sebagian besar masih bergantung dari energi yang digunakan dari fosil. Padahal persediaan minyak bumi dan batu bara semakin menipis. Oleh karena itu diperluka energi baru untuk mengurangi ketergantungan minyak bumi dan batu bara.</a:t>
            </a:r>
            <a:endParaRPr lang="id-ID" dirty="0"/>
          </a:p>
        </p:txBody>
      </p:sp>
    </p:spTree>
    <p:extLst>
      <p:ext uri="{BB962C8B-B14F-4D97-AF65-F5344CB8AC3E}">
        <p14:creationId xmlns:p14="http://schemas.microsoft.com/office/powerpoint/2010/main" val="22592442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439224"/>
            <a:ext cx="9905998" cy="672400"/>
          </a:xfrm>
        </p:spPr>
        <p:txBody>
          <a:bodyPr/>
          <a:lstStyle/>
          <a:p>
            <a:r>
              <a:rPr lang="id-ID" dirty="0" smtClean="0">
                <a:solidFill>
                  <a:schemeClr val="bg1"/>
                </a:solidFill>
              </a:rPr>
              <a:t>3.1 DUNIA BELUM BISA ATASI KRISIS ENERGI </a:t>
            </a:r>
            <a:endParaRPr lang="id-ID" dirty="0">
              <a:solidFill>
                <a:schemeClr val="bg1"/>
              </a:solidFill>
            </a:endParaRPr>
          </a:p>
        </p:txBody>
      </p:sp>
      <p:sp>
        <p:nvSpPr>
          <p:cNvPr id="3" name="Content Placeholder 2"/>
          <p:cNvSpPr>
            <a:spLocks noGrp="1"/>
          </p:cNvSpPr>
          <p:nvPr>
            <p:ph idx="1"/>
          </p:nvPr>
        </p:nvSpPr>
        <p:spPr>
          <a:xfrm>
            <a:off x="1141412" y="1465943"/>
            <a:ext cx="10223274" cy="4876800"/>
          </a:xfrm>
        </p:spPr>
        <p:txBody>
          <a:bodyPr>
            <a:normAutofit fontScale="85000" lnSpcReduction="20000"/>
          </a:bodyPr>
          <a:lstStyle/>
          <a:p>
            <a:pPr marL="447675" indent="-447675">
              <a:buFont typeface="Wingdings" panose="05000000000000000000" pitchFamily="2" charset="2"/>
              <a:buChar char="Ø"/>
            </a:pPr>
            <a:r>
              <a:rPr lang="id-ID" dirty="0" smtClean="0"/>
              <a:t>Tidak tersedia akses yang memadai ke energi akan menimbulkan masalah kesehatan, lingkungan dan kemanusiaan.</a:t>
            </a:r>
            <a:endParaRPr lang="id-ID" dirty="0"/>
          </a:p>
          <a:p>
            <a:pPr marL="447675" indent="-447675">
              <a:buFont typeface="Wingdings" panose="05000000000000000000" pitchFamily="2" charset="2"/>
              <a:buChar char="Ø"/>
            </a:pPr>
            <a:r>
              <a:rPr lang="id-ID" dirty="0" smtClean="0"/>
              <a:t>Hal ini terungkap dari penenlitian terbaru worldwatch Institute yang diterbitkan akhir januari lalu dalm vital Signs Online.</a:t>
            </a:r>
          </a:p>
          <a:p>
            <a:pPr marL="447675" indent="-447675">
              <a:buFont typeface="Wingdings" panose="05000000000000000000" pitchFamily="2" charset="2"/>
              <a:buChar char="Ø"/>
            </a:pPr>
            <a:r>
              <a:rPr lang="id-ID" dirty="0" smtClean="0"/>
              <a:t>Dari tahun 1990 hingga 2008, sebanyak 2 miliar penduduk dunia sudah mendapatkan akses listrik. Namun, menurut lembaga energi international (IEA) masih ada lebih dari 1,3 miliar penduduk yang belum memiliki pasokan listrik yang memadai.</a:t>
            </a:r>
          </a:p>
          <a:p>
            <a:pPr marL="447675" indent="-447675">
              <a:buFont typeface="Wingdings" panose="05000000000000000000" pitchFamily="2" charset="2"/>
              <a:buChar char="Ø"/>
            </a:pPr>
            <a:r>
              <a:rPr lang="id-ID" dirty="0" smtClean="0"/>
              <a:t>Menurut Perserikatan Bangsa-bangsa (PBB) terdapat 1 miliar penduduk lain yang memiliki masalah yang sama. </a:t>
            </a:r>
          </a:p>
          <a:p>
            <a:pPr marL="447675" indent="-447675">
              <a:buFont typeface="Wingdings" panose="05000000000000000000" pitchFamily="2" charset="2"/>
              <a:buChar char="Ø"/>
            </a:pPr>
            <a:r>
              <a:rPr lang="id-ID" dirty="0" smtClean="0"/>
              <a:t>Menurut Michael Renner dan Matthew Lucky, Penyusun laporan Worldwatch Institute, energi modern penting untuk penerangan, alat pemanas, pendingin, alat masak, pompa air dan fungsi lainnya yang bisa meningkatkan kualitas pendidikan, kesehatan dan mengurangi kemiskinan penduduk. Mnurut mereka, tanpa akses energi yang memadai sangat sulit untuk mencapai target pembangunan Milenium pada tahun 2015</a:t>
            </a:r>
          </a:p>
        </p:txBody>
      </p:sp>
    </p:spTree>
    <p:extLst>
      <p:ext uri="{BB962C8B-B14F-4D97-AF65-F5344CB8AC3E}">
        <p14:creationId xmlns:p14="http://schemas.microsoft.com/office/powerpoint/2010/main" val="35754751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618518"/>
            <a:ext cx="9905998" cy="797906"/>
          </a:xfrm>
        </p:spPr>
        <p:txBody>
          <a:bodyPr/>
          <a:lstStyle/>
          <a:p>
            <a:pPr algn="ctr"/>
            <a:r>
              <a:rPr lang="id-ID" b="1" dirty="0">
                <a:solidFill>
                  <a:srgbClr val="FF0000"/>
                </a:solidFill>
              </a:rPr>
              <a:t>PUSTAKA</a:t>
            </a:r>
            <a:endParaRPr lang="id-ID" dirty="0"/>
          </a:p>
        </p:txBody>
      </p:sp>
      <p:sp>
        <p:nvSpPr>
          <p:cNvPr id="3" name="Content Placeholder 2"/>
          <p:cNvSpPr>
            <a:spLocks noGrp="1"/>
          </p:cNvSpPr>
          <p:nvPr>
            <p:ph idx="1"/>
          </p:nvPr>
        </p:nvSpPr>
        <p:spPr>
          <a:xfrm>
            <a:off x="1141412" y="1416424"/>
            <a:ext cx="10405129" cy="5441576"/>
          </a:xfrm>
        </p:spPr>
        <p:txBody>
          <a:bodyPr>
            <a:normAutofit fontScale="92500" lnSpcReduction="10000"/>
          </a:bodyPr>
          <a:lstStyle/>
          <a:p>
            <a:pPr marL="457200" lvl="0" indent="-457200">
              <a:buAutoNum type="arabicPeriod"/>
            </a:pPr>
            <a:r>
              <a:rPr lang="en-US" dirty="0" smtClean="0"/>
              <a:t>Fitzgerald</a:t>
            </a:r>
            <a:r>
              <a:rPr lang="en-US" dirty="0"/>
              <a:t>, Charles Kingsley, Jr. </a:t>
            </a:r>
            <a:r>
              <a:rPr lang="en-US" i="1" dirty="0"/>
              <a:t>Electric Machinery six edition</a:t>
            </a:r>
            <a:r>
              <a:rPr lang="en-US" dirty="0"/>
              <a:t>, MC. </a:t>
            </a:r>
            <a:r>
              <a:rPr lang="en-US" dirty="0" err="1"/>
              <a:t>Graw</a:t>
            </a:r>
            <a:r>
              <a:rPr lang="en-US" dirty="0"/>
              <a:t> Hill, </a:t>
            </a:r>
            <a:r>
              <a:rPr lang="en-US" dirty="0" smtClean="0"/>
              <a:t>2003.</a:t>
            </a:r>
            <a:endParaRPr lang="id-ID" dirty="0"/>
          </a:p>
          <a:p>
            <a:pPr marL="457200" lvl="0" indent="-457200">
              <a:buAutoNum type="arabicPeriod"/>
            </a:pPr>
            <a:r>
              <a:rPr lang="en-US" dirty="0" smtClean="0"/>
              <a:t>Stephen</a:t>
            </a:r>
            <a:r>
              <a:rPr lang="en-US" dirty="0"/>
              <a:t>, J. Chapman, </a:t>
            </a:r>
            <a:r>
              <a:rPr lang="en-US" i="1" dirty="0"/>
              <a:t>Electric Machinery Fundamentals Four Edition</a:t>
            </a:r>
            <a:r>
              <a:rPr lang="en-US" dirty="0"/>
              <a:t>, MC. </a:t>
            </a:r>
            <a:r>
              <a:rPr lang="en-US" dirty="0" err="1"/>
              <a:t>Graw</a:t>
            </a:r>
            <a:r>
              <a:rPr lang="en-US" dirty="0"/>
              <a:t> Hill, </a:t>
            </a:r>
            <a:r>
              <a:rPr lang="en-US" dirty="0" smtClean="0"/>
              <a:t>2005.</a:t>
            </a:r>
            <a:endParaRPr lang="id-ID" dirty="0"/>
          </a:p>
          <a:p>
            <a:pPr marL="457200" lvl="0" indent="-457200">
              <a:buAutoNum type="arabicPeriod"/>
            </a:pPr>
            <a:r>
              <a:rPr lang="en-US" dirty="0" smtClean="0"/>
              <a:t>Austin </a:t>
            </a:r>
            <a:r>
              <a:rPr lang="en-US" dirty="0"/>
              <a:t>Hughes, </a:t>
            </a:r>
            <a:r>
              <a:rPr lang="en-US" i="1" dirty="0"/>
              <a:t>Electric Motor and Drives Third Edition</a:t>
            </a:r>
            <a:r>
              <a:rPr lang="en-US" dirty="0"/>
              <a:t>, </a:t>
            </a:r>
            <a:r>
              <a:rPr lang="en-US" dirty="0" err="1"/>
              <a:t>Newnes</a:t>
            </a:r>
            <a:r>
              <a:rPr lang="en-US" dirty="0"/>
              <a:t>, </a:t>
            </a:r>
            <a:r>
              <a:rPr lang="en-US" dirty="0" smtClean="0"/>
              <a:t>2006.</a:t>
            </a:r>
            <a:endParaRPr lang="id-ID" dirty="0"/>
          </a:p>
          <a:p>
            <a:pPr marL="457200" lvl="0" indent="-457200">
              <a:buAutoNum type="arabicPeriod"/>
            </a:pPr>
            <a:r>
              <a:rPr lang="en-US" dirty="0" err="1" smtClean="0"/>
              <a:t>Sulasno</a:t>
            </a:r>
            <a:r>
              <a:rPr lang="en-US" dirty="0"/>
              <a:t>. (2009). </a:t>
            </a:r>
            <a:r>
              <a:rPr lang="en-US" b="1" i="1" dirty="0" err="1"/>
              <a:t>Teknik</a:t>
            </a:r>
            <a:r>
              <a:rPr lang="en-US" b="1" i="1" dirty="0"/>
              <a:t> </a:t>
            </a:r>
            <a:r>
              <a:rPr lang="en-US" b="1" i="1" dirty="0" err="1"/>
              <a:t>Konversi</a:t>
            </a:r>
            <a:r>
              <a:rPr lang="en-US" b="1" i="1" dirty="0"/>
              <a:t> </a:t>
            </a:r>
            <a:r>
              <a:rPr lang="en-US" b="1" i="1" dirty="0" err="1"/>
              <a:t>Energi</a:t>
            </a:r>
            <a:r>
              <a:rPr lang="en-US" b="1" i="1" dirty="0"/>
              <a:t> </a:t>
            </a:r>
            <a:r>
              <a:rPr lang="en-US" b="1" i="1" dirty="0" err="1"/>
              <a:t>Listrik</a:t>
            </a:r>
            <a:r>
              <a:rPr lang="en-US" b="1" i="1" dirty="0"/>
              <a:t> </a:t>
            </a:r>
            <a:r>
              <a:rPr lang="en-US" b="1" i="1" dirty="0" err="1"/>
              <a:t>dan</a:t>
            </a:r>
            <a:r>
              <a:rPr lang="en-US" b="1" i="1" dirty="0"/>
              <a:t> </a:t>
            </a:r>
            <a:r>
              <a:rPr lang="en-US" b="1" i="1" dirty="0" err="1"/>
              <a:t>Sistem</a:t>
            </a:r>
            <a:r>
              <a:rPr lang="en-US" b="1" i="1" dirty="0"/>
              <a:t> </a:t>
            </a:r>
            <a:r>
              <a:rPr lang="en-US" b="1" i="1" dirty="0" err="1"/>
              <a:t>Pengaturan</a:t>
            </a:r>
            <a:r>
              <a:rPr lang="en-US" b="1" dirty="0"/>
              <a:t>.</a:t>
            </a:r>
            <a:r>
              <a:rPr lang="en-US" dirty="0"/>
              <a:t> Yogyakarta: </a:t>
            </a:r>
            <a:r>
              <a:rPr lang="en-US" dirty="0" err="1"/>
              <a:t>Graha</a:t>
            </a:r>
            <a:r>
              <a:rPr lang="en-US" dirty="0"/>
              <a:t> </a:t>
            </a:r>
            <a:r>
              <a:rPr lang="en-US" dirty="0" err="1" smtClean="0"/>
              <a:t>Ilmu</a:t>
            </a:r>
            <a:r>
              <a:rPr lang="en-US" dirty="0" smtClean="0"/>
              <a:t>.</a:t>
            </a:r>
            <a:endParaRPr lang="id-ID" dirty="0"/>
          </a:p>
          <a:p>
            <a:pPr marL="457200" lvl="0" indent="-457200">
              <a:buAutoNum type="arabicPeriod"/>
            </a:pPr>
            <a:r>
              <a:rPr lang="en-US" dirty="0" err="1" smtClean="0"/>
              <a:t>Zuhal</a:t>
            </a:r>
            <a:r>
              <a:rPr lang="en-US" dirty="0"/>
              <a:t>, </a:t>
            </a:r>
            <a:r>
              <a:rPr lang="en-US" i="1" dirty="0" err="1"/>
              <a:t>Dasar</a:t>
            </a:r>
            <a:r>
              <a:rPr lang="en-US" i="1" dirty="0"/>
              <a:t> </a:t>
            </a:r>
            <a:r>
              <a:rPr lang="en-US" i="1" dirty="0" err="1"/>
              <a:t>Teknik</a:t>
            </a:r>
            <a:r>
              <a:rPr lang="en-US" i="1" dirty="0"/>
              <a:t>  </a:t>
            </a:r>
            <a:r>
              <a:rPr lang="en-US" i="1" dirty="0" err="1"/>
              <a:t>Tenaga</a:t>
            </a:r>
            <a:r>
              <a:rPr lang="en-US" i="1" dirty="0"/>
              <a:t> </a:t>
            </a:r>
            <a:r>
              <a:rPr lang="en-US" i="1" dirty="0" err="1"/>
              <a:t>Listrik</a:t>
            </a:r>
            <a:r>
              <a:rPr lang="en-US" i="1" dirty="0"/>
              <a:t> </a:t>
            </a:r>
            <a:r>
              <a:rPr lang="en-US" i="1" dirty="0" err="1"/>
              <a:t>dan</a:t>
            </a:r>
            <a:r>
              <a:rPr lang="en-US" i="1" dirty="0"/>
              <a:t> </a:t>
            </a:r>
            <a:r>
              <a:rPr lang="en-US" i="1" dirty="0" err="1"/>
              <a:t>Elektronika</a:t>
            </a:r>
            <a:r>
              <a:rPr lang="en-US" i="1" dirty="0"/>
              <a:t> </a:t>
            </a:r>
            <a:r>
              <a:rPr lang="en-US" i="1" dirty="0" err="1"/>
              <a:t>Daya</a:t>
            </a:r>
            <a:r>
              <a:rPr lang="en-US" dirty="0"/>
              <a:t>, PT. </a:t>
            </a:r>
            <a:r>
              <a:rPr lang="en-US" dirty="0" err="1"/>
              <a:t>Gramedia</a:t>
            </a:r>
            <a:r>
              <a:rPr lang="en-US" dirty="0"/>
              <a:t> </a:t>
            </a:r>
            <a:r>
              <a:rPr lang="en-US" dirty="0" err="1"/>
              <a:t>Pustaka</a:t>
            </a:r>
            <a:r>
              <a:rPr lang="en-US" dirty="0"/>
              <a:t> </a:t>
            </a:r>
            <a:r>
              <a:rPr lang="en-US" dirty="0" err="1"/>
              <a:t>utama</a:t>
            </a:r>
            <a:r>
              <a:rPr lang="en-US" dirty="0"/>
              <a:t>, Jakarta, 1993</a:t>
            </a:r>
            <a:r>
              <a:rPr lang="en-US" dirty="0" smtClean="0"/>
              <a:t>.</a:t>
            </a:r>
            <a:endParaRPr lang="id-ID" dirty="0" smtClean="0"/>
          </a:p>
          <a:p>
            <a:pPr marL="457200" lvl="0" indent="-457200">
              <a:buAutoNum type="arabicPeriod"/>
            </a:pPr>
            <a:r>
              <a:rPr lang="id-ID" dirty="0" smtClean="0">
                <a:hlinkClick r:id="rId2"/>
              </a:rPr>
              <a:t>http</a:t>
            </a:r>
            <a:r>
              <a:rPr lang="id-ID" dirty="0">
                <a:hlinkClick r:id="rId2"/>
              </a:rPr>
              <a:t>://</a:t>
            </a:r>
            <a:r>
              <a:rPr lang="id-ID" dirty="0" smtClean="0">
                <a:hlinkClick r:id="rId2"/>
              </a:rPr>
              <a:t>muhammadsaid28.blogspot.com/2016/08/sejarah-penggunaan-energi-dan-sumber.html</a:t>
            </a:r>
            <a:endParaRPr lang="id-ID" dirty="0" smtClean="0"/>
          </a:p>
          <a:p>
            <a:pPr marL="457200" lvl="0" indent="-457200">
              <a:buAutoNum type="arabicPeriod"/>
            </a:pPr>
            <a:r>
              <a:rPr lang="id-ID" dirty="0">
                <a:hlinkClick r:id="rId3"/>
              </a:rPr>
              <a:t>https://www.cnbcindonesia.com/news/20180329115458-4-9019/kebutuhan-energi-global-naik-dua-kali-lipat-di-2017</a:t>
            </a:r>
            <a:endParaRPr lang="id-ID" dirty="0" smtClean="0"/>
          </a:p>
          <a:p>
            <a:pPr marL="457200" lvl="0" indent="-457200">
              <a:buAutoNum type="arabicPeriod"/>
            </a:pPr>
            <a:endParaRPr lang="id-ID" dirty="0"/>
          </a:p>
        </p:txBody>
      </p:sp>
    </p:spTree>
    <p:extLst>
      <p:ext uri="{BB962C8B-B14F-4D97-AF65-F5344CB8AC3E}">
        <p14:creationId xmlns:p14="http://schemas.microsoft.com/office/powerpoint/2010/main" val="23662315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smtClean="0">
                <a:solidFill>
                  <a:srgbClr val="FFC000"/>
                </a:solidFill>
              </a:rPr>
              <a:t>NEXT Time</a:t>
            </a:r>
            <a:endParaRPr lang="id-ID" dirty="0">
              <a:solidFill>
                <a:srgbClr val="FFC000"/>
              </a:solidFill>
            </a:endParaRPr>
          </a:p>
        </p:txBody>
      </p:sp>
      <p:sp>
        <p:nvSpPr>
          <p:cNvPr id="3" name="Content Placeholder 2"/>
          <p:cNvSpPr>
            <a:spLocks noGrp="1"/>
          </p:cNvSpPr>
          <p:nvPr>
            <p:ph idx="1"/>
          </p:nvPr>
        </p:nvSpPr>
        <p:spPr/>
        <p:txBody>
          <a:bodyPr>
            <a:normAutofit/>
          </a:bodyPr>
          <a:lstStyle/>
          <a:p>
            <a:pPr marL="0" indent="0" algn="ctr">
              <a:buNone/>
            </a:pPr>
            <a:r>
              <a:rPr lang="id-ID" sz="4000" dirty="0" smtClean="0">
                <a:solidFill>
                  <a:schemeClr val="bg1"/>
                </a:solidFill>
              </a:rPr>
              <a:t>TOPIK BAHASAN :</a:t>
            </a:r>
          </a:p>
          <a:p>
            <a:pPr marL="0" indent="0" algn="ctr">
              <a:buNone/>
            </a:pPr>
            <a:r>
              <a:rPr lang="id-ID" sz="4000" dirty="0" smtClean="0">
                <a:solidFill>
                  <a:srgbClr val="FF0000"/>
                </a:solidFill>
              </a:rPr>
              <a:t>2. DASAR KONVERSI ENERGI</a:t>
            </a:r>
          </a:p>
          <a:p>
            <a:pPr marL="0" indent="0" algn="ctr">
              <a:buNone/>
            </a:pPr>
            <a:r>
              <a:rPr lang="id-ID" sz="4000" dirty="0" smtClean="0">
                <a:solidFill>
                  <a:srgbClr val="FF0000"/>
                </a:solidFill>
              </a:rPr>
              <a:t>- Klasifikasi Energi</a:t>
            </a:r>
            <a:endParaRPr lang="id-ID" sz="4000" dirty="0">
              <a:solidFill>
                <a:srgbClr val="FF0000"/>
              </a:solidFill>
            </a:endParaRPr>
          </a:p>
        </p:txBody>
      </p:sp>
    </p:spTree>
    <p:extLst>
      <p:ext uri="{BB962C8B-B14F-4D97-AF65-F5344CB8AC3E}">
        <p14:creationId xmlns:p14="http://schemas.microsoft.com/office/powerpoint/2010/main" val="22066849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48115" y="2111434"/>
            <a:ext cx="9905998" cy="246056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a:lstStyle>
          <a:p>
            <a:pPr algn="ctr" fontAlgn="base"/>
            <a:r>
              <a:rPr lang="id-ID" b="1" dirty="0" smtClean="0"/>
              <a:t>Sekian</a:t>
            </a:r>
          </a:p>
          <a:p>
            <a:pPr algn="ctr" fontAlgn="base"/>
            <a:r>
              <a:rPr lang="id-ID" b="1" dirty="0" smtClean="0"/>
              <a:t>terimakasih</a:t>
            </a:r>
            <a:endParaRPr lang="id-ID" dirty="0"/>
          </a:p>
        </p:txBody>
      </p:sp>
    </p:spTree>
    <p:extLst>
      <p:ext uri="{BB962C8B-B14F-4D97-AF65-F5344CB8AC3E}">
        <p14:creationId xmlns:p14="http://schemas.microsoft.com/office/powerpoint/2010/main" val="1182188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618518"/>
            <a:ext cx="9905998" cy="761395"/>
          </a:xfrm>
        </p:spPr>
        <p:txBody>
          <a:bodyPr/>
          <a:lstStyle/>
          <a:p>
            <a:r>
              <a:rPr lang="id-ID" b="1" dirty="0">
                <a:solidFill>
                  <a:srgbClr val="FF0000"/>
                </a:solidFill>
              </a:rPr>
              <a:t>POKOK bahasan</a:t>
            </a:r>
            <a:endParaRPr lang="id-ID" dirty="0"/>
          </a:p>
        </p:txBody>
      </p:sp>
      <p:sp>
        <p:nvSpPr>
          <p:cNvPr id="4" name="Content Placeholder 2"/>
          <p:cNvSpPr>
            <a:spLocks noGrp="1"/>
          </p:cNvSpPr>
          <p:nvPr>
            <p:ph idx="1"/>
          </p:nvPr>
        </p:nvSpPr>
        <p:spPr>
          <a:xfrm>
            <a:off x="1141413" y="1806632"/>
            <a:ext cx="5474540" cy="3177744"/>
          </a:xfrm>
        </p:spPr>
        <p:txBody>
          <a:bodyPr>
            <a:normAutofit/>
          </a:bodyPr>
          <a:lstStyle/>
          <a:p>
            <a:pPr marL="0" lvl="0" indent="0">
              <a:buNone/>
            </a:pPr>
            <a:r>
              <a:rPr lang="id-ID" dirty="0" smtClean="0">
                <a:solidFill>
                  <a:schemeClr val="bg1"/>
                </a:solidFill>
              </a:rPr>
              <a:t>1. </a:t>
            </a:r>
            <a:r>
              <a:rPr lang="en-US" dirty="0" err="1" smtClean="0">
                <a:solidFill>
                  <a:schemeClr val="bg1"/>
                </a:solidFill>
              </a:rPr>
              <a:t>Pendahuluan</a:t>
            </a:r>
            <a:r>
              <a:rPr lang="en-US" dirty="0" smtClean="0">
                <a:solidFill>
                  <a:schemeClr val="bg1"/>
                </a:solidFill>
              </a:rPr>
              <a:t>.</a:t>
            </a:r>
            <a:endParaRPr lang="id-ID" dirty="0" smtClean="0">
              <a:solidFill>
                <a:schemeClr val="bg1"/>
              </a:solidFill>
            </a:endParaRPr>
          </a:p>
          <a:p>
            <a:pPr lvl="0"/>
            <a:r>
              <a:rPr lang="en-US" dirty="0" err="1"/>
              <a:t>Sejarah</a:t>
            </a:r>
            <a:r>
              <a:rPr lang="en-US" dirty="0"/>
              <a:t> </a:t>
            </a:r>
            <a:r>
              <a:rPr lang="en-US" dirty="0" err="1"/>
              <a:t>Penggunaan</a:t>
            </a:r>
            <a:r>
              <a:rPr lang="en-US" dirty="0"/>
              <a:t> </a:t>
            </a:r>
            <a:r>
              <a:rPr lang="en-US" dirty="0" err="1"/>
              <a:t>Energi</a:t>
            </a:r>
            <a:endParaRPr lang="id-ID" dirty="0"/>
          </a:p>
          <a:p>
            <a:pPr lvl="0"/>
            <a:r>
              <a:rPr lang="en-US" dirty="0" err="1"/>
              <a:t>Sumber</a:t>
            </a:r>
            <a:r>
              <a:rPr lang="en-US" dirty="0"/>
              <a:t> </a:t>
            </a:r>
            <a:r>
              <a:rPr lang="en-US" dirty="0" err="1" smtClean="0"/>
              <a:t>Daya</a:t>
            </a:r>
            <a:r>
              <a:rPr lang="id-ID" dirty="0" smtClean="0"/>
              <a:t> dan</a:t>
            </a:r>
            <a:r>
              <a:rPr lang="en-US" dirty="0" smtClean="0"/>
              <a:t> </a:t>
            </a:r>
            <a:r>
              <a:rPr lang="en-US" dirty="0" err="1"/>
              <a:t>Energi</a:t>
            </a:r>
            <a:endParaRPr lang="id-ID" dirty="0"/>
          </a:p>
          <a:p>
            <a:pPr lvl="0"/>
            <a:r>
              <a:rPr lang="en-US" dirty="0" err="1"/>
              <a:t>Pemakaian</a:t>
            </a:r>
            <a:r>
              <a:rPr lang="en-US" dirty="0"/>
              <a:t> </a:t>
            </a:r>
            <a:r>
              <a:rPr lang="en-US" dirty="0" err="1"/>
              <a:t>Energi</a:t>
            </a:r>
            <a:r>
              <a:rPr lang="en-US" dirty="0"/>
              <a:t> di </a:t>
            </a:r>
            <a:r>
              <a:rPr lang="en-US" dirty="0" err="1" smtClean="0"/>
              <a:t>Dunia</a:t>
            </a:r>
            <a:endParaRPr lang="id-ID" dirty="0" smtClean="0"/>
          </a:p>
          <a:p>
            <a:pPr marL="0" lvl="0" indent="0">
              <a:buNone/>
            </a:pPr>
            <a:endParaRPr lang="id-ID" dirty="0"/>
          </a:p>
          <a:p>
            <a:pPr marL="0" lvl="0" indent="0">
              <a:buNone/>
            </a:pPr>
            <a:endParaRPr lang="id-ID" dirty="0" smtClean="0"/>
          </a:p>
          <a:p>
            <a:endParaRPr lang="id-ID" dirty="0"/>
          </a:p>
        </p:txBody>
      </p:sp>
    </p:spTree>
    <p:extLst>
      <p:ext uri="{BB962C8B-B14F-4D97-AF65-F5344CB8AC3E}">
        <p14:creationId xmlns:p14="http://schemas.microsoft.com/office/powerpoint/2010/main" val="2984094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618518"/>
            <a:ext cx="9905998" cy="1177031"/>
          </a:xfrm>
        </p:spPr>
        <p:txBody>
          <a:bodyPr/>
          <a:lstStyle/>
          <a:p>
            <a:r>
              <a:rPr lang="id-ID" dirty="0" smtClean="0">
                <a:solidFill>
                  <a:srgbClr val="FF0000"/>
                </a:solidFill>
              </a:rPr>
              <a:t>PENDAHULUAN</a:t>
            </a:r>
            <a:endParaRPr lang="en-GB" dirty="0">
              <a:solidFill>
                <a:srgbClr val="FF0000"/>
              </a:solidFill>
            </a:endParaRPr>
          </a:p>
        </p:txBody>
      </p:sp>
      <p:sp>
        <p:nvSpPr>
          <p:cNvPr id="4" name="Content Placeholder 2"/>
          <p:cNvSpPr>
            <a:spLocks noGrp="1"/>
          </p:cNvSpPr>
          <p:nvPr>
            <p:ph idx="1"/>
          </p:nvPr>
        </p:nvSpPr>
        <p:spPr>
          <a:xfrm>
            <a:off x="1141412" y="2249487"/>
            <a:ext cx="9905999" cy="3541714"/>
          </a:xfrm>
        </p:spPr>
        <p:txBody>
          <a:bodyPr/>
          <a:lstStyle/>
          <a:p>
            <a:pPr marL="457200" indent="-457200">
              <a:buAutoNum type="arabicPeriod"/>
            </a:pPr>
            <a:r>
              <a:rPr lang="id-ID" dirty="0" smtClean="0"/>
              <a:t>Sejarah Penggunaan Energi</a:t>
            </a:r>
          </a:p>
          <a:p>
            <a:pPr marL="457200" indent="-457200">
              <a:buAutoNum type="arabicPeriod"/>
            </a:pPr>
            <a:r>
              <a:rPr lang="id-ID" dirty="0" smtClean="0"/>
              <a:t>Sumber Daya dan Energi</a:t>
            </a:r>
          </a:p>
          <a:p>
            <a:pPr marL="457200" indent="-457200">
              <a:buAutoNum type="arabicPeriod"/>
            </a:pPr>
            <a:r>
              <a:rPr lang="id-ID" dirty="0" smtClean="0"/>
              <a:t>Pemakaian Energi Dunia</a:t>
            </a:r>
            <a:endParaRPr lang="id-ID" dirty="0"/>
          </a:p>
        </p:txBody>
      </p:sp>
    </p:spTree>
    <p:extLst>
      <p:ext uri="{BB962C8B-B14F-4D97-AF65-F5344CB8AC3E}">
        <p14:creationId xmlns:p14="http://schemas.microsoft.com/office/powerpoint/2010/main" val="2592125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4" y="119756"/>
            <a:ext cx="9905998" cy="811270"/>
          </a:xfrm>
        </p:spPr>
        <p:txBody>
          <a:bodyPr/>
          <a:lstStyle/>
          <a:p>
            <a:r>
              <a:rPr lang="id-ID" dirty="0" smtClean="0">
                <a:solidFill>
                  <a:srgbClr val="FF0000"/>
                </a:solidFill>
              </a:rPr>
              <a:t>1. Sejarah pengguanan energi</a:t>
            </a:r>
            <a:endParaRPr lang="id-ID" dirty="0">
              <a:solidFill>
                <a:srgbClr val="FF0000"/>
              </a:solidFill>
            </a:endParaRPr>
          </a:p>
        </p:txBody>
      </p:sp>
      <p:sp>
        <p:nvSpPr>
          <p:cNvPr id="4" name="Content Placeholder 2"/>
          <p:cNvSpPr txBox="1">
            <a:spLocks/>
          </p:cNvSpPr>
          <p:nvPr/>
        </p:nvSpPr>
        <p:spPr>
          <a:xfrm>
            <a:off x="1640177" y="877640"/>
            <a:ext cx="9407236" cy="575591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id-ID" sz="2800" dirty="0" smtClean="0">
                <a:solidFill>
                  <a:srgbClr val="FFC000"/>
                </a:solidFill>
              </a:rPr>
              <a:t>Sejak zaman prasejarah sampai zaman awal sejarah :</a:t>
            </a:r>
          </a:p>
          <a:p>
            <a:r>
              <a:rPr lang="id-ID" dirty="0" smtClean="0"/>
              <a:t>Manusia baru dapat menggunakan kayu untuk memasak dan pemanasan.</a:t>
            </a:r>
          </a:p>
          <a:p>
            <a:r>
              <a:rPr lang="id-ID" dirty="0" smtClean="0"/>
              <a:t>Dengan berkembangnya zaman, kayu juga sudah dipakai untuk kebutuhan alat rumah tangga dengan bertukang.</a:t>
            </a:r>
          </a:p>
          <a:p>
            <a:r>
              <a:rPr lang="id-ID" dirty="0" smtClean="0"/>
              <a:t>Selain itu manusia telah menemukan suatu sumber daya yang telah tersedia di alam yang dapat diperbaharui yaitu angin</a:t>
            </a:r>
          </a:p>
          <a:p>
            <a:r>
              <a:rPr lang="id-ID" dirty="0" smtClean="0"/>
              <a:t>Energi angin di dimanfaatkan untuk pengangkutan yaitu pendorong kapal layar, kemudian tahap berikutnya energi angin dimanfaatkan untuk menjalankan kipas angin yang menggerkakkan pompa air irigasi dan alat penggiling gandum</a:t>
            </a:r>
          </a:p>
          <a:p>
            <a:r>
              <a:rPr lang="id-ID" dirty="0" smtClean="0"/>
              <a:t>Kincir air yang terkenal di belanda merupakan contoh keberhasilan manusia memanfaatkan </a:t>
            </a:r>
            <a:r>
              <a:rPr lang="id-ID" b="1" dirty="0" smtClean="0">
                <a:solidFill>
                  <a:srgbClr val="FF0000"/>
                </a:solidFill>
              </a:rPr>
              <a:t>energi angin</a:t>
            </a:r>
            <a:r>
              <a:rPr lang="id-ID" dirty="0" smtClean="0"/>
              <a:t>.</a:t>
            </a:r>
            <a:endParaRPr lang="id-ID" dirty="0"/>
          </a:p>
        </p:txBody>
      </p:sp>
    </p:spTree>
    <p:extLst>
      <p:ext uri="{BB962C8B-B14F-4D97-AF65-F5344CB8AC3E}">
        <p14:creationId xmlns:p14="http://schemas.microsoft.com/office/powerpoint/2010/main" val="3712969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1640176" y="315884"/>
            <a:ext cx="9748259" cy="6317671"/>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id-ID" sz="3000" dirty="0" smtClean="0">
                <a:solidFill>
                  <a:srgbClr val="FFC000"/>
                </a:solidFill>
              </a:rPr>
              <a:t>Zaman awal sejarah :</a:t>
            </a:r>
          </a:p>
          <a:p>
            <a:r>
              <a:rPr lang="id-ID" dirty="0" smtClean="0"/>
              <a:t>Manusia sudah dapat memanfaatkan sumber daya tenaga air. Sumber energi ini merupakan bentuk energi terbarukan untuk pertukangan dan penggilingan.</a:t>
            </a:r>
          </a:p>
          <a:p>
            <a:r>
              <a:rPr lang="id-ID" dirty="0" smtClean="0"/>
              <a:t>Awal abat ke-13 suatu bentuk sumber energi baru yaitu batu bara yang memperkaya jenis-jenis energi yang dimanfaatkan manusia.</a:t>
            </a:r>
          </a:p>
          <a:p>
            <a:r>
              <a:rPr lang="id-ID" dirty="0" smtClean="0"/>
              <a:t>Pada taraf ini pemakain batu bara baru sebatas untuk memasak dan pemanasan.</a:t>
            </a:r>
          </a:p>
          <a:p>
            <a:r>
              <a:rPr lang="id-ID" dirty="0" smtClean="0"/>
              <a:t>Abad -18 ditemukan mesin uap yang menggunakan batu bara sebagai sumber energi</a:t>
            </a:r>
          </a:p>
          <a:p>
            <a:r>
              <a:rPr lang="id-ID" dirty="0" smtClean="0"/>
              <a:t>Penemuan ini memercik api revolusi industri Erofa, dimana energi mulai digunakan secara besar-besaran. Pada tahap ini batu bara digunakan sebagi bahan untuk membuat kokas yang diperlukan dalam pengerjaan logam</a:t>
            </a:r>
          </a:p>
          <a:p>
            <a:r>
              <a:rPr lang="id-ID" dirty="0" smtClean="0"/>
              <a:t>Akibat batu bara digunakan sebagai alat pengangkutan pada awal abad ke-19, maka pemakaian batubara untuk industry benar-benar berkembang dengan pesat </a:t>
            </a:r>
          </a:p>
          <a:p>
            <a:endParaRPr lang="id-ID" dirty="0" smtClean="0"/>
          </a:p>
        </p:txBody>
      </p:sp>
    </p:spTree>
    <p:extLst>
      <p:ext uri="{BB962C8B-B14F-4D97-AF65-F5344CB8AC3E}">
        <p14:creationId xmlns:p14="http://schemas.microsoft.com/office/powerpoint/2010/main" val="977119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1606926" y="595007"/>
            <a:ext cx="9407236" cy="5755915"/>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id-ID" sz="3200" dirty="0" smtClean="0">
                <a:solidFill>
                  <a:srgbClr val="FFC000"/>
                </a:solidFill>
              </a:rPr>
              <a:t>Awal abad ke-19:</a:t>
            </a:r>
          </a:p>
          <a:p>
            <a:r>
              <a:rPr lang="id-ID" sz="2800" dirty="0" smtClean="0"/>
              <a:t>Ditemukan lagi jenis energi baru yaitu minyak bumi</a:t>
            </a:r>
            <a:r>
              <a:rPr lang="id-ID" sz="2800" dirty="0"/>
              <a:t> </a:t>
            </a:r>
            <a:r>
              <a:rPr lang="id-ID" sz="2800" dirty="0" smtClean="0"/>
              <a:t>yang juga berperan dalam pemanasan dan penerangan. Dengan berjalannya waktu perkembangan minyak bumi yang begitu pesat dapat menggantikan batu bara, disamping minyak bimi diperoleh dengan muda.</a:t>
            </a:r>
          </a:p>
          <a:p>
            <a:r>
              <a:rPr lang="id-ID" sz="2800" dirty="0" smtClean="0"/>
              <a:t>Awal abad ke-20 dengan digunakan motor pembakaran untuk pengangkutan yang memakai minyak, maka sebagai bahan bakar transport minyak secara berangsur-angsur menggantikan batu bara.</a:t>
            </a:r>
          </a:p>
        </p:txBody>
      </p:sp>
    </p:spTree>
    <p:extLst>
      <p:ext uri="{BB962C8B-B14F-4D97-AF65-F5344CB8AC3E}">
        <p14:creationId xmlns:p14="http://schemas.microsoft.com/office/powerpoint/2010/main" val="1318142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1640176" y="315884"/>
            <a:ext cx="9748259" cy="6317671"/>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id-ID" sz="3000" dirty="0" smtClean="0">
                <a:solidFill>
                  <a:srgbClr val="FFC000"/>
                </a:solidFill>
              </a:rPr>
              <a:t>Pada Awal Abad ke-20 :</a:t>
            </a:r>
          </a:p>
          <a:p>
            <a:r>
              <a:rPr lang="id-ID" dirty="0" smtClean="0"/>
              <a:t>Pada awal abad Ke-20 terlihat adanya pembangkitan tenaga listrik dengan unit-unit termis yang memakai batu bara dan minyak bumi sebagai bahan bakar.</a:t>
            </a:r>
          </a:p>
          <a:p>
            <a:r>
              <a:rPr lang="id-ID" dirty="0" smtClean="0"/>
              <a:t>Gas bumi juga dipakai sebagai bahan bakar dalam pembangkitan tenaga listrik.</a:t>
            </a:r>
          </a:p>
          <a:p>
            <a:r>
              <a:rPr lang="id-ID" dirty="0" smtClean="0"/>
              <a:t>Pada saat yang sama di awal abad Ke-20 sumber daya energi air juga mulai dimanfaatkan untuk pembangkit tenaga listrik.</a:t>
            </a:r>
          </a:p>
          <a:p>
            <a:r>
              <a:rPr lang="id-ID" dirty="0" smtClean="0"/>
              <a:t>Setelah awal abad Ke-20 suatu bentuk energi baru ditemukan yaitu, energi panas bumi dan mulai berperan untuk pembangkitan energi listrik.</a:t>
            </a:r>
          </a:p>
          <a:p>
            <a:r>
              <a:rPr lang="id-ID" dirty="0" smtClean="0"/>
              <a:t>Menjelang pertengahan abad Ke-20, energi nuklir mulai dimanfaatkan untuk membangkitkan tenaga listrik dalam unit-unit yang besar.</a:t>
            </a:r>
          </a:p>
          <a:p>
            <a:r>
              <a:rPr lang="id-ID" dirty="0"/>
              <a:t>Energi Surya sebenarnya telah digunakan manusia dari awal zaman tanpa disadari sepanjang masa, misalnya untuk pengeringan, namun seiring berkembangnya zaman mulai ditingkatkan pemanfaatannya.</a:t>
            </a:r>
          </a:p>
          <a:p>
            <a:endParaRPr lang="id-ID" dirty="0" smtClean="0"/>
          </a:p>
        </p:txBody>
      </p:sp>
    </p:spTree>
    <p:extLst>
      <p:ext uri="{BB962C8B-B14F-4D97-AF65-F5344CB8AC3E}">
        <p14:creationId xmlns:p14="http://schemas.microsoft.com/office/powerpoint/2010/main" val="3697318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153006"/>
            <a:ext cx="9905998" cy="877774"/>
          </a:xfrm>
        </p:spPr>
        <p:txBody>
          <a:bodyPr/>
          <a:lstStyle/>
          <a:p>
            <a:r>
              <a:rPr lang="id-ID" dirty="0" smtClean="0">
                <a:solidFill>
                  <a:srgbClr val="FF0000"/>
                </a:solidFill>
              </a:rPr>
              <a:t>2. Sumber Daya dan Energi</a:t>
            </a:r>
            <a:endParaRPr lang="id-ID" dirty="0">
              <a:solidFill>
                <a:srgbClr val="FF0000"/>
              </a:solidFill>
            </a:endParaRPr>
          </a:p>
        </p:txBody>
      </p:sp>
      <p:sp>
        <p:nvSpPr>
          <p:cNvPr id="8" name="Content Placeholder 2"/>
          <p:cNvSpPr txBox="1">
            <a:spLocks/>
          </p:cNvSpPr>
          <p:nvPr/>
        </p:nvSpPr>
        <p:spPr>
          <a:xfrm>
            <a:off x="1141412" y="869415"/>
            <a:ext cx="10280275" cy="5827220"/>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id-ID" dirty="0" smtClean="0"/>
              <a:t>Sumber daya terdiri dari :</a:t>
            </a:r>
          </a:p>
          <a:p>
            <a:pPr marL="457200" indent="-457200">
              <a:buFont typeface="Arial" panose="020B0604020202020204" pitchFamily="34" charset="0"/>
              <a:buAutoNum type="arabicPeriod"/>
            </a:pPr>
            <a:r>
              <a:rPr lang="id-ID" dirty="0" smtClean="0"/>
              <a:t>Sumber daya alam</a:t>
            </a:r>
          </a:p>
          <a:p>
            <a:pPr marL="457200" indent="-457200">
              <a:buFont typeface="Arial" panose="020B0604020202020204" pitchFamily="34" charset="0"/>
              <a:buAutoNum type="arabicPeriod"/>
            </a:pPr>
            <a:r>
              <a:rPr lang="id-ID" dirty="0" smtClean="0"/>
              <a:t>Sumber daya manusi</a:t>
            </a:r>
          </a:p>
          <a:p>
            <a:pPr marL="0" indent="0">
              <a:buFont typeface="Arial" panose="020B0604020202020204" pitchFamily="34" charset="0"/>
              <a:buNone/>
            </a:pPr>
            <a:r>
              <a:rPr lang="id-ID" dirty="0" smtClean="0"/>
              <a:t>Sumber daya Alam terdiri dari :</a:t>
            </a:r>
          </a:p>
          <a:p>
            <a:pPr marL="457200" indent="-457200">
              <a:buFont typeface="Arial" panose="020B0604020202020204" pitchFamily="34" charset="0"/>
              <a:buAutoNum type="arabicPeriod"/>
            </a:pPr>
            <a:r>
              <a:rPr lang="id-ID" dirty="0" smtClean="0"/>
              <a:t>Komponen biotik</a:t>
            </a:r>
          </a:p>
          <a:p>
            <a:pPr marL="457200" indent="-457200">
              <a:buFont typeface="Arial" panose="020B0604020202020204" pitchFamily="34" charset="0"/>
              <a:buAutoNum type="arabicPeriod"/>
            </a:pPr>
            <a:r>
              <a:rPr lang="id-ID" dirty="0" smtClean="0"/>
              <a:t>Komponen abiotik</a:t>
            </a:r>
          </a:p>
          <a:p>
            <a:pPr marL="0" indent="0">
              <a:buFont typeface="Arial" panose="020B0604020202020204" pitchFamily="34" charset="0"/>
              <a:buNone/>
            </a:pPr>
            <a:r>
              <a:rPr lang="id-ID" b="1" dirty="0" smtClean="0"/>
              <a:t>biotik berhubungan dengan mahkluk hidup dalam suatu ekosistem, misalnya: hewan, tumbuhan, dan mikroorganisme sedangkan abiotik berhubungan dengan benda mati dalam suatu ekosistem, misalnya: </a:t>
            </a:r>
            <a:r>
              <a:rPr lang="id-ID" b="1" dirty="0" smtClean="0"/>
              <a:t>minyak bumi</a:t>
            </a:r>
            <a:r>
              <a:rPr lang="id-ID" b="1" dirty="0" smtClean="0"/>
              <a:t>, gas alam, berbagai jenis logam, air, dan tanah</a:t>
            </a:r>
          </a:p>
          <a:p>
            <a:pPr marL="0" indent="0">
              <a:buFont typeface="Arial" panose="020B0604020202020204" pitchFamily="34" charset="0"/>
              <a:buNone/>
            </a:pPr>
            <a:r>
              <a:rPr lang="id-ID" b="1" dirty="0" smtClean="0"/>
              <a:t>Sumber daya manusia adalah, potensi (keahlian) yang ada pada munusia</a:t>
            </a:r>
            <a:endParaRPr lang="id-ID" dirty="0" smtClean="0"/>
          </a:p>
          <a:p>
            <a:pPr marL="0" indent="0">
              <a:buFont typeface="Arial" panose="020B0604020202020204" pitchFamily="34" charset="0"/>
              <a:buNone/>
            </a:pPr>
            <a:endParaRPr lang="id-ID" dirty="0" smtClean="0"/>
          </a:p>
          <a:p>
            <a:pPr marL="0" indent="0">
              <a:buFont typeface="Arial" panose="020B0604020202020204" pitchFamily="34" charset="0"/>
              <a:buNone/>
            </a:pPr>
            <a:endParaRPr lang="id-ID" dirty="0"/>
          </a:p>
        </p:txBody>
      </p:sp>
    </p:spTree>
    <p:extLst>
      <p:ext uri="{BB962C8B-B14F-4D97-AF65-F5344CB8AC3E}">
        <p14:creationId xmlns:p14="http://schemas.microsoft.com/office/powerpoint/2010/main" val="653101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chemeClr val="bg1"/>
                </a:solidFill>
              </a:rPr>
              <a:t>2.1. Pengertian sumber daya energi</a:t>
            </a:r>
            <a:endParaRPr lang="id-ID" dirty="0">
              <a:solidFill>
                <a:schemeClr val="bg1"/>
              </a:solidFill>
            </a:endParaRPr>
          </a:p>
        </p:txBody>
      </p:sp>
      <p:sp>
        <p:nvSpPr>
          <p:cNvPr id="3" name="Content Placeholder 2"/>
          <p:cNvSpPr>
            <a:spLocks noGrp="1"/>
          </p:cNvSpPr>
          <p:nvPr>
            <p:ph idx="1"/>
          </p:nvPr>
        </p:nvSpPr>
        <p:spPr>
          <a:xfrm>
            <a:off x="1141413" y="2312894"/>
            <a:ext cx="9905999" cy="3541714"/>
          </a:xfrm>
        </p:spPr>
        <p:txBody>
          <a:bodyPr/>
          <a:lstStyle/>
          <a:p>
            <a:pPr marL="0" indent="0" algn="just">
              <a:buNone/>
            </a:pPr>
            <a:r>
              <a:rPr lang="id-ID" dirty="0"/>
              <a:t>Sumber Daya Alam dapat menjadi </a:t>
            </a:r>
            <a:r>
              <a:rPr lang="id-ID" b="1" dirty="0" smtClean="0">
                <a:solidFill>
                  <a:srgbClr val="FFC000"/>
                </a:solidFill>
              </a:rPr>
              <a:t>sumber daya energi</a:t>
            </a:r>
            <a:r>
              <a:rPr lang="id-ID" dirty="0" smtClean="0"/>
              <a:t>. </a:t>
            </a:r>
            <a:r>
              <a:rPr lang="id-ID" dirty="0"/>
              <a:t>Adapun sumber daya energi adalah </a:t>
            </a:r>
            <a:r>
              <a:rPr lang="id-ID" dirty="0" smtClean="0"/>
              <a:t>sumber daya </a:t>
            </a:r>
            <a:r>
              <a:rPr lang="id-ID" dirty="0"/>
              <a:t>alam yang dapat diolah oleh </a:t>
            </a:r>
            <a:r>
              <a:rPr lang="id-ID" dirty="0" smtClean="0"/>
              <a:t>manusia, sehingga dapat </a:t>
            </a:r>
            <a:r>
              <a:rPr lang="id-ID" dirty="0"/>
              <a:t>digunakan bagi pemenuhan kebutuhan </a:t>
            </a:r>
            <a:r>
              <a:rPr lang="id-ID" dirty="0" smtClean="0"/>
              <a:t>energi</a:t>
            </a:r>
            <a:endParaRPr lang="id-ID" dirty="0"/>
          </a:p>
          <a:p>
            <a:pPr marL="0" indent="0">
              <a:buNone/>
            </a:pPr>
            <a:endParaRPr lang="id-ID" dirty="0"/>
          </a:p>
        </p:txBody>
      </p:sp>
    </p:spTree>
    <p:extLst>
      <p:ext uri="{BB962C8B-B14F-4D97-AF65-F5344CB8AC3E}">
        <p14:creationId xmlns:p14="http://schemas.microsoft.com/office/powerpoint/2010/main" val="22031570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Circuit</Template>
  <TotalTime>766</TotalTime>
  <Words>1113</Words>
  <Application>Microsoft Office PowerPoint</Application>
  <PresentationFormat>Widescreen</PresentationFormat>
  <Paragraphs>106</Paragraphs>
  <Slides>18</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Trebuchet MS</vt:lpstr>
      <vt:lpstr>Tw Cen MT</vt:lpstr>
      <vt:lpstr>Wingdings</vt:lpstr>
      <vt:lpstr>Circuit</vt:lpstr>
      <vt:lpstr>Dasar konversi energi listrik</vt:lpstr>
      <vt:lpstr>POKOK bahasan</vt:lpstr>
      <vt:lpstr>PENDAHULUAN</vt:lpstr>
      <vt:lpstr>1. Sejarah pengguanan energi</vt:lpstr>
      <vt:lpstr>PowerPoint Presentation</vt:lpstr>
      <vt:lpstr>PowerPoint Presentation</vt:lpstr>
      <vt:lpstr>PowerPoint Presentation</vt:lpstr>
      <vt:lpstr>2. Sumber Daya dan Energi</vt:lpstr>
      <vt:lpstr>2.1. Pengertian sumber daya energi</vt:lpstr>
      <vt:lpstr>2.2. Sumber daya energi diklasifikasi dalam banyak cara, yaitu :</vt:lpstr>
      <vt:lpstr>2.2.1. Sumber daya energi konvensional</vt:lpstr>
      <vt:lpstr>2.2.2. Sumber daya energi terbarukan</vt:lpstr>
      <vt:lpstr>2.2.3. Sumber daya energi nuklir</vt:lpstr>
      <vt:lpstr>3. Pemakaian energi dunia</vt:lpstr>
      <vt:lpstr>3.1 DUNIA BELUM BISA ATASI KRISIS ENERGI </vt:lpstr>
      <vt:lpstr>PUSTAKA</vt:lpstr>
      <vt:lpstr>NEXT Time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Sejarah &amp; Perkembangan Mikroprosesor</dc:title>
  <dc:creator>ferry rahmat astianta Bukit</dc:creator>
  <cp:lastModifiedBy>Faisal</cp:lastModifiedBy>
  <cp:revision>86</cp:revision>
  <cp:lastPrinted>2019-07-07T15:53:15Z</cp:lastPrinted>
  <dcterms:created xsi:type="dcterms:W3CDTF">2017-09-18T14:30:24Z</dcterms:created>
  <dcterms:modified xsi:type="dcterms:W3CDTF">2019-07-07T15:54:32Z</dcterms:modified>
</cp:coreProperties>
</file>