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7" r:id="rId30"/>
    <p:sldId id="312" r:id="rId31"/>
    <p:sldId id="310" r:id="rId32"/>
    <p:sldId id="314" r:id="rId33"/>
    <p:sldId id="315" r:id="rId34"/>
    <p:sldId id="313" r:id="rId35"/>
    <p:sldId id="316" r:id="rId36"/>
    <p:sldId id="317" r:id="rId37"/>
    <p:sldId id="266" r:id="rId38"/>
    <p:sldId id="262" r:id="rId3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892" autoAdjust="0"/>
  </p:normalViewPr>
  <p:slideViewPr>
    <p:cSldViewPr snapToGrid="0">
      <p:cViewPr varScale="1">
        <p:scale>
          <a:sx n="56" d="100"/>
          <a:sy n="56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6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E4155C8-DD2D-4922-91CE-7756B38420F3}" type="datetimeFigureOut">
              <a:rPr lang="id-ID" smtClean="0"/>
              <a:t>30/06/2019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CBEA62E-9058-4BD4-83AD-F8C2371A91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57F6FB-EFD7-4E1D-A82D-1CC1460124E0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DEF0FB5-843B-4B6C-8A68-FEFDA944C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1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300" i="1" dirty="0"/>
              <a:t>(tanda negatif menunjukkan arah induksi)</a:t>
            </a:r>
          </a:p>
          <a:p>
            <a:r>
              <a:rPr lang="id-ID" sz="1300" dirty="0"/>
              <a:t>dari rumus di atas, untuk menimbulkan perubahan fluks magnet agar menghasilkan ggl induksi dapat dilakukan dengan beberapa cara antara lain:</a:t>
            </a:r>
          </a:p>
          <a:p>
            <a:r>
              <a:rPr lang="id-ID" sz="1300" i="1" dirty="0"/>
              <a:t>a. memperbesar perubahan induksi magnet B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1300" i="1" dirty="0"/>
              <a:t>b. memperkecil luas bindang A yang ditembus oleh medan magnet.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1300" i="1" dirty="0"/>
              <a:t>c. memperkecil sudut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n-US" sz="1300" dirty="0" err="1"/>
              <a:t>Dimana</a:t>
            </a:r>
            <a:r>
              <a:rPr lang="en-US" sz="1300" dirty="0"/>
              <a:t> :  m = </a:t>
            </a:r>
            <a:r>
              <a:rPr lang="en-US" sz="1300" dirty="0" err="1"/>
              <a:t>massa</a:t>
            </a:r>
            <a:r>
              <a:rPr lang="en-US" sz="1300" dirty="0"/>
              <a:t> (kg), h = </a:t>
            </a:r>
            <a:r>
              <a:rPr lang="en-US" sz="1300" dirty="0" err="1"/>
              <a:t>tinggi</a:t>
            </a:r>
            <a:r>
              <a:rPr lang="en-US" sz="1300" dirty="0"/>
              <a:t> </a:t>
            </a:r>
            <a:r>
              <a:rPr lang="en-US" sz="1300" dirty="0" err="1"/>
              <a:t>jatuh</a:t>
            </a:r>
            <a:r>
              <a:rPr lang="en-US" sz="1300" dirty="0"/>
              <a:t> </a:t>
            </a:r>
            <a:r>
              <a:rPr lang="en-US" sz="1300" dirty="0" err="1"/>
              <a:t>benda</a:t>
            </a:r>
            <a:r>
              <a:rPr lang="en-US" sz="1300" dirty="0"/>
              <a:t> (m) </a:t>
            </a:r>
            <a:r>
              <a:rPr lang="en-US" sz="1300" dirty="0" err="1"/>
              <a:t>dan</a:t>
            </a:r>
            <a:r>
              <a:rPr lang="en-US" sz="1300" dirty="0"/>
              <a:t> g = </a:t>
            </a:r>
            <a:r>
              <a:rPr lang="en-US" sz="1300" dirty="0" err="1"/>
              <a:t>grafitasi</a:t>
            </a:r>
            <a:r>
              <a:rPr lang="en-US" sz="1300" dirty="0"/>
              <a:t> </a:t>
            </a:r>
            <a:r>
              <a:rPr lang="en-US" sz="1300" dirty="0" err="1"/>
              <a:t>bumi</a:t>
            </a:r>
            <a:r>
              <a:rPr lang="en-US" sz="1300" dirty="0"/>
              <a:t> (m/s</a:t>
            </a:r>
            <a:r>
              <a:rPr lang="en-US" sz="1300" baseline="30000" dirty="0"/>
              <a:t>2</a:t>
            </a:r>
            <a:r>
              <a:rPr lang="en-US" sz="1300" dirty="0"/>
              <a:t>)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1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Jadi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mekanik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suatu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sangat</a:t>
            </a:r>
            <a:r>
              <a:rPr lang="en-US" sz="1300" dirty="0"/>
              <a:t> </a:t>
            </a:r>
            <a:r>
              <a:rPr lang="en-US" sz="1300" dirty="0" err="1"/>
              <a:t>mudah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effisien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dikonversi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lain</a:t>
            </a:r>
          </a:p>
          <a:p>
            <a:pPr defTabSz="966155">
              <a:defRPr/>
            </a:pPr>
            <a:r>
              <a:rPr lang="en-US" sz="1300" dirty="0" err="1"/>
              <a:t>Dimana</a:t>
            </a:r>
            <a:r>
              <a:rPr lang="en-US" sz="1300" dirty="0"/>
              <a:t> :  m = </a:t>
            </a:r>
            <a:r>
              <a:rPr lang="en-US" sz="1300" dirty="0" err="1"/>
              <a:t>massa</a:t>
            </a:r>
            <a:r>
              <a:rPr lang="en-US" sz="1300" dirty="0"/>
              <a:t> (kg), v = </a:t>
            </a:r>
            <a:r>
              <a:rPr lang="en-US" sz="1300" dirty="0" err="1"/>
              <a:t>kecepatan</a:t>
            </a:r>
            <a:r>
              <a:rPr lang="en-US" sz="1300" dirty="0"/>
              <a:t> </a:t>
            </a:r>
            <a:r>
              <a:rPr lang="en-US" sz="1300" dirty="0" err="1"/>
              <a:t>benda</a:t>
            </a:r>
            <a:r>
              <a:rPr lang="en-US" sz="1300" dirty="0"/>
              <a:t> </a:t>
            </a:r>
            <a:r>
              <a:rPr lang="en-US" sz="1300" dirty="0" err="1"/>
              <a:t>bergerak</a:t>
            </a:r>
            <a:r>
              <a:rPr lang="en-US" sz="1300" dirty="0"/>
              <a:t> (m/d).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8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disimpan</a:t>
            </a:r>
            <a:r>
              <a:rPr lang="en-US" sz="1300" dirty="0"/>
              <a:t> </a:t>
            </a:r>
            <a:r>
              <a:rPr lang="en-US" sz="1300" dirty="0" err="1"/>
              <a:t>sebagai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medan</a:t>
            </a:r>
            <a:r>
              <a:rPr lang="en-US" sz="1300" dirty="0"/>
              <a:t> </a:t>
            </a:r>
            <a:r>
              <a:rPr lang="en-US" sz="1300" dirty="0" err="1"/>
              <a:t>elktrostatik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medan</a:t>
            </a:r>
            <a:r>
              <a:rPr lang="en-US" sz="1300" dirty="0"/>
              <a:t> </a:t>
            </a:r>
            <a:r>
              <a:rPr lang="en-US" sz="1300" dirty="0" err="1"/>
              <a:t>induksi</a:t>
            </a:r>
            <a:r>
              <a:rPr lang="en-US" sz="1300" dirty="0"/>
              <a:t>.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3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 </a:t>
            </a:r>
            <a:r>
              <a:rPr lang="en-US" sz="1300" dirty="0" err="1"/>
              <a:t>didapat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merubah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lainnya</a:t>
            </a:r>
            <a:r>
              <a:rPr lang="en-US" sz="1300" dirty="0"/>
              <a:t>, </a:t>
            </a:r>
            <a:r>
              <a:rPr lang="en-US" sz="1300" dirty="0" err="1"/>
              <a:t>seperti</a:t>
            </a:r>
            <a:r>
              <a:rPr lang="en-US" sz="1300" dirty="0"/>
              <a:t> </a:t>
            </a:r>
            <a:r>
              <a:rPr lang="en-US" sz="1300" dirty="0" err="1"/>
              <a:t>gerak</a:t>
            </a:r>
            <a:r>
              <a:rPr lang="en-US" sz="1300" dirty="0"/>
              <a:t>, </a:t>
            </a:r>
            <a:r>
              <a:rPr lang="en-US" sz="1300" dirty="0" err="1"/>
              <a:t>panas</a:t>
            </a:r>
            <a:r>
              <a:rPr lang="en-US" sz="1300" dirty="0"/>
              <a:t>, </a:t>
            </a:r>
            <a:r>
              <a:rPr lang="en-US" sz="1300" dirty="0" err="1"/>
              <a:t>kimia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nuklir</a:t>
            </a:r>
            <a:r>
              <a:rPr lang="en-US" sz="1300" dirty="0"/>
              <a:t>.  PLTA, PLTU, PLTD, PLTG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penghasil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merubah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gerak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.</a:t>
            </a:r>
          </a:p>
          <a:p>
            <a:pPr defTabSz="966155">
              <a:defRPr/>
            </a:pPr>
            <a:r>
              <a:rPr lang="en-US" sz="1300" dirty="0" err="1"/>
              <a:t>Baterai</a:t>
            </a:r>
            <a:r>
              <a:rPr lang="en-US" sz="1300" dirty="0"/>
              <a:t>, </a:t>
            </a:r>
            <a:r>
              <a:rPr lang="en-US" sz="1300" dirty="0" err="1"/>
              <a:t>aki</a:t>
            </a:r>
            <a:r>
              <a:rPr lang="en-US" sz="1300" dirty="0"/>
              <a:t>,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elemen</a:t>
            </a:r>
            <a:r>
              <a:rPr lang="en-US" sz="1300" dirty="0"/>
              <a:t> </a:t>
            </a:r>
            <a:r>
              <a:rPr lang="en-US" sz="1300" dirty="0" err="1"/>
              <a:t>volta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penghasil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kimia</a:t>
            </a:r>
            <a:r>
              <a:rPr lang="en-US" sz="1300" dirty="0"/>
              <a:t>. PLTS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penghasil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matahari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menggunakan</a:t>
            </a:r>
            <a:r>
              <a:rPr lang="en-US" sz="1300" dirty="0"/>
              <a:t> </a:t>
            </a:r>
            <a:r>
              <a:rPr lang="en-US" sz="1300" dirty="0" err="1"/>
              <a:t>sel</a:t>
            </a:r>
            <a:r>
              <a:rPr lang="en-US" sz="1300" dirty="0"/>
              <a:t> </a:t>
            </a:r>
            <a:r>
              <a:rPr lang="en-US" sz="1300" dirty="0" err="1"/>
              <a:t>surya</a:t>
            </a:r>
            <a:r>
              <a:rPr lang="en-US" sz="1300" dirty="0"/>
              <a:t> .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diubah-ubah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berbagai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yang lain.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3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n-US" sz="1300" dirty="0"/>
              <a:t>Energy yang </a:t>
            </a:r>
            <a:r>
              <a:rPr lang="en-US" sz="1300" dirty="0" err="1"/>
              <a:t>dilepaskan</a:t>
            </a:r>
            <a:r>
              <a:rPr lang="en-US" sz="1300" dirty="0"/>
              <a:t> </a:t>
            </a:r>
            <a:r>
              <a:rPr lang="en-US" sz="1300" dirty="0" err="1"/>
              <a:t>ini</a:t>
            </a:r>
            <a:r>
              <a:rPr lang="en-US" sz="1300" dirty="0"/>
              <a:t> </a:t>
            </a:r>
            <a:r>
              <a:rPr lang="en-US" sz="1300" dirty="0" err="1"/>
              <a:t>umumnya</a:t>
            </a:r>
            <a:r>
              <a:rPr lang="en-US" sz="1300" dirty="0"/>
              <a:t> </a:t>
            </a:r>
            <a:r>
              <a:rPr lang="en-US" sz="1300" dirty="0" err="1"/>
              <a:t>dinyatakan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satuan</a:t>
            </a:r>
            <a:r>
              <a:rPr lang="en-US" sz="1300" dirty="0"/>
              <a:t> </a:t>
            </a:r>
            <a:r>
              <a:rPr lang="en-US" sz="1300" dirty="0" err="1"/>
              <a:t>kalori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British thermal unit (Btu) </a:t>
            </a:r>
            <a:r>
              <a:rPr lang="en-US" sz="1300" dirty="0" err="1"/>
              <a:t>persatuan</a:t>
            </a:r>
            <a:r>
              <a:rPr lang="en-US" sz="1300" dirty="0"/>
              <a:t> </a:t>
            </a:r>
            <a:r>
              <a:rPr lang="en-US" sz="1300" dirty="0" err="1"/>
              <a:t>massa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bakar</a:t>
            </a:r>
            <a:r>
              <a:rPr lang="en-US" sz="1300" dirty="0"/>
              <a:t> yang </a:t>
            </a:r>
            <a:r>
              <a:rPr lang="en-US" sz="1300" dirty="0" err="1"/>
              <a:t>bereaksi</a:t>
            </a:r>
            <a:r>
              <a:rPr lang="en-US" sz="1300" dirty="0"/>
              <a:t>. </a:t>
            </a:r>
            <a:endParaRPr lang="en-US" dirty="0" smtClean="0"/>
          </a:p>
          <a:p>
            <a:endParaRPr lang="id-ID" dirty="0" smtClean="0"/>
          </a:p>
          <a:p>
            <a:r>
              <a:rPr lang="id-ID" sz="1300" dirty="0"/>
              <a:t>kal dan KKal adalah unit energi. Kal singkatan kalori sementara kkal singkatan kilokalori. kal adalah unit yang lebih kecil dari energi sementara kkal adalah unit besar energi. 1 kkal sama dengan 1.000 kal.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1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300" b="1" dirty="0" err="1"/>
              <a:t>Peluluhan</a:t>
            </a:r>
            <a:r>
              <a:rPr lang="en-US" sz="1300" b="1" dirty="0"/>
              <a:t> </a:t>
            </a:r>
            <a:r>
              <a:rPr lang="en-US" sz="1300" b="1" dirty="0" err="1"/>
              <a:t>radioaktif</a:t>
            </a:r>
            <a:r>
              <a:rPr lang="en-US" sz="1300" dirty="0"/>
              <a:t>, proses </a:t>
            </a:r>
            <a:r>
              <a:rPr lang="en-US" sz="1300" dirty="0" err="1"/>
              <a:t>peluluhan</a:t>
            </a:r>
            <a:r>
              <a:rPr lang="en-US" sz="1300" dirty="0"/>
              <a:t> </a:t>
            </a:r>
            <a:r>
              <a:rPr lang="en-US" sz="1300" dirty="0" err="1"/>
              <a:t>radioaktif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suatu</a:t>
            </a:r>
            <a:r>
              <a:rPr lang="en-US" sz="1300" dirty="0"/>
              <a:t> proses </a:t>
            </a:r>
            <a:r>
              <a:rPr lang="en-US" sz="1300" dirty="0" err="1"/>
              <a:t>dimana</a:t>
            </a:r>
            <a:r>
              <a:rPr lang="en-US" sz="1300" dirty="0"/>
              <a:t> </a:t>
            </a:r>
            <a:r>
              <a:rPr lang="en-US" sz="1300" dirty="0" err="1"/>
              <a:t>hanya</a:t>
            </a:r>
            <a:r>
              <a:rPr lang="en-US" sz="1300" dirty="0"/>
              <a:t> </a:t>
            </a:r>
            <a:r>
              <a:rPr lang="en-US" sz="1300" dirty="0" err="1"/>
              <a:t>ada</a:t>
            </a:r>
            <a:r>
              <a:rPr lang="en-US" sz="1300" dirty="0"/>
              <a:t> </a:t>
            </a:r>
            <a:r>
              <a:rPr lang="en-US" sz="1300" dirty="0" err="1"/>
              <a:t>satu</a:t>
            </a:r>
            <a:r>
              <a:rPr lang="en-US" sz="1300" dirty="0"/>
              <a:t> </a:t>
            </a:r>
            <a:r>
              <a:rPr lang="en-US" sz="1300" dirty="0" err="1"/>
              <a:t>inti</a:t>
            </a:r>
            <a:r>
              <a:rPr lang="en-US" sz="1300" dirty="0"/>
              <a:t> yang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stabil</a:t>
            </a:r>
            <a:r>
              <a:rPr lang="en-US" sz="1300" dirty="0"/>
              <a:t>, </a:t>
            </a:r>
            <a:r>
              <a:rPr lang="en-US" sz="1300" dirty="0" err="1"/>
              <a:t>yakni</a:t>
            </a:r>
            <a:r>
              <a:rPr lang="en-US" sz="1300" dirty="0"/>
              <a:t> </a:t>
            </a:r>
            <a:r>
              <a:rPr lang="en-US" sz="1300" dirty="0" err="1"/>
              <a:t>sebuah</a:t>
            </a:r>
            <a:r>
              <a:rPr lang="en-US" sz="1300" dirty="0"/>
              <a:t> </a:t>
            </a:r>
            <a:r>
              <a:rPr lang="en-US" sz="1300" dirty="0" err="1"/>
              <a:t>radioisotop</a:t>
            </a:r>
            <a:r>
              <a:rPr lang="en-US" sz="1300" dirty="0"/>
              <a:t>,  </a:t>
            </a:r>
            <a:r>
              <a:rPr lang="en-US" sz="1300" dirty="0" err="1"/>
              <a:t>secara</a:t>
            </a:r>
            <a:r>
              <a:rPr lang="en-US" sz="1300" dirty="0"/>
              <a:t> </a:t>
            </a:r>
            <a:r>
              <a:rPr lang="en-US" sz="1300" dirty="0" err="1"/>
              <a:t>acak</a:t>
            </a:r>
            <a:r>
              <a:rPr lang="en-US" sz="1300" dirty="0"/>
              <a:t> </a:t>
            </a:r>
            <a:r>
              <a:rPr lang="en-US" sz="1300" dirty="0" err="1"/>
              <a:t>meluluh</a:t>
            </a:r>
            <a:r>
              <a:rPr lang="en-US" sz="1300" dirty="0"/>
              <a:t> </a:t>
            </a:r>
            <a:r>
              <a:rPr lang="en-US" sz="1300" dirty="0" err="1"/>
              <a:t>membentuk</a:t>
            </a:r>
            <a:r>
              <a:rPr lang="en-US" sz="1300" dirty="0"/>
              <a:t> </a:t>
            </a:r>
            <a:r>
              <a:rPr lang="en-US" sz="1300" dirty="0" err="1"/>
              <a:t>konfigurasi</a:t>
            </a:r>
            <a:r>
              <a:rPr lang="en-US" sz="1300" dirty="0"/>
              <a:t> yang </a:t>
            </a:r>
            <a:r>
              <a:rPr lang="en-US" sz="1300" dirty="0" err="1"/>
              <a:t>lebih</a:t>
            </a:r>
            <a:r>
              <a:rPr lang="en-US" sz="1300" dirty="0"/>
              <a:t> </a:t>
            </a:r>
            <a:r>
              <a:rPr lang="en-US" sz="1300" dirty="0" err="1"/>
              <a:t>stabil</a:t>
            </a:r>
            <a:r>
              <a:rPr lang="en-US" sz="1300" dirty="0"/>
              <a:t>,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keluarnya</a:t>
            </a:r>
            <a:r>
              <a:rPr lang="en-US" sz="1300" dirty="0"/>
              <a:t> </a:t>
            </a:r>
            <a:r>
              <a:rPr lang="en-US" sz="1300" dirty="0" err="1"/>
              <a:t>partikel-partikel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.</a:t>
            </a:r>
          </a:p>
          <a:p>
            <a:pPr lvl="1"/>
            <a:r>
              <a:rPr lang="en-US" sz="1300" b="1" dirty="0" err="1"/>
              <a:t>Reaksi</a:t>
            </a:r>
            <a:r>
              <a:rPr lang="en-US" sz="1300" b="1" dirty="0"/>
              <a:t> </a:t>
            </a:r>
            <a:r>
              <a:rPr lang="en-US" sz="1300" b="1" dirty="0" err="1"/>
              <a:t>fisi</a:t>
            </a:r>
            <a:r>
              <a:rPr lang="en-US" sz="1300" b="1" dirty="0"/>
              <a:t>, </a:t>
            </a:r>
            <a:r>
              <a:rPr lang="en-US" sz="1300" dirty="0" err="1"/>
              <a:t>merupakan</a:t>
            </a:r>
            <a:r>
              <a:rPr lang="en-US" sz="1300" dirty="0"/>
              <a:t> proses </a:t>
            </a:r>
            <a:r>
              <a:rPr lang="en-US" sz="1300" dirty="0" err="1"/>
              <a:t>utama</a:t>
            </a:r>
            <a:r>
              <a:rPr lang="en-US" sz="1300" dirty="0"/>
              <a:t> </a:t>
            </a:r>
            <a:r>
              <a:rPr lang="en-US" sz="1300" dirty="0" err="1"/>
              <a:t>pada</a:t>
            </a:r>
            <a:r>
              <a:rPr lang="en-US" sz="1300" dirty="0"/>
              <a:t> reactor </a:t>
            </a:r>
            <a:r>
              <a:rPr lang="en-US" sz="1300" dirty="0" err="1"/>
              <a:t>nuklir</a:t>
            </a:r>
            <a:r>
              <a:rPr lang="en-US" sz="1300" dirty="0"/>
              <a:t>, </a:t>
            </a:r>
            <a:r>
              <a:rPr lang="en-US" sz="1300" dirty="0" err="1"/>
              <a:t>terjadi</a:t>
            </a:r>
            <a:r>
              <a:rPr lang="en-US" sz="1300" dirty="0"/>
              <a:t> </a:t>
            </a:r>
            <a:r>
              <a:rPr lang="en-US" sz="1300" dirty="0" err="1"/>
              <a:t>ketika</a:t>
            </a:r>
            <a:r>
              <a:rPr lang="en-US" sz="1300" dirty="0"/>
              <a:t> </a:t>
            </a:r>
            <a:r>
              <a:rPr lang="en-US" sz="1300" dirty="0" err="1"/>
              <a:t>sebuah</a:t>
            </a:r>
            <a:r>
              <a:rPr lang="en-US" sz="1300" dirty="0"/>
              <a:t> </a:t>
            </a:r>
            <a:r>
              <a:rPr lang="en-US" sz="1300" dirty="0" err="1"/>
              <a:t>inti</a:t>
            </a:r>
            <a:r>
              <a:rPr lang="en-US" sz="1300" dirty="0"/>
              <a:t> </a:t>
            </a:r>
            <a:r>
              <a:rPr lang="en-US" sz="1300" dirty="0" err="1"/>
              <a:t>bermassa</a:t>
            </a:r>
            <a:r>
              <a:rPr lang="en-US" sz="1300" dirty="0"/>
              <a:t> </a:t>
            </a:r>
            <a:r>
              <a:rPr lang="en-US" sz="1300" dirty="0" err="1"/>
              <a:t>berat</a:t>
            </a:r>
            <a:r>
              <a:rPr lang="en-US" sz="1300" dirty="0"/>
              <a:t> </a:t>
            </a:r>
            <a:r>
              <a:rPr lang="en-US" sz="1300" dirty="0" err="1"/>
              <a:t>menyerap</a:t>
            </a:r>
            <a:r>
              <a:rPr lang="en-US" sz="1300" dirty="0"/>
              <a:t> </a:t>
            </a:r>
            <a:r>
              <a:rPr lang="en-US" sz="1300" dirty="0" err="1"/>
              <a:t>sebauh</a:t>
            </a:r>
            <a:r>
              <a:rPr lang="en-US" sz="1300" dirty="0"/>
              <a:t> </a:t>
            </a:r>
            <a:r>
              <a:rPr lang="en-US" sz="1300" dirty="0" err="1"/>
              <a:t>netron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inti</a:t>
            </a:r>
            <a:r>
              <a:rPr lang="en-US" sz="1300" dirty="0"/>
              <a:t> </a:t>
            </a:r>
            <a:r>
              <a:rPr lang="en-US" sz="1300" dirty="0" err="1"/>
              <a:t>senyawa</a:t>
            </a:r>
            <a:r>
              <a:rPr lang="en-US" sz="1300" dirty="0"/>
              <a:t> </a:t>
            </a:r>
            <a:r>
              <a:rPr lang="en-US" sz="1300" dirty="0" err="1"/>
              <a:t>teransang</a:t>
            </a:r>
            <a:r>
              <a:rPr lang="en-US" sz="1300" dirty="0"/>
              <a:t> (</a:t>
            </a:r>
            <a:r>
              <a:rPr lang="en-US" sz="1300" i="1" dirty="0"/>
              <a:t>exited </a:t>
            </a:r>
            <a:r>
              <a:rPr lang="en-US" sz="1300" i="1" dirty="0" err="1"/>
              <a:t>copound</a:t>
            </a:r>
            <a:r>
              <a:rPr lang="en-US" sz="1300" i="1" dirty="0"/>
              <a:t> nucleus</a:t>
            </a:r>
            <a:r>
              <a:rPr lang="en-US" sz="1300" dirty="0"/>
              <a:t>) yang </a:t>
            </a:r>
            <a:r>
              <a:rPr lang="en-US" sz="1300" dirty="0" err="1"/>
              <a:t>dihasilkan</a:t>
            </a:r>
            <a:r>
              <a:rPr lang="en-US" sz="1300" dirty="0"/>
              <a:t> </a:t>
            </a:r>
            <a:r>
              <a:rPr lang="en-US" sz="1300" dirty="0" err="1"/>
              <a:t>pecah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dua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lebih</a:t>
            </a:r>
            <a:r>
              <a:rPr lang="en-US" sz="1300" dirty="0"/>
              <a:t> </a:t>
            </a:r>
            <a:r>
              <a:rPr lang="en-US" sz="1300" dirty="0" err="1"/>
              <a:t>inti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keluarnya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endParaRPr lang="en-US" sz="1300" dirty="0"/>
          </a:p>
          <a:p>
            <a:pPr lvl="1"/>
            <a:r>
              <a:rPr lang="en-US" sz="1300" b="1" dirty="0" err="1"/>
              <a:t>Reaksi</a:t>
            </a:r>
            <a:r>
              <a:rPr lang="en-US" sz="1300" b="1" dirty="0"/>
              <a:t> </a:t>
            </a:r>
            <a:r>
              <a:rPr lang="en-US" sz="1300" b="1" dirty="0" err="1"/>
              <a:t>fusi</a:t>
            </a:r>
            <a:r>
              <a:rPr lang="en-US" sz="1300" b="1" dirty="0"/>
              <a:t>,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prinsipnya</a:t>
            </a:r>
            <a:r>
              <a:rPr lang="en-US" sz="1300" dirty="0"/>
              <a:t> proses </a:t>
            </a:r>
            <a:r>
              <a:rPr lang="en-US" sz="1300" dirty="0" err="1"/>
              <a:t>fusi</a:t>
            </a:r>
            <a:r>
              <a:rPr lang="en-US" sz="1300" dirty="0"/>
              <a:t> </a:t>
            </a:r>
            <a:r>
              <a:rPr lang="en-US" sz="1300" dirty="0" err="1"/>
              <a:t>terjadi</a:t>
            </a:r>
            <a:r>
              <a:rPr lang="en-US" sz="1300" dirty="0"/>
              <a:t> </a:t>
            </a:r>
            <a:r>
              <a:rPr lang="en-US" sz="1300" dirty="0" err="1"/>
              <a:t>karena</a:t>
            </a:r>
            <a:r>
              <a:rPr lang="en-US" sz="1300" dirty="0"/>
              <a:t> </a:t>
            </a:r>
            <a:r>
              <a:rPr lang="en-US" sz="1300" dirty="0" err="1"/>
              <a:t>gabungan</a:t>
            </a:r>
            <a:r>
              <a:rPr lang="en-US" sz="1300" dirty="0"/>
              <a:t> </a:t>
            </a:r>
            <a:r>
              <a:rPr lang="en-US" sz="1300" dirty="0" err="1"/>
              <a:t>antara</a:t>
            </a:r>
            <a:r>
              <a:rPr lang="en-US" sz="1300" dirty="0"/>
              <a:t> </a:t>
            </a:r>
            <a:r>
              <a:rPr lang="en-US" sz="1300" dirty="0" err="1"/>
              <a:t>dua</a:t>
            </a:r>
            <a:r>
              <a:rPr lang="en-US" sz="1300" dirty="0"/>
              <a:t> </a:t>
            </a:r>
            <a:r>
              <a:rPr lang="en-US" sz="1300" dirty="0" err="1"/>
              <a:t>inti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satu</a:t>
            </a:r>
            <a:r>
              <a:rPr lang="en-US" sz="1300" dirty="0"/>
              <a:t> </a:t>
            </a:r>
            <a:r>
              <a:rPr lang="en-US" sz="1300" dirty="0" err="1"/>
              <a:t>inti</a:t>
            </a:r>
            <a:r>
              <a:rPr lang="en-US" sz="1300" dirty="0"/>
              <a:t> yang </a:t>
            </a:r>
            <a:r>
              <a:rPr lang="en-US" sz="1300" dirty="0" err="1"/>
              <a:t>lebih</a:t>
            </a:r>
            <a:r>
              <a:rPr lang="en-US" sz="1300" dirty="0"/>
              <a:t> </a:t>
            </a:r>
            <a:r>
              <a:rPr lang="en-US" sz="1300" dirty="0" err="1"/>
              <a:t>besar</a:t>
            </a:r>
            <a:r>
              <a:rPr lang="en-US" sz="1300" dirty="0"/>
              <a:t>. </a:t>
            </a:r>
            <a:r>
              <a:rPr lang="en-US" sz="1300" dirty="0" err="1"/>
              <a:t>Sehingganya</a:t>
            </a:r>
            <a:r>
              <a:rPr lang="en-US" sz="1300" dirty="0"/>
              <a:t> proses </a:t>
            </a:r>
            <a:r>
              <a:rPr lang="en-US" sz="1300" dirty="0" err="1"/>
              <a:t>fusi</a:t>
            </a:r>
            <a:r>
              <a:rPr lang="en-US" sz="1300" dirty="0"/>
              <a:t> </a:t>
            </a:r>
            <a:r>
              <a:rPr lang="en-US" sz="1300" dirty="0" err="1"/>
              <a:t>ini</a:t>
            </a:r>
            <a:r>
              <a:rPr lang="en-US" sz="1300" dirty="0"/>
              <a:t> yang member energy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bintang-bintang</a:t>
            </a:r>
            <a:r>
              <a:rPr lang="en-US" sz="1300" dirty="0"/>
              <a:t> yang </a:t>
            </a:r>
            <a:r>
              <a:rPr lang="en-US" sz="1300" dirty="0" err="1"/>
              <a:t>begemerlapan</a:t>
            </a:r>
            <a:r>
              <a:rPr lang="en-US" sz="1300" dirty="0"/>
              <a:t> </a:t>
            </a:r>
            <a:r>
              <a:rPr lang="en-US" sz="1300" dirty="0" err="1"/>
              <a:t>dilangi</a:t>
            </a:r>
            <a:r>
              <a:rPr lang="en-US" sz="1300" dirty="0"/>
              <a:t> , </a:t>
            </a:r>
            <a:r>
              <a:rPr lang="en-US" sz="1300" dirty="0" err="1"/>
              <a:t>dan</a:t>
            </a:r>
            <a:r>
              <a:rPr lang="en-US" sz="1300" dirty="0"/>
              <a:t> yang </a:t>
            </a:r>
            <a:r>
              <a:rPr lang="en-US" sz="1300" dirty="0" err="1"/>
              <a:t>terjadi</a:t>
            </a:r>
            <a:r>
              <a:rPr lang="en-US" sz="1300" dirty="0"/>
              <a:t>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matahari</a:t>
            </a:r>
            <a:r>
              <a:rPr lang="en-US" sz="1300" dirty="0"/>
              <a:t> yang </a:t>
            </a:r>
            <a:r>
              <a:rPr lang="en-US" sz="1300" dirty="0" err="1"/>
              <a:t>memancarkan</a:t>
            </a:r>
            <a:r>
              <a:rPr lang="en-US" sz="1300" dirty="0"/>
              <a:t> </a:t>
            </a:r>
            <a:r>
              <a:rPr lang="en-US" sz="1300" dirty="0" err="1"/>
              <a:t>energinya</a:t>
            </a:r>
            <a:r>
              <a:rPr lang="en-US" sz="1300" dirty="0"/>
              <a:t> </a:t>
            </a:r>
            <a:r>
              <a:rPr lang="en-US" sz="1300" dirty="0" err="1"/>
              <a:t>keruang</a:t>
            </a:r>
            <a:r>
              <a:rPr lang="en-US" sz="1300" dirty="0"/>
              <a:t> </a:t>
            </a:r>
            <a:r>
              <a:rPr lang="en-US" sz="1300" dirty="0" err="1"/>
              <a:t>angkasa</a:t>
            </a:r>
            <a:r>
              <a:rPr lang="en-US" sz="1300" dirty="0"/>
              <a:t>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6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2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2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62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47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0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5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4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2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3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1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2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3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9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2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1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riornux.com/pembagian-sistem-penyaluran-tenaga-listrik/" TargetMode="External"/><Relationship Id="rId2" Type="http://schemas.openxmlformats.org/officeDocument/2006/relationships/hyperlink" Target="https://slideplayer.info/slide/275790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1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903008"/>
            <a:ext cx="9561889" cy="1980421"/>
          </a:xfrm>
        </p:spPr>
        <p:txBody>
          <a:bodyPr/>
          <a:lstStyle/>
          <a:p>
            <a:r>
              <a:rPr lang="id-ID" dirty="0" smtClean="0"/>
              <a:t>Dasar konversi energi listrik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3753298"/>
            <a:ext cx="8791575" cy="537700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rgbClr val="FFC000"/>
                </a:solidFill>
              </a:rPr>
              <a:t>AHMAD FAISAL, ST., MT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76424" y="3479974"/>
            <a:ext cx="8791575" cy="53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76424" y="3274109"/>
            <a:ext cx="8791575" cy="10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600" dirty="0" smtClean="0">
                <a:solidFill>
                  <a:schemeClr val="bg1"/>
                </a:solidFill>
              </a:rPr>
              <a:t>DASAR Konversi energi</a:t>
            </a:r>
          </a:p>
          <a:p>
            <a:r>
              <a:rPr lang="id-ID" sz="2400" dirty="0" smtClean="0">
                <a:solidFill>
                  <a:schemeClr val="bg2"/>
                </a:solidFill>
              </a:rPr>
              <a:t> 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6424" y="2971743"/>
            <a:ext cx="2776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smtClean="0">
                <a:solidFill>
                  <a:schemeClr val="bg1"/>
                </a:solidFill>
              </a:rPr>
              <a:t>PERTEMUAN 2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54" y="-215421"/>
            <a:ext cx="9905998" cy="126308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2. Klasifikasi Energi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960593" y="2323768"/>
            <a:ext cx="6185647" cy="44012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22325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mekanik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listrik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nuklir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58738" lvl="1" indent="9731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Termal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717" y="802724"/>
            <a:ext cx="43434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KLASIFIKASI ENERGI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58017" y="1524467"/>
            <a:ext cx="2590800" cy="762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6824" y="268941"/>
            <a:ext cx="3646867" cy="646331"/>
            <a:chOff x="762000" y="304800"/>
            <a:chExt cx="3646867" cy="646331"/>
          </a:xfrm>
        </p:grpSpPr>
        <p:sp>
          <p:nvSpPr>
            <p:cNvPr id="5" name="Rectangle 4"/>
            <p:cNvSpPr/>
            <p:nvPr/>
          </p:nvSpPr>
          <p:spPr>
            <a:xfrm>
              <a:off x="1447800" y="304800"/>
              <a:ext cx="296106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Mekanik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1.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06824" y="1053852"/>
            <a:ext cx="1066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dimiliki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sifat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geraknya.Energi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endParaRPr lang="en-US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dimiliki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posisinya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kedudukan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tergantung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gravitasi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ketinggian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dirumuskan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m.g.h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40177" y="6024524"/>
            <a:ext cx="10280890" cy="60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800" dirty="0" smtClean="0"/>
              <a:t>m = masa (kg)      g = gafitasi bumi	   h = tinggi jatuh benda (m)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9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364" y="632012"/>
            <a:ext cx="108921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9588">
              <a:buFont typeface="Wingdings" pitchFamily="2" charset="2"/>
              <a:buChar char="q"/>
            </a:pPr>
            <a:r>
              <a:rPr lang="sv-S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 kinetik </a:t>
            </a:r>
            <a:r>
              <a:rPr lang="sv-S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 energi yang dimiliki benda </a:t>
            </a:r>
          </a:p>
          <a:p>
            <a:pPr indent="509588"/>
            <a:r>
              <a:rPr lang="sv-S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 geraknya. </a:t>
            </a:r>
          </a:p>
          <a:p>
            <a:pPr indent="509588"/>
            <a:endParaRPr lang="sv-SE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Makin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\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kinetiknya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pula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dimilikinya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matematis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dirumuskan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Ek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½ mv</a:t>
            </a:r>
            <a:r>
              <a:rPr lang="en-US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40177" y="6024524"/>
            <a:ext cx="10280890" cy="60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½</a:t>
            </a:r>
            <a:r>
              <a:rPr lang="id-ID" sz="2800" dirty="0" smtClean="0"/>
              <a:t> = konstanta       m = massa (kg)	   V = kecepatan benda (m/d)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46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1412" y="286871"/>
            <a:ext cx="3291000" cy="646331"/>
            <a:chOff x="762000" y="304800"/>
            <a:chExt cx="3291000" cy="646331"/>
          </a:xfrm>
        </p:grpSpPr>
        <p:sp>
          <p:nvSpPr>
            <p:cNvPr id="5" name="Rectangle 4"/>
            <p:cNvSpPr/>
            <p:nvPr/>
          </p:nvSpPr>
          <p:spPr>
            <a:xfrm>
              <a:off x="1447800" y="304800"/>
              <a:ext cx="2605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Listrik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2.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96471" y="1429871"/>
            <a:ext cx="1066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arus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berakumulasi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 watt-jam ).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transsisi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berupa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aliran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elektrostatik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induksi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elektrostatik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listrik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dihasilkan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terakumulasinya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muatan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pelat-pelat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kapasitor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edan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induksi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magnet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timbul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akibat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aliran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melalui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kumparan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induksi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7663" lvl="3" indent="-3476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976" y="605117"/>
            <a:ext cx="11170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listrik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merupakan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(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memindahkan</a:t>
            </a:r>
            <a:r>
              <a:rPr lang="en-US" sz="2800" dirty="0" smtClean="0"/>
              <a:t>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lain). </a:t>
            </a:r>
          </a:p>
          <a:p>
            <a:pPr marL="465138" indent="-465138"/>
            <a:endParaRPr lang="en-US" sz="2800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listrik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dilambangkan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  :  </a:t>
            </a:r>
            <a:r>
              <a:rPr lang="en-US" sz="2800" dirty="0" smtClean="0"/>
              <a:t>W</a:t>
            </a:r>
          </a:p>
          <a:p>
            <a:pPr marL="465138" indent="-465138"/>
            <a:endParaRPr lang="en-US" sz="2800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perumusan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:</a:t>
            </a:r>
          </a:p>
          <a:p>
            <a:pPr marL="465138" indent="-465138" algn="ctr"/>
            <a:r>
              <a:rPr lang="en-US" sz="2800" b="1" dirty="0" smtClean="0"/>
              <a:t>	W = Q.V </a:t>
            </a:r>
          </a:p>
          <a:p>
            <a:pPr marL="465138" indent="-465138"/>
            <a:r>
              <a:rPr lang="en-US" sz="2800" dirty="0" smtClean="0"/>
              <a:t>     W =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( Joule)</a:t>
            </a:r>
          </a:p>
          <a:p>
            <a:pPr marL="465138" indent="-465138"/>
            <a:r>
              <a:rPr lang="en-US" sz="2800" dirty="0" smtClean="0"/>
              <a:t>     Q  =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( Coulomb)</a:t>
            </a:r>
          </a:p>
          <a:p>
            <a:pPr marL="465138" indent="-465138"/>
            <a:r>
              <a:rPr lang="en-US" sz="2800" dirty="0" smtClean="0"/>
              <a:t>      V = Beda </a:t>
            </a:r>
            <a:r>
              <a:rPr lang="en-US" sz="2800" dirty="0" err="1" smtClean="0"/>
              <a:t>potensial</a:t>
            </a:r>
            <a:r>
              <a:rPr lang="en-US" sz="2800" dirty="0" smtClean="0"/>
              <a:t> ( Volt )</a:t>
            </a:r>
          </a:p>
        </p:txBody>
      </p:sp>
    </p:spTree>
    <p:extLst>
      <p:ext uri="{BB962C8B-B14F-4D97-AF65-F5344CB8AC3E}">
        <p14:creationId xmlns:p14="http://schemas.microsoft.com/office/powerpoint/2010/main" val="39170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753" y="730623"/>
            <a:ext cx="11170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I = Q/t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diperoleh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perumusan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W =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I.t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).V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 =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V.I.t</a:t>
            </a: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persamaan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dihubungkan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hukum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Ohm ( V = I.R)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diperoleh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perumusan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 =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I.R.I.t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lain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kalori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kalori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0,24 Joule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kWh (kilowatt jam).</a:t>
            </a:r>
          </a:p>
        </p:txBody>
      </p:sp>
    </p:spTree>
    <p:extLst>
      <p:ext uri="{BB962C8B-B14F-4D97-AF65-F5344CB8AC3E}">
        <p14:creationId xmlns:p14="http://schemas.microsoft.com/office/powerpoint/2010/main" val="34985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258" y="286870"/>
            <a:ext cx="661046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</a:rPr>
              <a:t>Pemanfaatan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Energi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Listrik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0258" y="1299883"/>
            <a:ext cx="99687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diubah-ubah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lain.</a:t>
            </a: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setrika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ceret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kompor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lampu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pijar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lampu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neon,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dll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penghisap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debu,dll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4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1141412" y="268941"/>
            <a:ext cx="5099188" cy="646331"/>
            <a:chOff x="762000" y="304800"/>
            <a:chExt cx="5099188" cy="646331"/>
          </a:xfrm>
        </p:grpSpPr>
        <p:sp>
          <p:nvSpPr>
            <p:cNvPr id="5" name="Rectangle 4"/>
            <p:cNvSpPr/>
            <p:nvPr/>
          </p:nvSpPr>
          <p:spPr>
            <a:xfrm>
              <a:off x="1447800" y="304800"/>
              <a:ext cx="441338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Elektromagnetik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3.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41412" y="1555376"/>
            <a:ext cx="102242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dinayatakan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elektron Volt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(eV)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mega elektron volt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(MeV)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murni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transisional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dgn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(c)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3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3023" y="753035"/>
            <a:ext cx="10555941" cy="502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merambat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diukur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wavelength,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amplitude/ amplitude,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Amplitudo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sedangkan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puncak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tergantung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merambatnya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cahaya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berbanding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terbalik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988" y="10489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176" y="900953"/>
            <a:ext cx="518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48988" y="3985932"/>
            <a:ext cx="10197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dipancarkan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dilepaskan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semesta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level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berbeda-beda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level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rendah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panjang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Perbedaan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karakteristik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mengelompokkan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6358" y="3491753"/>
            <a:ext cx="454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1. Ilustrasi energi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elektromagnetik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87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745" y="1939317"/>
            <a:ext cx="10644187" cy="2971349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1. Dasar Konversi </a:t>
            </a:r>
            <a:r>
              <a:rPr lang="id-ID" dirty="0" smtClean="0">
                <a:solidFill>
                  <a:srgbClr val="FF0000"/>
                </a:solidFill>
              </a:rPr>
              <a:t>energi</a:t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dirty="0">
                <a:solidFill>
                  <a:srgbClr val="FF0000"/>
                </a:solidFill>
              </a:rPr>
              <a:t>2. Klasifikasi </a:t>
            </a:r>
            <a:r>
              <a:rPr lang="id-ID" dirty="0" smtClean="0">
                <a:solidFill>
                  <a:srgbClr val="FF0000"/>
                </a:solidFill>
              </a:rPr>
              <a:t>Energi</a:t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dirty="0">
                <a:solidFill>
                  <a:srgbClr val="FF0000"/>
                </a:solidFill>
              </a:rPr>
              <a:t>3. Sistem penyaluran energi listrik secara umum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844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481" y="968189"/>
            <a:ext cx="9300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gelombang-gelombang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berbanding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lurus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radiasi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(v)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dinyatakan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509588" indent="-509588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=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</a:t>
            </a:r>
            <a:endParaRPr lang="en-US" sz="3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=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(Joule)</a:t>
            </a:r>
          </a:p>
          <a:p>
            <a:pPr marL="509588"/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 = kontanta Planck (6,626 x 10-32J.s)</a:t>
            </a:r>
          </a:p>
          <a:p>
            <a:pPr marL="509588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=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frekuensi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717" y="757516"/>
            <a:ext cx="105828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berkaitan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elektromagnetik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)&amp;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transisi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bergerak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Cahaya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gamma,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eminasi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atom,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sinar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– X,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dihasilkan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akibat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keluarnya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orbit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thermal,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diakibatkan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getaran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atom</a:t>
            </a: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gelimbang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millimeter 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gelombang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mikro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radiasi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gelombang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radio</a:t>
            </a:r>
          </a:p>
          <a:p>
            <a:pPr marL="347663" lvl="0" indent="-3476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1141412" y="358588"/>
            <a:ext cx="3185202" cy="646331"/>
            <a:chOff x="762000" y="304800"/>
            <a:chExt cx="3185202" cy="646331"/>
          </a:xfrm>
        </p:grpSpPr>
        <p:sp>
          <p:nvSpPr>
            <p:cNvPr id="5" name="Rectangle 4"/>
            <p:cNvSpPr/>
            <p:nvPr/>
          </p:nvSpPr>
          <p:spPr>
            <a:xfrm>
              <a:off x="1447800" y="304800"/>
              <a:ext cx="249940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Kimia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4.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41412" y="1591235"/>
            <a:ext cx="105127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keluar</a:t>
            </a: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interaksi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dimana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atom-atom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melekul-melekul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berkombinasi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sehingga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menghasilkan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senyawa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stabil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terjadi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dilepas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disebut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eksotermis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dinyatakan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id-ID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kJ</a:t>
            </a:r>
            <a:r>
              <a:rPr lang="id-ID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kkal</a:t>
            </a:r>
            <a:endParaRPr lang="en-US" sz="2800" b="1" i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kimia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diserap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desebut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endotermis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9553" y="304800"/>
            <a:ext cx="3226880" cy="646331"/>
            <a:chOff x="762000" y="304800"/>
            <a:chExt cx="3226880" cy="646331"/>
          </a:xfrm>
        </p:grpSpPr>
        <p:sp>
          <p:nvSpPr>
            <p:cNvPr id="5" name="Rectangle 4"/>
            <p:cNvSpPr/>
            <p:nvPr/>
          </p:nvSpPr>
          <p:spPr>
            <a:xfrm>
              <a:off x="1447800" y="304800"/>
              <a:ext cx="25410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Nuklir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5.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29553" y="1201271"/>
            <a:ext cx="10165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nuklir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hanya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lang="en-US" sz="28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dilepas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akibat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interaksi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partikel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inti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atom.</a:t>
            </a: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dilepas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hasil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usaha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partikel-partikel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memperoleh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kondisi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stabil</a:t>
            </a: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dirty="0" smtClean="0">
              <a:latin typeface="Arial Narrow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lang="en-US" sz="2800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juta</a:t>
            </a:r>
            <a:r>
              <a:rPr lang="en-US" sz="2800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elektron</a:t>
            </a:r>
            <a:r>
              <a:rPr lang="en-US" sz="2800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pereaksi</a:t>
            </a:r>
            <a:endParaRPr lang="en-US" sz="2800" i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i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574675" lvl="0" indent="-574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lang="en-US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150938" lvl="0" indent="-5175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Peluluhan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radioaktif</a:t>
            </a: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1150938" lvl="0" indent="-5175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fisi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1150938" lvl="0" indent="-5175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fusi</a:t>
            </a:r>
            <a:endParaRPr lang="en-US" sz="2800" dirty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2340" y="824753"/>
            <a:ext cx="11192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nuklir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pembelahan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penggabungan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uranium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neutron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atom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Neutron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menumbuk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diserap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kembali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uranium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 indent="-509588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fisi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berantai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berantai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terkendali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pelepasan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Mekanisme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nuklir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ledakan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dahsyat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01271" y="430306"/>
            <a:ext cx="4818213" cy="646331"/>
            <a:chOff x="762000" y="304800"/>
            <a:chExt cx="4818213" cy="646331"/>
          </a:xfrm>
        </p:grpSpPr>
        <p:sp>
          <p:nvSpPr>
            <p:cNvPr id="5" name="Rectangle 4"/>
            <p:cNvSpPr/>
            <p:nvPr/>
          </p:nvSpPr>
          <p:spPr>
            <a:xfrm>
              <a:off x="1447800" y="304800"/>
              <a:ext cx="413241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347663" lvl="3" indent="-3476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Energi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Termal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en-US" sz="3600" b="1" dirty="0" err="1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panas</a:t>
              </a:r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lang="en-US" sz="3600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04800"/>
              <a:ext cx="68580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6.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48870" y="1559858"/>
            <a:ext cx="10659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dasar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dimana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semua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dikonversikan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penuh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Tetapi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sebaliknya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pengkonversian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termal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lain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dibatasi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Hukum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Termodinamika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II.</a:t>
            </a: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endParaRPr lang="en-US" sz="28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transisi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panas</a:t>
            </a:r>
            <a:r>
              <a:rPr lang="en-US" sz="28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tersimpan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kalor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berupa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entalpi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33413" lvl="0" indent="-6334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822325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kalori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3192" y="262467"/>
            <a:ext cx="2925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GEOTERMAL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623" y="970353"/>
            <a:ext cx="7785847" cy="533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11912" y="6301966"/>
            <a:ext cx="5441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2. Ilustrasi skema sumber energi geotermal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29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5671" y="309282"/>
            <a:ext cx="7848600" cy="6266807"/>
            <a:chOff x="-228600" y="-117825"/>
            <a:chExt cx="7848600" cy="5888365"/>
          </a:xfrm>
        </p:grpSpPr>
        <p:sp>
          <p:nvSpPr>
            <p:cNvPr id="5" name="TextBox 4"/>
            <p:cNvSpPr txBox="1"/>
            <p:nvPr/>
          </p:nvSpPr>
          <p:spPr>
            <a:xfrm>
              <a:off x="2268780" y="-117825"/>
              <a:ext cx="3696936" cy="954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BAGAN </a:t>
              </a:r>
            </a:p>
            <a:p>
              <a:pPr algn="ctr"/>
              <a:r>
                <a:rPr lang="en-US" sz="2000" b="1" dirty="0" smtClean="0">
                  <a:latin typeface="Arial Narrow" pitchFamily="34" charset="0"/>
                </a:rPr>
                <a:t>KARAKTERISTIK, JENIS, </a:t>
              </a:r>
            </a:p>
            <a:p>
              <a:pPr algn="ctr"/>
              <a:r>
                <a:rPr lang="en-US" sz="2000" b="1" dirty="0" smtClean="0">
                  <a:latin typeface="Arial Narrow" pitchFamily="34" charset="0"/>
                </a:rPr>
                <a:t>KLASIFIKASI &amp; SUMBER 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600200"/>
              <a:ext cx="14478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Karakteristik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664" y="1600200"/>
              <a:ext cx="12954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Jenis-jenis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9036" y="1600200"/>
              <a:ext cx="12954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Klasifikasi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1600201"/>
              <a:ext cx="1295400" cy="6651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Sumber</a:t>
              </a:r>
              <a:endParaRPr lang="en-US" sz="2000" b="1" dirty="0" smtClean="0">
                <a:latin typeface="Arial Narrow" pitchFamily="34" charset="0"/>
              </a:endParaRPr>
            </a:p>
            <a:p>
              <a:pPr algn="ctr"/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28600" y="2597750"/>
              <a:ext cx="2438400" cy="66513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4625" indent="-17462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Diperbaharui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174625" indent="-17462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Tidak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diperbaharui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1696" y="2597745"/>
              <a:ext cx="1752600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Transisional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Tersimpan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3572" y="2611604"/>
              <a:ext cx="2219628" cy="18219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Mekanik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Listrik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Elektromagnetik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smtClean="0">
                  <a:latin typeface="Arial Narrow" pitchFamily="34" charset="0"/>
                </a:rPr>
                <a:t>Kimia</a:t>
              </a: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Nuklir</a:t>
              </a:r>
              <a:endParaRPr lang="en-US" sz="2000" b="1" dirty="0" smtClean="0">
                <a:latin typeface="Arial Narrow" pitchFamily="34" charset="0"/>
              </a:endParaRPr>
            </a:p>
            <a:p>
              <a:pPr marL="231775" indent="-231775">
                <a:buAutoNum type="alphaLcPeriod"/>
              </a:pPr>
              <a:r>
                <a:rPr lang="en-US" sz="2000" b="1" dirty="0" err="1" smtClean="0">
                  <a:latin typeface="Arial Narrow" pitchFamily="34" charset="0"/>
                </a:rPr>
                <a:t>panas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5105401"/>
              <a:ext cx="2286000" cy="6651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31775" indent="-231775" algn="ctr"/>
              <a:r>
                <a:rPr lang="en-US" sz="2000" b="1" dirty="0" err="1" smtClean="0">
                  <a:latin typeface="Arial Narrow" pitchFamily="34" charset="0"/>
                </a:rPr>
                <a:t>Energi</a:t>
              </a:r>
              <a:r>
                <a:rPr lang="en-US" sz="2000" b="1" dirty="0" smtClean="0">
                  <a:latin typeface="Arial Narrow" pitchFamily="34" charset="0"/>
                </a:rPr>
                <a:t> Modal</a:t>
              </a:r>
            </a:p>
            <a:p>
              <a:pPr marL="231775" indent="-231775" algn="ctr"/>
              <a:r>
                <a:rPr lang="en-US" sz="2000" b="1" dirty="0" smtClean="0">
                  <a:latin typeface="Arial Narrow" pitchFamily="34" charset="0"/>
                </a:rPr>
                <a:t>(capital energy)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4114801"/>
              <a:ext cx="2286000" cy="6651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Celestial/</a:t>
              </a:r>
              <a:r>
                <a:rPr lang="en-US" sz="2000" b="1" dirty="0" err="1" smtClean="0">
                  <a:latin typeface="Arial Narrow" pitchFamily="34" charset="0"/>
                </a:rPr>
                <a:t>perolehan</a:t>
              </a:r>
              <a:r>
                <a:rPr lang="en-US" sz="2000" b="1" dirty="0" smtClean="0">
                  <a:latin typeface="Arial Narrow" pitchFamily="34" charset="0"/>
                </a:rPr>
                <a:t> (income energy)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3886597" y="1066403"/>
              <a:ext cx="4572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00" y="1295400"/>
              <a:ext cx="5715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782594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5057030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067594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088118" y="1447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067595" y="245841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3117614" y="244455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1274" y="2472265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685830" y="3606442"/>
              <a:ext cx="2649143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4114800" y="4932230"/>
              <a:ext cx="2895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619500" y="4914900"/>
              <a:ext cx="990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429000" y="44196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429000" y="54102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2338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18" y="242001"/>
            <a:ext cx="10638211" cy="923411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3. Sistem penyaluran energi listrik secara umum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1755" r="1184" b="7417"/>
          <a:stretch/>
        </p:blipFill>
        <p:spPr bwMode="auto">
          <a:xfrm>
            <a:off x="1049867" y="999929"/>
            <a:ext cx="9804400" cy="504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6539" y="6251166"/>
            <a:ext cx="536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3. Ilustrasi sistem penyaluran energi listrik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45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PUSTAKA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70304"/>
            <a:ext cx="10896600" cy="5367655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Fitzgerald</a:t>
            </a:r>
            <a:r>
              <a:rPr lang="en-US" dirty="0"/>
              <a:t>, Charles Kingsley, Jr. </a:t>
            </a:r>
            <a:r>
              <a:rPr lang="en-US" i="1" dirty="0"/>
              <a:t>Electric Machinery six edition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</a:t>
            </a:r>
            <a:r>
              <a:rPr lang="en-US" dirty="0" smtClean="0"/>
              <a:t>2003.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smtClean="0"/>
              <a:t>Stephen</a:t>
            </a:r>
            <a:r>
              <a:rPr lang="en-US" dirty="0"/>
              <a:t>, J. Chapman, </a:t>
            </a:r>
            <a:r>
              <a:rPr lang="en-US" i="1" dirty="0"/>
              <a:t>Electric Machinery Fundamentals Four Edition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</a:t>
            </a:r>
            <a:r>
              <a:rPr lang="en-US" dirty="0" smtClean="0"/>
              <a:t>2005.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smtClean="0"/>
              <a:t>Austin </a:t>
            </a:r>
            <a:r>
              <a:rPr lang="en-US" dirty="0"/>
              <a:t>Hughes, </a:t>
            </a:r>
            <a:r>
              <a:rPr lang="en-US" i="1" dirty="0"/>
              <a:t>Electric Motor and Drives Third Edition</a:t>
            </a:r>
            <a:r>
              <a:rPr lang="en-US" dirty="0"/>
              <a:t>, </a:t>
            </a:r>
            <a:r>
              <a:rPr lang="en-US" dirty="0" err="1"/>
              <a:t>Newnes</a:t>
            </a:r>
            <a:r>
              <a:rPr lang="en-US" dirty="0"/>
              <a:t>, </a:t>
            </a:r>
            <a:r>
              <a:rPr lang="en-US" dirty="0" smtClean="0"/>
              <a:t>2006.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err="1" smtClean="0"/>
              <a:t>Sulasno</a:t>
            </a:r>
            <a:r>
              <a:rPr lang="en-US" dirty="0"/>
              <a:t>. (2009). </a:t>
            </a:r>
            <a:r>
              <a:rPr lang="en-US" b="1" i="1" dirty="0" err="1"/>
              <a:t>Teknik</a:t>
            </a:r>
            <a:r>
              <a:rPr lang="en-US" b="1" i="1" dirty="0"/>
              <a:t> </a:t>
            </a:r>
            <a:r>
              <a:rPr lang="en-US" b="1" i="1" dirty="0" err="1"/>
              <a:t>Konversi</a:t>
            </a:r>
            <a:r>
              <a:rPr lang="en-US" b="1" i="1" dirty="0"/>
              <a:t> </a:t>
            </a:r>
            <a:r>
              <a:rPr lang="en-US" b="1" i="1" dirty="0" err="1"/>
              <a:t>Energi</a:t>
            </a:r>
            <a:r>
              <a:rPr lang="en-US" b="1" i="1" dirty="0"/>
              <a:t> </a:t>
            </a:r>
            <a:r>
              <a:rPr lang="en-US" b="1" i="1" dirty="0" err="1"/>
              <a:t>Listrik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Sistem</a:t>
            </a:r>
            <a:r>
              <a:rPr lang="en-US" b="1" i="1" dirty="0"/>
              <a:t> </a:t>
            </a:r>
            <a:r>
              <a:rPr lang="en-US" b="1" i="1" dirty="0" err="1"/>
              <a:t>Pengaturan</a:t>
            </a:r>
            <a:r>
              <a:rPr lang="en-US" b="1" dirty="0"/>
              <a:t>.</a:t>
            </a:r>
            <a:r>
              <a:rPr lang="en-US" dirty="0"/>
              <a:t> Yogyakarta: </a:t>
            </a:r>
            <a:r>
              <a:rPr lang="en-US" dirty="0" err="1"/>
              <a:t>Graha</a:t>
            </a:r>
            <a:r>
              <a:rPr lang="en-US" dirty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err="1" smtClean="0"/>
              <a:t>Zuhal</a:t>
            </a:r>
            <a:r>
              <a:rPr lang="en-US" dirty="0"/>
              <a:t>, </a:t>
            </a:r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err="1"/>
              <a:t>Teknik</a:t>
            </a:r>
            <a:r>
              <a:rPr lang="en-US" i="1" dirty="0"/>
              <a:t>  </a:t>
            </a:r>
            <a:r>
              <a:rPr lang="en-US" i="1" dirty="0" err="1"/>
              <a:t>Tenaga</a:t>
            </a:r>
            <a:r>
              <a:rPr lang="en-US" i="1" dirty="0"/>
              <a:t> </a:t>
            </a:r>
            <a:r>
              <a:rPr lang="en-US" i="1" dirty="0" err="1"/>
              <a:t>Listrik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Elektronika</a:t>
            </a:r>
            <a:r>
              <a:rPr lang="en-US" i="1" dirty="0"/>
              <a:t> </a:t>
            </a:r>
            <a:r>
              <a:rPr lang="en-US" i="1" dirty="0" err="1"/>
              <a:t>Daya</a:t>
            </a:r>
            <a:r>
              <a:rPr lang="en-US" dirty="0"/>
              <a:t>, PT.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Jakarta, 1993</a:t>
            </a:r>
            <a:r>
              <a:rPr lang="en-US" dirty="0" smtClean="0"/>
              <a:t>.</a:t>
            </a:r>
            <a:endParaRPr lang="id-ID" dirty="0" smtClean="0"/>
          </a:p>
          <a:p>
            <a:pPr marL="514350" lvl="0" indent="-514350">
              <a:buAutoNum type="arabicPeriod"/>
            </a:pPr>
            <a:r>
              <a:rPr lang="id-ID" dirty="0">
                <a:hlinkClick r:id="rId2"/>
              </a:rPr>
              <a:t>https://slideplayer.info/slide/2757907/</a:t>
            </a:r>
            <a:endParaRPr lang="id-ID" dirty="0" smtClean="0"/>
          </a:p>
          <a:p>
            <a:pPr marL="514350" lvl="0" indent="-514350">
              <a:buAutoNum type="arabicPeriod"/>
            </a:pPr>
            <a:r>
              <a:rPr lang="id-ID" dirty="0">
                <a:hlinkClick r:id="rId3"/>
              </a:rPr>
              <a:t>https://www.warriornux.com/pembagian-sistem-penyaluran-tenaga-listrik</a:t>
            </a:r>
            <a:r>
              <a:rPr lang="id-ID" dirty="0" smtClean="0">
                <a:hlinkClick r:id="rId3"/>
              </a:rPr>
              <a:t>/</a:t>
            </a:r>
            <a:endParaRPr lang="id-ID" dirty="0" smtClean="0"/>
          </a:p>
          <a:p>
            <a:pPr marL="514350" lvl="0" indent="-51435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457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9930"/>
            <a:ext cx="9905998" cy="744117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1. Dasar Konversi energi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29554"/>
            <a:ext cx="9905999" cy="788894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id-ID" dirty="0"/>
          </a:p>
          <a:p>
            <a:pPr marL="0" indent="0">
              <a:spcBef>
                <a:spcPts val="0"/>
              </a:spcBef>
              <a:buNone/>
            </a:pPr>
            <a:r>
              <a:rPr lang="id-ID" sz="8600" dirty="0"/>
              <a:t>A</a:t>
            </a:r>
            <a:r>
              <a:rPr lang="id-ID" sz="8600" dirty="0" smtClean="0"/>
              <a:t>. Hukum-hukum Konversi Energi :</a:t>
            </a:r>
            <a:endParaRPr lang="id-ID" sz="8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1" y="2043955"/>
            <a:ext cx="9905999" cy="392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3200" dirty="0" smtClean="0"/>
              <a:t>a. Hukum Kekekalan energi mekanik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3200" dirty="0" smtClean="0"/>
              <a:t>b. Hukum Newton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3200" dirty="0" smtClean="0"/>
              <a:t>c. Hukum Kirchoff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3200" dirty="0"/>
              <a:t>d</a:t>
            </a:r>
            <a:r>
              <a:rPr lang="id-ID" sz="3200" dirty="0" smtClean="0"/>
              <a:t>. Hukum Ohm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3200" dirty="0" smtClean="0"/>
              <a:t>e. Hukum Faraday</a:t>
            </a:r>
          </a:p>
          <a:p>
            <a:pPr marL="0" indent="0">
              <a:spcBef>
                <a:spcPts val="0"/>
              </a:spcBef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818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76420" y="2177429"/>
            <a:ext cx="9561889" cy="198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Dasar Konversi energi LISTRIK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76422" y="4157850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AHMAD FAISAL, ST., MT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76420" y="3440971"/>
            <a:ext cx="2776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PERTEMUAN </a:t>
            </a:r>
            <a:r>
              <a:rPr lang="id-ID" sz="2400" dirty="0">
                <a:solidFill>
                  <a:schemeClr val="bg1"/>
                </a:solidFill>
              </a:rPr>
              <a:t>2</a:t>
            </a:r>
            <a:r>
              <a:rPr lang="id-ID" sz="2400" dirty="0" smtClean="0">
                <a:solidFill>
                  <a:schemeClr val="bg1"/>
                </a:solidFill>
              </a:rPr>
              <a:t>b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6421" y="3778175"/>
            <a:ext cx="368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Perhitungan Ekonomi Energi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7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0930" y="349623"/>
            <a:ext cx="17526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EKONOMI ENERGI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60930" y="835167"/>
            <a:ext cx="1024217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822325" algn="l"/>
              </a:tabLst>
            </a:pPr>
            <a:r>
              <a:rPr lang="en-US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7663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bagian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keseluruhan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harus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dibayar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apakah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lang="en-US" sz="16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16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harga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tanah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pajak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asuransi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905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232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 startAt="2"/>
              <a:tabLst>
                <a:tab pos="822325" algn="l"/>
              </a:tabLst>
            </a:pPr>
            <a:r>
              <a:rPr lang="en-US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Operasional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7663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Merupakan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biaya-biaya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mencakup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semua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pengeluaran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terjadi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sepanjang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operasi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lang="en-US" sz="16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16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gaji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karyawan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perawatan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pajak-pajak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tertentu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23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930" y="2798039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FORMULA YANG DIGUNAKAN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160930" y="3428981"/>
            <a:ext cx="1071730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-3600450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sebesar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 dollar,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ditanamkan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suku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%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digandakan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n kali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nilai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total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 A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akhir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periode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t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600450" algn="l"/>
              </a:tabLst>
            </a:pP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		</a:t>
            </a: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600450" algn="l"/>
              </a:tabLst>
            </a:pPr>
            <a:endParaRPr lang="en-US" sz="1600" dirty="0" smtClean="0">
              <a:latin typeface="Arial Narrow" pitchFamily="34" charset="0"/>
              <a:cs typeface="Arial" pitchFamily="34" charset="0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600450" algn="l"/>
              </a:tabLst>
            </a:pPr>
            <a:endParaRPr lang="en-US" sz="1600" dirty="0" smtClean="0">
              <a:latin typeface="Arial Narrow" pitchFamily="34" charset="0"/>
              <a:cs typeface="Arial" pitchFamily="34" charset="0"/>
            </a:endParaRP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r>
              <a:rPr lang="en-US" sz="1600" dirty="0" err="1">
                <a:latin typeface="Arial Narrow" pitchFamily="34" charset="0"/>
              </a:rPr>
              <a:t>Jika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pembayaran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daya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ke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perusahaan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jumlah</a:t>
            </a:r>
            <a:r>
              <a:rPr lang="en-US" sz="1600" dirty="0">
                <a:latin typeface="Arial Narrow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</a:rPr>
              <a:t>sama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sebesar</a:t>
            </a:r>
            <a:r>
              <a:rPr lang="en-US" sz="1600" dirty="0">
                <a:latin typeface="Arial Narrow" pitchFamily="34" charset="0"/>
              </a:rPr>
              <a:t>  S  dollar </a:t>
            </a:r>
            <a:r>
              <a:rPr lang="en-US" sz="1600" dirty="0" err="1">
                <a:latin typeface="Arial Narrow" pitchFamily="34" charset="0"/>
              </a:rPr>
              <a:t>selama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operasi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dana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dapat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diinvestasikan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untuk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membayar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investasi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awal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ditambah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bunga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pada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ahir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periode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operasi</a:t>
            </a:r>
            <a:r>
              <a:rPr lang="en-US" sz="1600" dirty="0">
                <a:latin typeface="Arial Narrow" pitchFamily="34" charset="0"/>
              </a:rPr>
              <a:t>. </a:t>
            </a:r>
            <a:r>
              <a:rPr lang="en-US" sz="1600" dirty="0" err="1">
                <a:latin typeface="Arial Narrow" pitchFamily="34" charset="0"/>
              </a:rPr>
              <a:t>Jumlah</a:t>
            </a:r>
            <a:r>
              <a:rPr lang="en-US" sz="1600" dirty="0">
                <a:latin typeface="Arial Narrow" pitchFamily="34" charset="0"/>
              </a:rPr>
              <a:t> Total </a:t>
            </a:r>
            <a:r>
              <a:rPr lang="en-US" sz="1600" dirty="0" err="1">
                <a:latin typeface="Arial Narrow" pitchFamily="34" charset="0"/>
              </a:rPr>
              <a:t>dapat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diakumulasikan</a:t>
            </a:r>
            <a:r>
              <a:rPr lang="en-US" sz="1600" dirty="0">
                <a:latin typeface="Arial Narrow" pitchFamily="34" charset="0"/>
              </a:rPr>
              <a:t>  yang </a:t>
            </a:r>
            <a:r>
              <a:rPr lang="en-US" sz="1600" dirty="0" err="1">
                <a:latin typeface="Arial Narrow" pitchFamily="34" charset="0"/>
              </a:rPr>
              <a:t>harus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sama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A</a:t>
            </a:r>
            <a:r>
              <a:rPr lang="en-US" sz="1600" baseline="-25000" dirty="0">
                <a:latin typeface="Arial Narrow" pitchFamily="34" charset="0"/>
              </a:rPr>
              <a:t>T</a:t>
            </a:r>
            <a:r>
              <a:rPr lang="en-US" sz="1600" dirty="0">
                <a:latin typeface="Arial Narrow" pitchFamily="34" charset="0"/>
              </a:rPr>
              <a:t> ,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menginvestasikan</a:t>
            </a:r>
            <a:r>
              <a:rPr lang="en-US" sz="1600" dirty="0">
                <a:latin typeface="Arial Narrow" pitchFamily="34" charset="0"/>
              </a:rPr>
              <a:t> S dollar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 m  kali  </a:t>
            </a:r>
            <a:r>
              <a:rPr lang="en-US" sz="1600" dirty="0" err="1">
                <a:latin typeface="Arial Narrow" pitchFamily="34" charset="0"/>
              </a:rPr>
              <a:t>setahun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suku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bunga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pertahun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sebesar</a:t>
            </a:r>
            <a:r>
              <a:rPr lang="en-US" sz="1600" dirty="0">
                <a:latin typeface="Arial Narrow" pitchFamily="34" charset="0"/>
              </a:rPr>
              <a:t>  j  yang </a:t>
            </a:r>
            <a:r>
              <a:rPr lang="en-US" sz="1600" dirty="0" err="1">
                <a:latin typeface="Arial Narrow" pitchFamily="34" charset="0"/>
              </a:rPr>
              <a:t>digandakan</a:t>
            </a:r>
            <a:r>
              <a:rPr lang="en-US" sz="1600" dirty="0">
                <a:latin typeface="Arial Narrow" pitchFamily="34" charset="0"/>
              </a:rPr>
              <a:t>  m  </a:t>
            </a:r>
            <a:r>
              <a:rPr lang="en-US" sz="1600" dirty="0" err="1">
                <a:latin typeface="Arial Narrow" pitchFamily="34" charset="0"/>
              </a:rPr>
              <a:t>tiap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tahun</a:t>
            </a:r>
            <a:r>
              <a:rPr lang="en-US" sz="1600" dirty="0">
                <a:latin typeface="Arial Narrow" pitchFamily="34" charset="0"/>
              </a:rPr>
              <a:t>, </a:t>
            </a:r>
            <a:r>
              <a:rPr lang="en-US" sz="1600" dirty="0" err="1">
                <a:latin typeface="Arial Narrow" pitchFamily="34" charset="0"/>
              </a:rPr>
              <a:t>maka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jumlah</a:t>
            </a:r>
            <a:r>
              <a:rPr lang="en-US" sz="1600" dirty="0">
                <a:latin typeface="Arial Narrow" pitchFamily="34" charset="0"/>
              </a:rPr>
              <a:t> total </a:t>
            </a:r>
            <a:r>
              <a:rPr lang="en-US" sz="1600" dirty="0" err="1">
                <a:latin typeface="Arial Narrow" pitchFamily="34" charset="0"/>
              </a:rPr>
              <a:t>dapat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dihitung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dengan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menggunakan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persamaan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berikut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:</a:t>
            </a: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>
              <a:latin typeface="Arial Narrow" pitchFamily="34" charset="0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-36004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004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53014"/>
              </p:ext>
            </p:extLst>
          </p:nvPr>
        </p:nvGraphicFramePr>
        <p:xfrm>
          <a:off x="4657165" y="3868270"/>
          <a:ext cx="228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256755" imgH="545863" progId="Equation.3">
                  <p:embed/>
                </p:oleObj>
              </mc:Choice>
              <mc:Fallback>
                <p:oleObj name="Equation" r:id="rId3" imgW="1256755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165" y="3868270"/>
                        <a:ext cx="2286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33159"/>
              </p:ext>
            </p:extLst>
          </p:nvPr>
        </p:nvGraphicFramePr>
        <p:xfrm>
          <a:off x="4540625" y="6006357"/>
          <a:ext cx="2057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574800" imgH="508000" progId="Equation.3">
                  <p:embed/>
                </p:oleObj>
              </mc:Choice>
              <mc:Fallback>
                <p:oleObj name="Equation" r:id="rId5" imgW="1574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25" y="6006357"/>
                        <a:ext cx="2057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502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57200" y="174823"/>
            <a:ext cx="11071412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6400" lvl="0" indent="-4064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memerlukan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membangun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menghasilakan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pembangunan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mengeluarkan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awal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jik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kontruksi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dibayar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seragam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R  dollar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pembangunan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muali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	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-3600450" algn="l"/>
              </a:tabLst>
            </a:pPr>
            <a:r>
              <a:rPr lang="en-US" sz="2000" dirty="0"/>
              <a:t>	 </a:t>
            </a:r>
            <a:endParaRPr lang="en-US" sz="2000" dirty="0" smtClean="0">
              <a:latin typeface="Arial Narrow" pitchFamily="34" charset="0"/>
              <a:cs typeface="Arial" pitchFamily="34" charset="0"/>
            </a:endParaRP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r>
              <a:rPr lang="en-US" sz="2000" dirty="0" smtClean="0"/>
              <a:t>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yang </a:t>
            </a:r>
            <a:r>
              <a:rPr lang="en-US" sz="2000" dirty="0" err="1"/>
              <a:t>dibayarkan</a:t>
            </a:r>
            <a:r>
              <a:rPr lang="en-US" sz="2000" dirty="0"/>
              <a:t>  p  kali  </a:t>
            </a:r>
            <a:r>
              <a:rPr lang="en-US" sz="2000" dirty="0" err="1"/>
              <a:t>setahun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C</a:t>
            </a:r>
            <a:r>
              <a:rPr lang="en-US" sz="2000" dirty="0"/>
              <a:t> 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kontruksi</a:t>
            </a:r>
            <a:r>
              <a:rPr lang="en-US" sz="2000" dirty="0"/>
              <a:t> (</a:t>
            </a:r>
            <a:r>
              <a:rPr lang="en-US" sz="2000" dirty="0" err="1"/>
              <a:t>tahun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bunga</a:t>
            </a:r>
            <a:r>
              <a:rPr lang="en-US" sz="2000" dirty="0"/>
              <a:t>. </a:t>
            </a:r>
            <a:r>
              <a:rPr lang="en-US" sz="2000" dirty="0" err="1"/>
              <a:t>Besar</a:t>
            </a:r>
            <a:r>
              <a:rPr lang="en-US" sz="2000" dirty="0"/>
              <a:t>  R 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dihitung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sbb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tabLst>
                <a:tab pos="-36004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347663" indent="-347663">
              <a:buFont typeface="Wingdings" pitchFamily="2" charset="2"/>
              <a:buChar char="Ø"/>
            </a:pPr>
            <a:r>
              <a:rPr lang="en-US" sz="2000" dirty="0" err="1" smtClean="0">
                <a:latin typeface="Arial Narrow" pitchFamily="34" charset="0"/>
              </a:rPr>
              <a:t>Biaya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energi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untuk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pemakaian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bahan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bakar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pembangkit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disingkat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dengan</a:t>
            </a:r>
            <a:r>
              <a:rPr lang="en-US" sz="2000" dirty="0">
                <a:latin typeface="Arial Narrow" pitchFamily="34" charset="0"/>
              </a:rPr>
              <a:t>  </a:t>
            </a:r>
            <a:r>
              <a:rPr lang="en-US" sz="2000" i="1" dirty="0">
                <a:latin typeface="Arial Narrow" pitchFamily="34" charset="0"/>
              </a:rPr>
              <a:t>X  </a:t>
            </a:r>
            <a:r>
              <a:rPr lang="en-US" sz="2000" i="1" dirty="0" err="1">
                <a:latin typeface="Arial Narrow" pitchFamily="34" charset="0"/>
              </a:rPr>
              <a:t>sen</a:t>
            </a:r>
            <a:r>
              <a:rPr lang="en-US" sz="2000" i="1" dirty="0">
                <a:latin typeface="Arial Narrow" pitchFamily="34" charset="0"/>
              </a:rPr>
              <a:t> dollar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i="1" dirty="0">
                <a:latin typeface="Arial Narrow" pitchFamily="34" charset="0"/>
              </a:rPr>
              <a:t>per </a:t>
            </a:r>
            <a:r>
              <a:rPr lang="en-US" sz="2000" i="1" dirty="0" err="1">
                <a:latin typeface="Arial Narrow" pitchFamily="34" charset="0"/>
              </a:rPr>
              <a:t>juta</a:t>
            </a:r>
            <a:r>
              <a:rPr lang="en-US" sz="2000" i="1" dirty="0">
                <a:latin typeface="Arial Narrow" pitchFamily="34" charset="0"/>
              </a:rPr>
              <a:t> Btu.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Jika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biaya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bahan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bakar</a:t>
            </a:r>
            <a:r>
              <a:rPr lang="en-US" sz="2000" dirty="0">
                <a:latin typeface="Arial Narrow" pitchFamily="34" charset="0"/>
              </a:rPr>
              <a:t>  X, </a:t>
            </a:r>
            <a:r>
              <a:rPr lang="en-US" sz="2000" dirty="0" err="1">
                <a:latin typeface="Arial Narrow" pitchFamily="34" charset="0"/>
              </a:rPr>
              <a:t>maka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biaya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satuan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daya</a:t>
            </a:r>
            <a:r>
              <a:rPr lang="en-US" sz="2000" dirty="0">
                <a:latin typeface="Arial Narrow" pitchFamily="34" charset="0"/>
              </a:rPr>
              <a:t> rata-rata </a:t>
            </a:r>
            <a:r>
              <a:rPr lang="en-US" sz="2000" dirty="0" err="1">
                <a:latin typeface="Arial Narrow" pitchFamily="34" charset="0"/>
              </a:rPr>
              <a:t>bahan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bakar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adalah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:</a:t>
            </a:r>
          </a:p>
          <a:p>
            <a:pPr marL="347663" indent="-347663">
              <a:buFont typeface="Wingdings" pitchFamily="2" charset="2"/>
              <a:buChar char="Ø"/>
            </a:pPr>
            <a:endParaRPr lang="en-US" sz="2000" dirty="0">
              <a:latin typeface="Arial Narrow" pitchFamily="34" charset="0"/>
            </a:endParaRPr>
          </a:p>
          <a:p>
            <a:pPr marL="347663"/>
            <a:r>
              <a:rPr lang="en-US" sz="2000" b="1" dirty="0" smtClean="0">
                <a:latin typeface="Arial Narrow" pitchFamily="34" charset="0"/>
              </a:rPr>
              <a:t>	</a:t>
            </a:r>
            <a:r>
              <a:rPr lang="en-US" sz="2000" b="1" dirty="0" err="1" smtClean="0">
                <a:latin typeface="Arial Narrow" pitchFamily="34" charset="0"/>
              </a:rPr>
              <a:t>Biaya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satuan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daya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bahan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bakar</a:t>
            </a:r>
            <a:r>
              <a:rPr lang="en-US" sz="2000" b="1" dirty="0">
                <a:latin typeface="Arial Narrow" pitchFamily="34" charset="0"/>
              </a:rPr>
              <a:t> = 0,003413 X /</a:t>
            </a:r>
            <a:r>
              <a:rPr lang="en-US" sz="2000" b="1" dirty="0">
                <a:latin typeface="Arial Narrow" pitchFamily="34" charset="0"/>
                <a:sym typeface="Symbol"/>
              </a:rPr>
              <a:t></a:t>
            </a:r>
            <a:r>
              <a:rPr lang="en-US" sz="2000" b="1" baseline="-25000" dirty="0" err="1">
                <a:latin typeface="Arial Narrow" pitchFamily="34" charset="0"/>
              </a:rPr>
              <a:t>Th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sen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dollar/</a:t>
            </a:r>
            <a:r>
              <a:rPr lang="en-US" sz="2000" b="1" dirty="0" err="1" smtClean="0">
                <a:latin typeface="Arial Narrow" pitchFamily="34" charset="0"/>
              </a:rPr>
              <a:t>kWe.h</a:t>
            </a:r>
            <a:endParaRPr lang="en-US" sz="2000" b="1" dirty="0" smtClean="0">
              <a:latin typeface="Arial Narrow" pitchFamily="34" charset="0"/>
            </a:endParaRPr>
          </a:p>
          <a:p>
            <a:pPr marL="347663"/>
            <a:endParaRPr lang="en-US" sz="2000" dirty="0">
              <a:latin typeface="Arial Narrow" pitchFamily="34" charset="0"/>
            </a:endParaRPr>
          </a:p>
          <a:p>
            <a:pPr marL="347663"/>
            <a:r>
              <a:rPr lang="en-US" sz="2000" dirty="0" err="1">
                <a:latin typeface="Arial Narrow" pitchFamily="34" charset="0"/>
              </a:rPr>
              <a:t>Biaya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operasi</a:t>
            </a:r>
            <a:r>
              <a:rPr lang="en-US" sz="2000" dirty="0">
                <a:latin typeface="Arial Narrow" pitchFamily="34" charset="0"/>
              </a:rPr>
              <a:t> yang </a:t>
            </a:r>
            <a:r>
              <a:rPr lang="en-US" sz="2000" dirty="0" err="1">
                <a:latin typeface="Arial Narrow" pitchFamily="34" charset="0"/>
              </a:rPr>
              <a:t>berkaitan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dengan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karyawan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dihitung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dalam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sen</a:t>
            </a:r>
            <a:r>
              <a:rPr lang="en-US" sz="2000" dirty="0">
                <a:latin typeface="Arial Narrow" pitchFamily="34" charset="0"/>
              </a:rPr>
              <a:t> dollar per kilowatt-jam </a:t>
            </a:r>
            <a:r>
              <a:rPr lang="en-US" sz="2000" dirty="0" err="1">
                <a:latin typeface="Arial Narrow" pitchFamily="34" charset="0"/>
              </a:rPr>
              <a:t>dengan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persamaan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berikut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:</a:t>
            </a:r>
          </a:p>
          <a:p>
            <a:pPr marL="347663"/>
            <a:endParaRPr lang="en-US" sz="1600" dirty="0"/>
          </a:p>
          <a:p>
            <a:pPr marL="347663"/>
            <a:endParaRPr lang="en-US" sz="1600" dirty="0">
              <a:latin typeface="Arial Narrow" pitchFamily="34" charset="0"/>
            </a:endParaRPr>
          </a:p>
          <a:p>
            <a:pPr marL="347663"/>
            <a:r>
              <a:rPr lang="en-US" sz="1600" dirty="0">
                <a:latin typeface="Arial Narrow" pitchFamily="34" charset="0"/>
              </a:rPr>
              <a:t> </a:t>
            </a: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 smtClean="0"/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 smtClean="0">
              <a:latin typeface="Arial Narrow" pitchFamily="34" charset="0"/>
            </a:endParaRPr>
          </a:p>
          <a:p>
            <a:pPr marL="344488" indent="-3444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3600450" algn="l"/>
              </a:tabLst>
            </a:pPr>
            <a:endParaRPr lang="en-US" sz="1600" dirty="0"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004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495744"/>
              </p:ext>
            </p:extLst>
          </p:nvPr>
        </p:nvGraphicFramePr>
        <p:xfrm>
          <a:off x="2568388" y="1334247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422400" imgH="520700" progId="Equation.3">
                  <p:embed/>
                </p:oleObj>
              </mc:Choice>
              <mc:Fallback>
                <p:oleObj name="Equation" r:id="rId3" imgW="1422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388" y="1334247"/>
                        <a:ext cx="2590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07713"/>
              </p:ext>
            </p:extLst>
          </p:nvPr>
        </p:nvGraphicFramePr>
        <p:xfrm>
          <a:off x="2568388" y="2912771"/>
          <a:ext cx="426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2590800" imgH="431800" progId="Equation.3">
                  <p:embed/>
                </p:oleObj>
              </mc:Choice>
              <mc:Fallback>
                <p:oleObj name="Equation" r:id="rId5" imgW="259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388" y="2912771"/>
                        <a:ext cx="4267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55690"/>
              </p:ext>
            </p:extLst>
          </p:nvPr>
        </p:nvGraphicFramePr>
        <p:xfrm>
          <a:off x="2595282" y="5650719"/>
          <a:ext cx="4324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2869920" imgH="457200" progId="Equation.3">
                  <p:embed/>
                </p:oleObj>
              </mc:Choice>
              <mc:Fallback>
                <p:oleObj name="Equation" r:id="rId7" imgW="286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282" y="5650719"/>
                        <a:ext cx="43243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649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90600" y="142875"/>
            <a:ext cx="7507941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6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Notasi-notasi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digunakan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6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nilai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total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	= Modal/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investasi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j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tingkat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suku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(%)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n/m/p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berapa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kali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penggandaan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setahun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lama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periode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keluaran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           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tambahan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pemasangan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selama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pembangunan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N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jumlah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karyawan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AS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gaji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rata-rat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LF	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faktor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rata-rata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46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Rumusan-rumusan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digunakan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4341" y="4191000"/>
            <a:ext cx="6934200" cy="2209800"/>
            <a:chOff x="990600" y="4191000"/>
            <a:chExt cx="7162800" cy="22098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90600" y="4191000"/>
            <a:ext cx="19050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3" imgW="1143000" imgH="469900" progId="Equation.3">
                    <p:embed/>
                  </p:oleObj>
                </mc:Choice>
                <mc:Fallback>
                  <p:oleObj name="Equation" r:id="rId3" imgW="11430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4191000"/>
                          <a:ext cx="19050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990600" y="5105400"/>
            <a:ext cx="19050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5" imgW="1371600" imgH="469900" progId="Equation.3">
                    <p:embed/>
                  </p:oleObj>
                </mc:Choice>
                <mc:Fallback>
                  <p:oleObj name="Equation" r:id="rId5" imgW="13716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5105400"/>
                          <a:ext cx="1905000" cy="466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990600" y="5715000"/>
            <a:ext cx="2133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Equation" r:id="rId7" imgW="1269449" imgH="469696" progId="Equation.3">
                    <p:embed/>
                  </p:oleObj>
                </mc:Choice>
                <mc:Fallback>
                  <p:oleObj name="Equation" r:id="rId7" imgW="1269449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5715000"/>
                          <a:ext cx="21336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3657600" y="4267200"/>
            <a:ext cx="4114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Equation" r:id="rId9" imgW="2476500" imgH="431800" progId="Equation.3">
                    <p:embed/>
                  </p:oleObj>
                </mc:Choice>
                <mc:Fallback>
                  <p:oleObj name="Equation" r:id="rId9" imgW="24765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4267200"/>
                          <a:ext cx="41148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"/>
            <p:cNvGraphicFramePr>
              <a:graphicFrameLocks noChangeAspect="1"/>
            </p:cNvGraphicFramePr>
            <p:nvPr/>
          </p:nvGraphicFramePr>
          <p:xfrm>
            <a:off x="3657600" y="5791200"/>
            <a:ext cx="3657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Equation" r:id="rId11" imgW="2755900" imgH="457200" progId="Equation.3">
                    <p:embed/>
                  </p:oleObj>
                </mc:Choice>
                <mc:Fallback>
                  <p:oleObj name="Equation" r:id="rId11" imgW="2755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791200"/>
                          <a:ext cx="36576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05200" y="4953000"/>
              <a:ext cx="46482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-2255838" algn="l"/>
                </a:tabLst>
              </a:pP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Biaya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satuan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daya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rata-rata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-2255838" algn="l"/>
                </a:tabLst>
              </a:pPr>
              <a:r>
                <a:rPr lang="en-US" sz="16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en-US" sz="16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= 0,003413 X/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</a:t>
              </a:r>
              <a:r>
                <a:rPr kumimoji="0" lang="en-US" sz="1600" b="0" i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sen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dollar /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kWe.h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Symbol" pitchFamily="18" charset="2"/>
              </a:endParaRPr>
            </a:p>
            <a:p>
              <a:pPr marL="0" marR="0" lvl="0" indent="2460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2255838" algn="l"/>
                </a:tabLst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564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0247" y="205615"/>
            <a:ext cx="104662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Contoh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soal</a:t>
            </a: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Sebuah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tenaga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nuklir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berkapasitas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1–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gigawatt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(1000Mev)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nominal $800 per kilowatt.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digandakan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pertriwulan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bunga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pertahun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8%.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Effisiensi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pembangkit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33%,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faktor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beban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70%, lama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pemasangan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konstruksi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40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25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dollar per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juta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 Btu.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Perioda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pembayaran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kontruksi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pertriwulan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Hitung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biaya-biaya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modal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95400" y="1671918"/>
            <a:ext cx="5791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Diket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en-US" sz="1400" i="1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 $800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perkilowatt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maks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1000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= 10</a:t>
            </a:r>
            <a:r>
              <a:rPr kumimoji="0" lang="en-US" sz="1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kWe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M=n=p	= 4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= 10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t</a:t>
            </a:r>
            <a:r>
              <a:rPr kumimoji="0" lang="en-US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op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	= 40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=j	</a:t>
            </a:r>
            <a:r>
              <a:rPr lang="en-US" sz="1400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8% = 0,08 per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tahun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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= 33 % = 0,33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55838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LF	= 70% = 0,7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80247" y="3509280"/>
            <a:ext cx="2286000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a).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59503"/>
              </p:ext>
            </p:extLst>
          </p:nvPr>
        </p:nvGraphicFramePr>
        <p:xfrm>
          <a:off x="1080247" y="4043082"/>
          <a:ext cx="5867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4089400" imgH="889000" progId="Equation.3">
                  <p:embed/>
                </p:oleObj>
              </mc:Choice>
              <mc:Fallback>
                <p:oleObj name="Equation" r:id="rId3" imgW="40894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47" y="4043082"/>
                        <a:ext cx="5867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65947" y="5182019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err="1">
                <a:latin typeface="Arial Narrow" pitchFamily="34" charset="0"/>
              </a:rPr>
              <a:t>Harga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fasilitas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pada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akhir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masa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pembangunan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kontruksi</a:t>
            </a:r>
            <a:r>
              <a:rPr lang="en-US" sz="1400" b="1" dirty="0">
                <a:latin typeface="Arial Narrow" pitchFamily="34" charset="0"/>
              </a:rPr>
              <a:t> ( A ):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8347" y="5683067"/>
            <a:ext cx="8229600" cy="838200"/>
            <a:chOff x="609600" y="5410200"/>
            <a:chExt cx="8229600" cy="838200"/>
          </a:xfrm>
        </p:grpSpPr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609600" y="5410200"/>
            <a:ext cx="2209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Equation" r:id="rId5" imgW="1497950" imgH="533169" progId="Equation.3">
                    <p:embed/>
                  </p:oleObj>
                </mc:Choice>
                <mc:Fallback>
                  <p:oleObj name="Equation" r:id="rId5" imgW="1497950" imgH="5331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5410200"/>
                          <a:ext cx="22098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6"/>
            <p:cNvGraphicFramePr>
              <a:graphicFrameLocks noChangeAspect="1"/>
            </p:cNvGraphicFramePr>
            <p:nvPr/>
          </p:nvGraphicFramePr>
          <p:xfrm>
            <a:off x="3733800" y="5410200"/>
            <a:ext cx="5105400" cy="718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7" imgW="2971800" imgH="457200" progId="Equation.3">
                    <p:embed/>
                  </p:oleObj>
                </mc:Choice>
                <mc:Fallback>
                  <p:oleObj name="Equation" r:id="rId7" imgW="2971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5410200"/>
                          <a:ext cx="5105400" cy="7184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895600" y="56388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 Narrow" pitchFamily="34" charset="0"/>
                </a:rPr>
                <a:t>Maka</a:t>
              </a:r>
              <a:r>
                <a:rPr lang="en-US" sz="1600" dirty="0" smtClean="0">
                  <a:latin typeface="Arial Narrow" pitchFamily="34" charset="0"/>
                </a:rPr>
                <a:t>  :</a:t>
              </a:r>
              <a:endParaRPr lang="en-US" sz="16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6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823" y="192741"/>
            <a:ext cx="1524000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 total: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01081"/>
              </p:ext>
            </p:extLst>
          </p:nvPr>
        </p:nvGraphicFramePr>
        <p:xfrm>
          <a:off x="1187822" y="469740"/>
          <a:ext cx="3338815" cy="76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1256755" imgH="545863" progId="Equation.3">
                  <p:embed/>
                </p:oleObj>
              </mc:Choice>
              <mc:Fallback>
                <p:oleObj name="Equation" r:id="rId3" imgW="1256755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822" y="469740"/>
                        <a:ext cx="3338815" cy="7673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38323"/>
              </p:ext>
            </p:extLst>
          </p:nvPr>
        </p:nvGraphicFramePr>
        <p:xfrm>
          <a:off x="1187822" y="1362634"/>
          <a:ext cx="518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4279900" imgH="469900" progId="Equation.3">
                  <p:embed/>
                </p:oleObj>
              </mc:Choice>
              <mc:Fallback>
                <p:oleObj name="Equation" r:id="rId5" imgW="4279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822" y="1362634"/>
                        <a:ext cx="5181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50786"/>
              </p:ext>
            </p:extLst>
          </p:nvPr>
        </p:nvGraphicFramePr>
        <p:xfrm>
          <a:off x="1187822" y="199016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1549400" imgH="469900" progId="Equation.3">
                  <p:embed/>
                </p:oleObj>
              </mc:Choice>
              <mc:Fallback>
                <p:oleObj name="Equation" r:id="rId7" imgW="154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822" y="1990160"/>
                        <a:ext cx="2209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88730"/>
              </p:ext>
            </p:extLst>
          </p:nvPr>
        </p:nvGraphicFramePr>
        <p:xfrm>
          <a:off x="1268784" y="2617686"/>
          <a:ext cx="4257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3136680" imgH="495000" progId="Equation.3">
                  <p:embed/>
                </p:oleObj>
              </mc:Choice>
              <mc:Fallback>
                <p:oleObj name="Equation" r:id="rId9" imgW="3136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84" y="2617686"/>
                        <a:ext cx="42576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87822" y="3245212"/>
            <a:ext cx="75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 =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Pembayaran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triwulan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diperlukan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memenuhi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49705"/>
              </p:ext>
            </p:extLst>
          </p:nvPr>
        </p:nvGraphicFramePr>
        <p:xfrm>
          <a:off x="1268784" y="3693432"/>
          <a:ext cx="541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1" imgW="3657600" imgH="444500" progId="Equation.3">
                  <p:embed/>
                </p:oleObj>
              </mc:Choice>
              <mc:Fallback>
                <p:oleObj name="Equation" r:id="rId11" imgW="3657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84" y="3693432"/>
                        <a:ext cx="5410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66367" y="4303032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Keluaran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energi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triwulan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(E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68784" y="4690293"/>
            <a:ext cx="304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= 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Pmaks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(LF)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triwulan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48739"/>
              </p:ext>
            </p:extLst>
          </p:nvPr>
        </p:nvGraphicFramePr>
        <p:xfrm>
          <a:off x="1364337" y="5106263"/>
          <a:ext cx="632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3" imgW="3556000" imgH="431800" progId="Equation.3">
                  <p:embed/>
                </p:oleObj>
              </mc:Choice>
              <mc:Fallback>
                <p:oleObj name="Equation" r:id="rId13" imgW="355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337" y="5106263"/>
                        <a:ext cx="6324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87822" y="5752314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modal per kWe.jam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67289"/>
              </p:ext>
            </p:extLst>
          </p:nvPr>
        </p:nvGraphicFramePr>
        <p:xfrm>
          <a:off x="1336903" y="6175408"/>
          <a:ext cx="396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5" imgW="3048000" imgH="482600" progId="Equation.3">
                  <p:embed/>
                </p:oleObj>
              </mc:Choice>
              <mc:Fallback>
                <p:oleObj name="Equation" r:id="rId15" imgW="3048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903" y="6175408"/>
                        <a:ext cx="396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907741" y="6249375"/>
            <a:ext cx="26670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 1,644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-dollar/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Jam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  16,44 mils/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jam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54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2647" y="519455"/>
            <a:ext cx="1905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b).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Operasi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32647" y="990102"/>
            <a:ext cx="5029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bahan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bakar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0,003413 X 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</a:t>
            </a:r>
            <a:r>
              <a:rPr kumimoji="0" lang="en-US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57981"/>
              </p:ext>
            </p:extLst>
          </p:nvPr>
        </p:nvGraphicFramePr>
        <p:xfrm>
          <a:off x="1246935" y="1482545"/>
          <a:ext cx="50149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2679480" imgH="419040" progId="Equation.3">
                  <p:embed/>
                </p:oleObj>
              </mc:Choice>
              <mc:Fallback>
                <p:oleObj name="Equation" r:id="rId3" imgW="267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935" y="1482545"/>
                        <a:ext cx="50149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6935" y="2329984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0,259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kWe.jam  =  2,59 mils /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jam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935" y="2799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karyawan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anggap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diperlukan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karyawan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):</a:t>
            </a:r>
            <a:endParaRPr lang="en-US" sz="1400" b="1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882083"/>
              </p:ext>
            </p:extLst>
          </p:nvPr>
        </p:nvGraphicFramePr>
        <p:xfrm>
          <a:off x="1246935" y="3268816"/>
          <a:ext cx="4170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2603160" imgH="685800" progId="Equation.3">
                  <p:embed/>
                </p:oleObj>
              </mc:Choice>
              <mc:Fallback>
                <p:oleObj name="Equation" r:id="rId5" imgW="26031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935" y="3268816"/>
                        <a:ext cx="417036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46315"/>
              </p:ext>
            </p:extLst>
          </p:nvPr>
        </p:nvGraphicFramePr>
        <p:xfrm>
          <a:off x="1265705" y="4163880"/>
          <a:ext cx="5181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7" imgW="2997000" imgH="444240" progId="Equation.3">
                  <p:embed/>
                </p:oleObj>
              </mc:Choice>
              <mc:Fallback>
                <p:oleObj name="Equation" r:id="rId7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705" y="4163880"/>
                        <a:ext cx="51816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02341" y="5102712"/>
            <a:ext cx="670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Jadi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total (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diluar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pajak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 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 16,44 + 2,59 + 0.10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55838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 19, 13 mils /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jam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7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C000"/>
                </a:solidFill>
              </a:rPr>
              <a:t>NEXT Time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92843"/>
            <a:ext cx="10440988" cy="4456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000" dirty="0" smtClean="0">
                <a:solidFill>
                  <a:schemeClr val="bg1"/>
                </a:solidFill>
              </a:rPr>
              <a:t>TOPIK BAHASAN :</a:t>
            </a:r>
          </a:p>
          <a:p>
            <a:pPr marL="0" indent="0" algn="ctr">
              <a:buNone/>
            </a:pPr>
            <a:r>
              <a:rPr lang="id-ID" sz="4000" dirty="0">
                <a:solidFill>
                  <a:srgbClr val="FF0000"/>
                </a:solidFill>
              </a:rPr>
              <a:t>3</a:t>
            </a:r>
            <a:r>
              <a:rPr lang="id-ID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err="1">
                <a:solidFill>
                  <a:srgbClr val="FF0000"/>
                </a:solidFill>
              </a:rPr>
              <a:t>Konversi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Sumber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Daya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Energi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Fosil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dan</a:t>
            </a:r>
            <a:r>
              <a:rPr lang="en-US" sz="4000" dirty="0">
                <a:solidFill>
                  <a:srgbClr val="FF0000"/>
                </a:solidFill>
              </a:rPr>
              <a:t> non </a:t>
            </a:r>
            <a:r>
              <a:rPr lang="en-US" sz="4000" dirty="0" err="1" smtClean="0">
                <a:solidFill>
                  <a:srgbClr val="FF0000"/>
                </a:solidFill>
              </a:rPr>
              <a:t>Fosil</a:t>
            </a:r>
            <a:endParaRPr lang="id-ID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4000" dirty="0">
                <a:solidFill>
                  <a:srgbClr val="FF0000"/>
                </a:solidFill>
              </a:rPr>
              <a:t> </a:t>
            </a:r>
            <a:r>
              <a:rPr lang="id-ID" sz="4000" dirty="0" smtClean="0">
                <a:solidFill>
                  <a:srgbClr val="FF0000"/>
                </a:solidFill>
              </a:rPr>
              <a:t>    - Batu Bara</a:t>
            </a:r>
          </a:p>
          <a:p>
            <a:pPr marL="0" indent="0">
              <a:buNone/>
            </a:pPr>
            <a:r>
              <a:rPr lang="id-ID" sz="4000" dirty="0" smtClean="0">
                <a:solidFill>
                  <a:srgbClr val="FF0000"/>
                </a:solidFill>
              </a:rPr>
              <a:t>     - Minyak Bumi</a:t>
            </a:r>
          </a:p>
          <a:p>
            <a:pPr marL="711200" indent="0">
              <a:buNone/>
            </a:pPr>
            <a:r>
              <a:rPr lang="id-ID" sz="4000" dirty="0" smtClean="0">
                <a:solidFill>
                  <a:srgbClr val="FF0000"/>
                </a:solidFill>
              </a:rPr>
              <a:t>- Gas Bumi</a:t>
            </a:r>
          </a:p>
          <a:p>
            <a:pPr marL="0" indent="0">
              <a:buNone/>
            </a:pPr>
            <a:endParaRPr lang="id-ID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8115" y="2111434"/>
            <a:ext cx="9905998" cy="246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id-ID" b="1" dirty="0" smtClean="0"/>
              <a:t>Sekian</a:t>
            </a:r>
          </a:p>
          <a:p>
            <a:pPr algn="ctr" fontAlgn="base"/>
            <a:r>
              <a:rPr lang="id-ID" b="1" dirty="0" smtClean="0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2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32331"/>
            <a:ext cx="9905999" cy="524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Energi tidak dapat diciptakan dan tidak dapat dimusnahkan, tetapi hanya bisa berubah bentuk, dari bentuk yang satu kebentuk yang lain</a:t>
            </a:r>
          </a:p>
          <a:p>
            <a:pPr marL="0" indent="0">
              <a:buNone/>
            </a:pPr>
            <a:r>
              <a:rPr lang="id-ID" sz="2800" dirty="0" smtClean="0"/>
              <a:t>	secara matematis 	:  E</a:t>
            </a:r>
            <a:r>
              <a:rPr lang="id-ID" sz="2000" dirty="0" smtClean="0"/>
              <a:t>1</a:t>
            </a:r>
            <a:r>
              <a:rPr lang="id-ID" sz="2800" dirty="0" smtClean="0"/>
              <a:t> = E</a:t>
            </a:r>
            <a:r>
              <a:rPr lang="id-ID" sz="2000" dirty="0" smtClean="0"/>
              <a:t>2</a:t>
            </a:r>
            <a:endParaRPr lang="id-ID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143437"/>
            <a:ext cx="9905999" cy="78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d-ID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8600" dirty="0"/>
              <a:t>a</a:t>
            </a:r>
            <a:r>
              <a:rPr lang="id-ID" sz="8600" dirty="0" smtClean="0"/>
              <a:t>. Hukum Kekelan Energi mekanik</a:t>
            </a:r>
            <a:endParaRPr lang="id-ID" sz="8600" dirty="0"/>
          </a:p>
        </p:txBody>
      </p:sp>
    </p:spTree>
    <p:extLst>
      <p:ext uri="{BB962C8B-B14F-4D97-AF65-F5344CB8AC3E}">
        <p14:creationId xmlns:p14="http://schemas.microsoft.com/office/powerpoint/2010/main" val="18401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1412" y="1021978"/>
            <a:ext cx="10407121" cy="583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Hukum Newton 1 :</a:t>
            </a:r>
          </a:p>
          <a:p>
            <a:pPr marL="0" indent="0">
              <a:buNone/>
            </a:pPr>
            <a:r>
              <a:rPr lang="id-ID" dirty="0" smtClean="0"/>
              <a:t>Benda yang diam akan tetap diam atau benda yang bergerak lurus beraturan akan tetap bergerak dengan kecepatan konstan jika resultan gaya pada benda itu sama dengan NOL.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l-GR" b="1" dirty="0"/>
              <a:t> </a:t>
            </a:r>
            <a:r>
              <a:rPr lang="el-GR" b="1" dirty="0" smtClean="0"/>
              <a:t>Σ</a:t>
            </a:r>
            <a:r>
              <a:rPr lang="id-ID" b="1" dirty="0" smtClean="0"/>
              <a:t> </a:t>
            </a:r>
            <a:r>
              <a:rPr lang="id-ID" dirty="0" smtClean="0"/>
              <a:t>F = 0</a:t>
            </a:r>
          </a:p>
          <a:p>
            <a:pPr marL="0" indent="0">
              <a:buNone/>
            </a:pPr>
            <a:r>
              <a:rPr lang="id-ID" dirty="0" smtClean="0"/>
              <a:t>Hukum Newton 2 :</a:t>
            </a:r>
          </a:p>
          <a:p>
            <a:pPr marL="0" indent="0">
              <a:buNone/>
            </a:pPr>
            <a:r>
              <a:rPr lang="id-ID" dirty="0" smtClean="0"/>
              <a:t>Jika suatu benda mendapat gaya maka benda tersebut akan mengalami percepatan yang sebanding dengan resultan gaya itu dan berbanding terbalik dengan masanya.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el-GR" b="1" dirty="0" smtClean="0"/>
              <a:t>Σ </a:t>
            </a:r>
            <a:r>
              <a:rPr lang="id-ID" dirty="0" smtClean="0"/>
              <a:t>F </a:t>
            </a:r>
            <a:r>
              <a:rPr lang="id-ID" dirty="0"/>
              <a:t>= </a:t>
            </a:r>
            <a:r>
              <a:rPr lang="id-ID" dirty="0" smtClean="0"/>
              <a:t>m x a</a:t>
            </a:r>
            <a:endParaRPr lang="id-ID" dirty="0"/>
          </a:p>
          <a:p>
            <a:pPr marL="0" indent="0">
              <a:buNone/>
            </a:pPr>
            <a:r>
              <a:rPr lang="el-GR" b="1" dirty="0" smtClean="0"/>
              <a:t>Σ </a:t>
            </a:r>
            <a:r>
              <a:rPr lang="id-ID" dirty="0" smtClean="0"/>
              <a:t>F = Resultan Gaya (kg m/s</a:t>
            </a:r>
            <a:r>
              <a:rPr lang="id-ID" baseline="30000" dirty="0" smtClean="0"/>
              <a:t>2</a:t>
            </a:r>
            <a:r>
              <a:rPr lang="id-ID" dirty="0" smtClean="0"/>
              <a:t>)    m = massa benda (kg)       a= percepatan </a:t>
            </a:r>
            <a:r>
              <a:rPr lang="id-ID" dirty="0"/>
              <a:t>(m/s</a:t>
            </a:r>
            <a:r>
              <a:rPr lang="id-ID" baseline="30000" dirty="0"/>
              <a:t>2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33084"/>
            <a:ext cx="9905999" cy="78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d-ID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8600" dirty="0"/>
              <a:t>b</a:t>
            </a:r>
            <a:r>
              <a:rPr lang="id-ID" sz="8600" dirty="0" smtClean="0"/>
              <a:t>. Hukum Newton</a:t>
            </a:r>
            <a:endParaRPr lang="id-ID" sz="8600" dirty="0"/>
          </a:p>
        </p:txBody>
      </p:sp>
    </p:spTree>
    <p:extLst>
      <p:ext uri="{BB962C8B-B14F-4D97-AF65-F5344CB8AC3E}">
        <p14:creationId xmlns:p14="http://schemas.microsoft.com/office/powerpoint/2010/main" val="2553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9342" y="268941"/>
            <a:ext cx="9905999" cy="541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Hukum Newton 3 :</a:t>
            </a:r>
          </a:p>
          <a:p>
            <a:pPr marL="0" indent="0">
              <a:buNone/>
            </a:pPr>
            <a:r>
              <a:rPr lang="id-ID" sz="2800" dirty="0" smtClean="0"/>
              <a:t>Jika suatu benda diam diberikan gaya oleh benda lain maka benda itu akan memberikan gaya juga pada benda tersebut dengan besar yang sama tetapi arahnya berlawanan.</a:t>
            </a:r>
          </a:p>
          <a:p>
            <a:pPr marL="0" indent="0">
              <a:buNone/>
            </a:pPr>
            <a:r>
              <a:rPr lang="id-ID" sz="2800" dirty="0"/>
              <a:t>	</a:t>
            </a:r>
            <a:r>
              <a:rPr lang="id-ID" sz="2800" dirty="0" smtClean="0"/>
              <a:t>F </a:t>
            </a:r>
            <a:r>
              <a:rPr lang="id-ID" dirty="0" smtClean="0"/>
              <a:t>aksi</a:t>
            </a:r>
            <a:r>
              <a:rPr lang="id-ID" sz="2800" dirty="0" smtClean="0"/>
              <a:t> = - F </a:t>
            </a:r>
            <a:r>
              <a:rPr lang="id-ID" dirty="0" smtClean="0"/>
              <a:t>reaksi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97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0"/>
            <a:ext cx="9905999" cy="78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d-ID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8600" dirty="0" smtClean="0"/>
              <a:t>c. Hukum Kirchoff</a:t>
            </a:r>
            <a:endParaRPr lang="id-ID" sz="8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2" y="645460"/>
            <a:ext cx="10620282" cy="6212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Hukum Kirchoff 1 :</a:t>
            </a:r>
          </a:p>
          <a:p>
            <a:pPr marL="0" indent="0">
              <a:buNone/>
            </a:pPr>
            <a:r>
              <a:rPr lang="id-ID" dirty="0" smtClean="0"/>
              <a:t>Pada rangkaian listrik yang bercabang, jumlah kuat arus yang masuk pada suatu titik cabang rangkaian sama dengan jumlah kuat arus yang keluar dari titik cabang itu.</a:t>
            </a:r>
          </a:p>
          <a:p>
            <a:pPr marL="0" indent="0">
              <a:buNone/>
            </a:pPr>
            <a:r>
              <a:rPr lang="id-ID" dirty="0" smtClean="0"/>
              <a:t>			I </a:t>
            </a:r>
            <a:r>
              <a:rPr lang="id-ID" sz="2200" dirty="0" smtClean="0"/>
              <a:t>in</a:t>
            </a:r>
            <a:r>
              <a:rPr lang="id-ID" dirty="0" smtClean="0"/>
              <a:t> = I </a:t>
            </a:r>
            <a:r>
              <a:rPr lang="id-ID" sz="2200" dirty="0" smtClean="0"/>
              <a:t>out</a:t>
            </a:r>
            <a:endParaRPr lang="id-ID" sz="2200" dirty="0"/>
          </a:p>
          <a:p>
            <a:pPr marL="0" indent="0">
              <a:buNone/>
            </a:pPr>
            <a:r>
              <a:rPr lang="id-ID" dirty="0" smtClean="0"/>
              <a:t>Hukum </a:t>
            </a:r>
            <a:r>
              <a:rPr lang="id-ID" dirty="0"/>
              <a:t>Kirchoff </a:t>
            </a:r>
            <a:r>
              <a:rPr lang="id-ID" dirty="0" smtClean="0"/>
              <a:t>2 :</a:t>
            </a:r>
          </a:p>
          <a:p>
            <a:pPr marL="0" indent="0">
              <a:buNone/>
            </a:pPr>
            <a:r>
              <a:rPr lang="id-ID" dirty="0" smtClean="0"/>
              <a:t>Jumlah aljabar perubahan tegangan yang mengelilingi suatu rangkaian tertutup (loop) sama dengan NOL.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id-ID" dirty="0"/>
              <a:t> </a:t>
            </a:r>
            <a:r>
              <a:rPr lang="el-GR" dirty="0" smtClean="0"/>
              <a:t>Σ </a:t>
            </a:r>
            <a:r>
              <a:rPr lang="el-GR" sz="2800" dirty="0"/>
              <a:t>ε</a:t>
            </a:r>
            <a:r>
              <a:rPr lang="el-GR" dirty="0" smtClean="0"/>
              <a:t> </a:t>
            </a:r>
            <a:r>
              <a:rPr lang="el-GR" dirty="0"/>
              <a:t> </a:t>
            </a:r>
            <a:r>
              <a:rPr lang="id-ID" dirty="0" smtClean="0"/>
              <a:t>+ </a:t>
            </a:r>
            <a:r>
              <a:rPr lang="el-GR" dirty="0"/>
              <a:t>Σ </a:t>
            </a:r>
            <a:r>
              <a:rPr lang="id-ID" dirty="0" smtClean="0"/>
              <a:t>I R </a:t>
            </a:r>
            <a:r>
              <a:rPr lang="id-ID" dirty="0"/>
              <a:t>= </a:t>
            </a:r>
            <a:r>
              <a:rPr lang="id-ID" dirty="0" smtClean="0"/>
              <a:t>0 </a:t>
            </a:r>
          </a:p>
          <a:p>
            <a:pPr marL="0" indent="0">
              <a:buNone/>
            </a:pPr>
            <a:r>
              <a:rPr lang="id-ID" dirty="0" smtClean="0"/>
              <a:t>Syarat : I Bernilai (+) Searah loop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  I Bernilai (-) berlawanan loop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 </a:t>
            </a:r>
            <a:r>
              <a:rPr lang="el-GR" dirty="0" smtClean="0"/>
              <a:t>ε</a:t>
            </a:r>
            <a:r>
              <a:rPr lang="id-ID" dirty="0"/>
              <a:t> </a:t>
            </a:r>
            <a:r>
              <a:rPr lang="id-ID" dirty="0" smtClean="0"/>
              <a:t>bernilai positif ketika loop menjumpai kutub (+) pada ggl (</a:t>
            </a:r>
            <a:r>
              <a:rPr lang="el-GR" dirty="0" smtClean="0"/>
              <a:t>ε</a:t>
            </a:r>
            <a:r>
              <a:rPr lang="id-ID" dirty="0" smtClean="0"/>
              <a:t>)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 </a:t>
            </a:r>
            <a:r>
              <a:rPr lang="el-GR" dirty="0" smtClean="0"/>
              <a:t>ε</a:t>
            </a:r>
            <a:r>
              <a:rPr lang="id-ID" dirty="0" smtClean="0"/>
              <a:t> </a:t>
            </a:r>
            <a:r>
              <a:rPr lang="id-ID" dirty="0"/>
              <a:t>bernilai </a:t>
            </a:r>
            <a:r>
              <a:rPr lang="id-ID" dirty="0" smtClean="0"/>
              <a:t>negatif ketika </a:t>
            </a:r>
            <a:r>
              <a:rPr lang="id-ID" dirty="0"/>
              <a:t>loop menjumpai kutub </a:t>
            </a:r>
            <a:r>
              <a:rPr lang="id-ID" dirty="0" smtClean="0"/>
              <a:t>(-) </a:t>
            </a:r>
            <a:r>
              <a:rPr lang="id-ID" dirty="0"/>
              <a:t>pada ggl (</a:t>
            </a:r>
            <a:r>
              <a:rPr lang="el-GR" dirty="0"/>
              <a:t>ε</a:t>
            </a:r>
            <a:r>
              <a:rPr lang="id-ID" dirty="0"/>
              <a:t>)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32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0"/>
            <a:ext cx="9905999" cy="78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d-ID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8600" dirty="0"/>
              <a:t>d</a:t>
            </a:r>
            <a:r>
              <a:rPr lang="id-ID" sz="8600" dirty="0" smtClean="0"/>
              <a:t>. Hukum Ohm (</a:t>
            </a:r>
            <a:r>
              <a:rPr lang="el-GR" sz="8600" dirty="0" smtClean="0"/>
              <a:t>Ω</a:t>
            </a:r>
            <a:r>
              <a:rPr lang="id-ID" sz="8600" dirty="0" smtClean="0"/>
              <a:t>)</a:t>
            </a:r>
            <a:endParaRPr lang="id-ID" sz="8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2" y="645460"/>
            <a:ext cx="10620282" cy="6212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Besar arus listrik (I) yang mengalir </a:t>
            </a:r>
            <a:r>
              <a:rPr lang="id-ID" dirty="0" smtClean="0"/>
              <a:t>dalam </a:t>
            </a:r>
            <a:r>
              <a:rPr lang="id-ID" dirty="0"/>
              <a:t>sebuah penghantar atau Konduktor akan berbanding lurus dengan beda </a:t>
            </a:r>
            <a:r>
              <a:rPr lang="id-ID" dirty="0" smtClean="0"/>
              <a:t>potensial/tegangan </a:t>
            </a:r>
            <a:r>
              <a:rPr lang="id-ID" dirty="0"/>
              <a:t>(V) yang diterapkan kepadanya dan </a:t>
            </a:r>
            <a:r>
              <a:rPr lang="id-ID" dirty="0" smtClean="0"/>
              <a:t>berbanding </a:t>
            </a:r>
            <a:r>
              <a:rPr lang="id-ID" dirty="0"/>
              <a:t>terbalik dengan hambatannya (R</a:t>
            </a:r>
            <a:r>
              <a:rPr lang="id-ID" dirty="0" smtClean="0"/>
              <a:t>).</a:t>
            </a:r>
          </a:p>
          <a:p>
            <a:pPr marL="0" indent="0">
              <a:buNone/>
            </a:pPr>
            <a:r>
              <a:rPr lang="sv-SE" dirty="0" smtClean="0"/>
              <a:t>Secara </a:t>
            </a:r>
            <a:r>
              <a:rPr lang="sv-SE" dirty="0"/>
              <a:t>Matematis, Hukum Ohm dapat dirumuskan menjadi persamaan seperti dibawah ini </a:t>
            </a:r>
            <a:r>
              <a:rPr lang="sv-SE" dirty="0" smtClean="0"/>
              <a:t>: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V = I. R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I = </a:t>
            </a:r>
            <a:r>
              <a:rPr lang="id-ID" dirty="0"/>
              <a:t>V</a:t>
            </a:r>
            <a:r>
              <a:rPr lang="id-ID" dirty="0" smtClean="0"/>
              <a:t>/R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R = V/I</a:t>
            </a:r>
          </a:p>
          <a:p>
            <a:pPr marL="0" indent="0">
              <a:buNone/>
            </a:pPr>
            <a:r>
              <a:rPr lang="id-ID" dirty="0" smtClean="0"/>
              <a:t>Dimana :</a:t>
            </a:r>
          </a:p>
          <a:p>
            <a:pPr marL="0" indent="0">
              <a:buNone/>
            </a:pPr>
            <a:r>
              <a:rPr lang="id-ID" dirty="0"/>
              <a:t>V = Voltage (Beda Potensial atau Tegangan yang satuan unitnya adalah Volt (V))</a:t>
            </a:r>
            <a:br>
              <a:rPr lang="id-ID" dirty="0"/>
            </a:br>
            <a:r>
              <a:rPr lang="id-ID" dirty="0"/>
              <a:t>I = Current (Arus Listrik yang satuan unitnya adalah Ampere (A))</a:t>
            </a:r>
            <a:br>
              <a:rPr lang="id-ID" dirty="0"/>
            </a:br>
            <a:r>
              <a:rPr lang="id-ID" dirty="0"/>
              <a:t>R = Resistance (Hambatan atau Resistansi yang satuan unitnya adalah Ohm (</a:t>
            </a:r>
            <a:r>
              <a:rPr lang="el-GR" dirty="0"/>
              <a:t>Ω))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29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0"/>
            <a:ext cx="9905999" cy="78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d-ID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8600" dirty="0"/>
              <a:t>e</a:t>
            </a:r>
            <a:r>
              <a:rPr lang="id-ID" sz="8600" dirty="0" smtClean="0"/>
              <a:t>. Hukum Faraday </a:t>
            </a:r>
            <a:endParaRPr lang="id-ID" sz="8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1" y="788894"/>
            <a:ext cx="10889223" cy="62125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id-ID" dirty="0" smtClean="0"/>
              <a:t>Bila </a:t>
            </a:r>
            <a:r>
              <a:rPr lang="id-ID" dirty="0"/>
              <a:t>jumlah fluks magnet yang memasuki suatu kumparan berubah, maka pada ujung-ujung kumparan timbul gaya gerak listrik induksi (ggl induksi</a:t>
            </a:r>
            <a:r>
              <a:rPr lang="id-ID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id-ID" dirty="0" smtClean="0"/>
              <a:t>Besarnya </a:t>
            </a:r>
            <a:r>
              <a:rPr lang="id-ID" dirty="0"/>
              <a:t>gaya gerak listrik induksi bergantung pada laju perubahan fluks dan </a:t>
            </a:r>
            <a:r>
              <a:rPr lang="id-ID" dirty="0" smtClean="0"/>
              <a:t>banyaknya </a:t>
            </a:r>
            <a:r>
              <a:rPr lang="id-ID" dirty="0"/>
              <a:t>lilitan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r>
              <a:rPr lang="id-ID" dirty="0"/>
              <a:t>Secara matematis ggl yang dihasilkan dapat ditentukan dengan menggunakan </a:t>
            </a:r>
            <a:r>
              <a:rPr lang="id-ID" dirty="0" smtClean="0"/>
              <a:t>rumus :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l-GR" dirty="0" smtClean="0"/>
              <a:t>ε</a:t>
            </a:r>
            <a:r>
              <a:rPr lang="id-ID" dirty="0" smtClean="0"/>
              <a:t> = -N (d</a:t>
            </a:r>
            <a:r>
              <a:rPr lang="el-GR" dirty="0" smtClean="0"/>
              <a:t>Φ</a:t>
            </a:r>
            <a:r>
              <a:rPr lang="id-ID" dirty="0" smtClean="0"/>
              <a:t>/dt)</a:t>
            </a:r>
          </a:p>
          <a:p>
            <a:pPr marL="0" indent="0">
              <a:buNone/>
            </a:pPr>
            <a:r>
              <a:rPr lang="id-ID" dirty="0" smtClean="0"/>
              <a:t>Dimana :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l-GR" dirty="0" smtClean="0"/>
              <a:t>ε </a:t>
            </a:r>
            <a:r>
              <a:rPr lang="el-GR" dirty="0"/>
              <a:t>= </a:t>
            </a:r>
            <a:r>
              <a:rPr lang="id-ID" dirty="0"/>
              <a:t>ggl induksi (volt)</a:t>
            </a:r>
            <a:br>
              <a:rPr lang="id-ID" dirty="0"/>
            </a:br>
            <a:r>
              <a:rPr lang="id-ID" dirty="0" smtClean="0"/>
              <a:t>	N </a:t>
            </a:r>
            <a:r>
              <a:rPr lang="id-ID" dirty="0"/>
              <a:t>= jumlah lilitan</a:t>
            </a:r>
            <a:br>
              <a:rPr lang="id-ID" dirty="0"/>
            </a:br>
            <a:r>
              <a:rPr lang="id-ID" dirty="0" smtClean="0"/>
              <a:t>	</a:t>
            </a:r>
            <a:r>
              <a:rPr lang="id-ID" dirty="0"/>
              <a:t>d</a:t>
            </a:r>
            <a:r>
              <a:rPr lang="el-GR" dirty="0" smtClean="0"/>
              <a:t>Φ/</a:t>
            </a:r>
            <a:r>
              <a:rPr lang="id-ID" dirty="0" smtClean="0"/>
              <a:t>dt </a:t>
            </a:r>
            <a:r>
              <a:rPr lang="id-ID" dirty="0"/>
              <a:t>= laju perubahan fluks magnet</a:t>
            </a:r>
          </a:p>
        </p:txBody>
      </p:sp>
    </p:spTree>
    <p:extLst>
      <p:ext uri="{BB962C8B-B14F-4D97-AF65-F5344CB8AC3E}">
        <p14:creationId xmlns:p14="http://schemas.microsoft.com/office/powerpoint/2010/main" val="3029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3623</TotalTime>
  <Words>2042</Words>
  <Application>Microsoft Office PowerPoint</Application>
  <PresentationFormat>Widescreen</PresentationFormat>
  <Paragraphs>341</Paragraphs>
  <Slides>38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Narrow</vt:lpstr>
      <vt:lpstr>Calibri</vt:lpstr>
      <vt:lpstr>Symbol</vt:lpstr>
      <vt:lpstr>Tahoma</vt:lpstr>
      <vt:lpstr>Times New Roman</vt:lpstr>
      <vt:lpstr>Trebuchet MS</vt:lpstr>
      <vt:lpstr>Tw Cen MT</vt:lpstr>
      <vt:lpstr>Wingdings</vt:lpstr>
      <vt:lpstr>Circuit</vt:lpstr>
      <vt:lpstr>Equation</vt:lpstr>
      <vt:lpstr>Dasar konversi energi listrik</vt:lpstr>
      <vt:lpstr>1. Dasar Konversi energi 2. Klasifikasi Energi 3. Sistem penyaluran energi listrik secara umum</vt:lpstr>
      <vt:lpstr>1. Dasar Konversi energi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Klasifikasi Energi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Sistem penyaluran energi listrik secara umum</vt:lpstr>
      <vt:lpstr>PUSTAKA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&amp; Perkembangan Mikroprosesor</dc:title>
  <dc:creator>ferry rahmat astianta Bukit</dc:creator>
  <cp:lastModifiedBy>Faisal</cp:lastModifiedBy>
  <cp:revision>134</cp:revision>
  <cp:lastPrinted>2019-06-30T14:48:21Z</cp:lastPrinted>
  <dcterms:created xsi:type="dcterms:W3CDTF">2017-09-18T14:30:24Z</dcterms:created>
  <dcterms:modified xsi:type="dcterms:W3CDTF">2019-06-30T14:57:35Z</dcterms:modified>
</cp:coreProperties>
</file>