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4"/>
  </p:notesMasterIdLst>
  <p:handoutMasterIdLst>
    <p:handoutMasterId r:id="rId25"/>
  </p:handoutMasterIdLst>
  <p:sldIdLst>
    <p:sldId id="256" r:id="rId2"/>
    <p:sldId id="264" r:id="rId3"/>
    <p:sldId id="265" r:id="rId4"/>
    <p:sldId id="266" r:id="rId5"/>
    <p:sldId id="267" r:id="rId6"/>
    <p:sldId id="268" r:id="rId7"/>
    <p:sldId id="270" r:id="rId8"/>
    <p:sldId id="272" r:id="rId9"/>
    <p:sldId id="269" r:id="rId10"/>
    <p:sldId id="273" r:id="rId11"/>
    <p:sldId id="271" r:id="rId12"/>
    <p:sldId id="275" r:id="rId13"/>
    <p:sldId id="277" r:id="rId14"/>
    <p:sldId id="276" r:id="rId15"/>
    <p:sldId id="278" r:id="rId16"/>
    <p:sldId id="279" r:id="rId17"/>
    <p:sldId id="280" r:id="rId18"/>
    <p:sldId id="282" r:id="rId19"/>
    <p:sldId id="281" r:id="rId20"/>
    <p:sldId id="283" r:id="rId21"/>
    <p:sldId id="284" r:id="rId22"/>
    <p:sldId id="262" r:id="rId23"/>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741" autoAdjust="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1FB3F895-ACD2-46AC-A6CE-AF42A8B12F29}" type="datetimeFigureOut">
              <a:rPr lang="id-ID" smtClean="0"/>
              <a:t>30/06/2019</a:t>
            </a:fld>
            <a:endParaRPr lang="id-ID"/>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AC33FC3C-6CE4-45EF-99E6-067891810C0E}" type="slidenum">
              <a:rPr lang="id-ID" smtClean="0"/>
              <a:t>‹#›</a:t>
            </a:fld>
            <a:endParaRPr lang="id-ID"/>
          </a:p>
        </p:txBody>
      </p:sp>
    </p:spTree>
    <p:extLst>
      <p:ext uri="{BB962C8B-B14F-4D97-AF65-F5344CB8AC3E}">
        <p14:creationId xmlns:p14="http://schemas.microsoft.com/office/powerpoint/2010/main" val="149405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957F6FB-EFD7-4E1D-A82D-1CC1460124E0}" type="datetimeFigureOut">
              <a:rPr lang="en-GB" smtClean="0"/>
              <a:t>30/06/2019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DEF0FB5-843B-4B6C-8A68-FEFDA944C46F}" type="slidenum">
              <a:rPr lang="en-GB" smtClean="0"/>
              <a:t>‹#›</a:t>
            </a:fld>
            <a:endParaRPr lang="en-GB"/>
          </a:p>
        </p:txBody>
      </p:sp>
    </p:spTree>
    <p:extLst>
      <p:ext uri="{BB962C8B-B14F-4D97-AF65-F5344CB8AC3E}">
        <p14:creationId xmlns:p14="http://schemas.microsoft.com/office/powerpoint/2010/main" val="4250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a:t>
            </a:fld>
            <a:endParaRPr lang="en-GB"/>
          </a:p>
        </p:txBody>
      </p:sp>
    </p:spTree>
    <p:extLst>
      <p:ext uri="{BB962C8B-B14F-4D97-AF65-F5344CB8AC3E}">
        <p14:creationId xmlns:p14="http://schemas.microsoft.com/office/powerpoint/2010/main" val="400301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300" dirty="0"/>
              <a:t>Hasil proses tahap kedua ini dapat dikelompokan berdasarkan titik didih dan jumlah atom karbon pembentuk rantai karbonnya.</a:t>
            </a:r>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14</a:t>
            </a:fld>
            <a:endParaRPr lang="en-GB"/>
          </a:p>
        </p:txBody>
      </p:sp>
    </p:spTree>
    <p:extLst>
      <p:ext uri="{BB962C8B-B14F-4D97-AF65-F5344CB8AC3E}">
        <p14:creationId xmlns:p14="http://schemas.microsoft.com/office/powerpoint/2010/main" val="367440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07477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4736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5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610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1E03-EA83-4454-96B7-DB4AF7DD8F57}" type="datetimeFigureOut">
              <a:rPr lang="en-GB" smtClean="0"/>
              <a:t>30/06/2019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8748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3F1E03-EA83-4454-96B7-DB4AF7DD8F57}" type="datetimeFigureOut">
              <a:rPr lang="en-GB" smtClean="0"/>
              <a:t>30/06/2019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532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3F1E03-EA83-4454-96B7-DB4AF7DD8F57}" type="datetimeFigureOut">
              <a:rPr lang="en-GB" smtClean="0"/>
              <a:t>30/06/2019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4892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3F1E03-EA83-4454-96B7-DB4AF7DD8F57}" type="datetimeFigureOut">
              <a:rPr lang="en-GB" smtClean="0"/>
              <a:t>30/06/2019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035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1E03-EA83-4454-96B7-DB4AF7DD8F57}" type="datetimeFigureOut">
              <a:rPr lang="en-GB" smtClean="0"/>
              <a:t>30/06/2019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42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30/06/2019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2940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30/06/2019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9251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1E03-EA83-4454-96B7-DB4AF7DD8F57}" type="datetimeFigureOut">
              <a:rPr lang="en-GB" smtClean="0"/>
              <a:t>30/06/2019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191B-9660-41B4-8F0A-FE5AA33942FA}" type="slidenum">
              <a:rPr lang="en-GB" smtClean="0"/>
              <a:t>‹#›</a:t>
            </a:fld>
            <a:endParaRPr lang="en-GB"/>
          </a:p>
        </p:txBody>
      </p:sp>
    </p:spTree>
    <p:extLst>
      <p:ext uri="{BB962C8B-B14F-4D97-AF65-F5344CB8AC3E}">
        <p14:creationId xmlns:p14="http://schemas.microsoft.com/office/powerpoint/2010/main" val="2988431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ianasyaraa.blogspot.com/2014/11/artikel-pembangkit-listrik-tenaga-gas.html" TargetMode="External"/><Relationship Id="rId2" Type="http://schemas.openxmlformats.org/officeDocument/2006/relationships/hyperlink" Target="https://slideplayer.info/slide/3086634/" TargetMode="External"/><Relationship Id="rId1" Type="http://schemas.openxmlformats.org/officeDocument/2006/relationships/slideLayout" Target="../slideLayouts/slideLayout2.xml"/><Relationship Id="rId4" Type="http://schemas.openxmlformats.org/officeDocument/2006/relationships/hyperlink" Target="https://blog.ruangguru.com/proses-pengolahan-minyak-bum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id.wikipedia.org/wiki/Karb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26166" y="1518711"/>
            <a:ext cx="11265834" cy="999844"/>
          </a:xfrm>
        </p:spPr>
        <p:txBody>
          <a:bodyPr>
            <a:normAutofit/>
          </a:bodyPr>
          <a:lstStyle/>
          <a:p>
            <a:pPr algn="l"/>
            <a:r>
              <a:rPr lang="id-ID" sz="5400" b="1" dirty="0" smtClean="0">
                <a:solidFill>
                  <a:srgbClr val="FF0000"/>
                </a:solidFill>
              </a:rPr>
              <a:t>DASAR KONVERSI ENERGI LISTRIK</a:t>
            </a:r>
            <a:endParaRPr lang="en-GB" sz="5400" b="1" dirty="0">
              <a:solidFill>
                <a:srgbClr val="FF0000"/>
              </a:solidFill>
            </a:endParaRPr>
          </a:p>
        </p:txBody>
      </p:sp>
      <p:sp>
        <p:nvSpPr>
          <p:cNvPr id="7" name="Content Placeholder 2"/>
          <p:cNvSpPr txBox="1">
            <a:spLocks/>
          </p:cNvSpPr>
          <p:nvPr/>
        </p:nvSpPr>
        <p:spPr>
          <a:xfrm>
            <a:off x="926166" y="2382689"/>
            <a:ext cx="10562908" cy="70381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id-ID" sz="2400" dirty="0" smtClean="0">
                <a:solidFill>
                  <a:schemeClr val="tx1"/>
                </a:solidFill>
              </a:rPr>
              <a:t>Pertemuan 3</a:t>
            </a:r>
          </a:p>
          <a:p>
            <a:endParaRPr lang="id-ID" dirty="0" smtClean="0"/>
          </a:p>
          <a:p>
            <a:endParaRPr lang="id-ID" dirty="0" smtClean="0"/>
          </a:p>
          <a:p>
            <a:endParaRPr lang="id-ID" dirty="0"/>
          </a:p>
        </p:txBody>
      </p:sp>
      <p:sp>
        <p:nvSpPr>
          <p:cNvPr id="9" name="Subtitle 2"/>
          <p:cNvSpPr>
            <a:spLocks noGrp="1"/>
          </p:cNvSpPr>
          <p:nvPr>
            <p:ph type="subTitle" idx="1"/>
          </p:nvPr>
        </p:nvSpPr>
        <p:spPr>
          <a:xfrm>
            <a:off x="926166" y="3222434"/>
            <a:ext cx="4488517" cy="916174"/>
          </a:xfrm>
        </p:spPr>
        <p:txBody>
          <a:bodyPr>
            <a:normAutofit/>
          </a:bodyPr>
          <a:lstStyle/>
          <a:p>
            <a:pPr algn="l"/>
            <a:r>
              <a:rPr lang="id-ID" sz="3200" dirty="0" smtClean="0">
                <a:solidFill>
                  <a:srgbClr val="00B0F0"/>
                </a:solidFill>
              </a:rPr>
              <a:t>AHMAD FAISAL, ST., MT</a:t>
            </a:r>
            <a:endParaRPr lang="en-GB" sz="3200" dirty="0">
              <a:solidFill>
                <a:srgbClr val="00B0F0"/>
              </a:solidFill>
            </a:endParaRPr>
          </a:p>
        </p:txBody>
      </p:sp>
      <p:sp>
        <p:nvSpPr>
          <p:cNvPr id="5" name="Content Placeholder 2"/>
          <p:cNvSpPr txBox="1">
            <a:spLocks/>
          </p:cNvSpPr>
          <p:nvPr/>
        </p:nvSpPr>
        <p:spPr>
          <a:xfrm>
            <a:off x="926166" y="2798941"/>
            <a:ext cx="5765752" cy="60119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3200" b="1" dirty="0" smtClean="0"/>
              <a:t>BATU BARA, MINYAK </a:t>
            </a:r>
            <a:r>
              <a:rPr lang="id-ID" sz="3200" b="1" dirty="0"/>
              <a:t>&amp; GAS BUMI</a:t>
            </a:r>
          </a:p>
        </p:txBody>
      </p:sp>
    </p:spTree>
    <p:extLst>
      <p:ext uri="{BB962C8B-B14F-4D97-AF65-F5344CB8AC3E}">
        <p14:creationId xmlns:p14="http://schemas.microsoft.com/office/powerpoint/2010/main" val="212658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55215" cy="807183"/>
          </a:xfrm>
        </p:spPr>
        <p:txBody>
          <a:bodyPr/>
          <a:lstStyle/>
          <a:p>
            <a:r>
              <a:rPr lang="id-ID" b="1" dirty="0" smtClean="0">
                <a:solidFill>
                  <a:srgbClr val="FF0000"/>
                </a:solidFill>
              </a:rPr>
              <a:t>2. PROSES BATU BARA JADI ENERGI LISTRIK</a:t>
            </a:r>
            <a:endParaRPr lang="id-ID" b="1" dirty="0">
              <a:solidFill>
                <a:srgbClr val="FF0000"/>
              </a:solidFill>
            </a:endParaRPr>
          </a:p>
        </p:txBody>
      </p:sp>
      <p:pic>
        <p:nvPicPr>
          <p:cNvPr id="4" name="Picture 3"/>
          <p:cNvPicPr/>
          <p:nvPr/>
        </p:nvPicPr>
        <p:blipFill>
          <a:blip r:embed="rId2"/>
          <a:srcRect/>
          <a:stretch>
            <a:fillRect/>
          </a:stretch>
        </p:blipFill>
        <p:spPr bwMode="auto">
          <a:xfrm>
            <a:off x="958646" y="1008866"/>
            <a:ext cx="10272438" cy="5259879"/>
          </a:xfrm>
          <a:prstGeom prst="rect">
            <a:avLst/>
          </a:prstGeom>
          <a:noFill/>
          <a:ln w="9525">
            <a:solidFill>
              <a:schemeClr val="tx1"/>
            </a:solidFill>
            <a:miter lim="800000"/>
            <a:headEnd/>
            <a:tailEnd/>
          </a:ln>
        </p:spPr>
      </p:pic>
      <p:sp>
        <p:nvSpPr>
          <p:cNvPr id="5" name="Rectangle 4"/>
          <p:cNvSpPr/>
          <p:nvPr/>
        </p:nvSpPr>
        <p:spPr>
          <a:xfrm>
            <a:off x="3670413" y="6268745"/>
            <a:ext cx="5711820" cy="369332"/>
          </a:xfrm>
          <a:prstGeom prst="rect">
            <a:avLst/>
          </a:prstGeom>
        </p:spPr>
        <p:txBody>
          <a:bodyPr wrap="none">
            <a:spAutoFit/>
          </a:bodyPr>
          <a:lstStyle/>
          <a:p>
            <a:r>
              <a:rPr lang="id-ID" dirty="0" smtClean="0">
                <a:latin typeface="Arial" pitchFamily="34" charset="0"/>
                <a:cs typeface="Arial" pitchFamily="34" charset="0"/>
              </a:rPr>
              <a:t>Gambar 4. Ilustrasi proses batu bara jadi energi listrik </a:t>
            </a:r>
            <a:endParaRPr lang="id-ID" dirty="0"/>
          </a:p>
        </p:txBody>
      </p:sp>
    </p:spTree>
    <p:extLst>
      <p:ext uri="{BB962C8B-B14F-4D97-AF65-F5344CB8AC3E}">
        <p14:creationId xmlns:p14="http://schemas.microsoft.com/office/powerpoint/2010/main" val="385077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lstStyle/>
          <a:p>
            <a:r>
              <a:rPr lang="id-ID" b="1" dirty="0" smtClean="0">
                <a:solidFill>
                  <a:srgbClr val="FF0000"/>
                </a:solidFill>
              </a:rPr>
              <a:t>3. MINYAK BUMI</a:t>
            </a:r>
            <a:endParaRPr lang="id-ID" b="1" dirty="0">
              <a:solidFill>
                <a:srgbClr val="FF0000"/>
              </a:solidFill>
            </a:endParaRPr>
          </a:p>
        </p:txBody>
      </p:sp>
      <p:sp>
        <p:nvSpPr>
          <p:cNvPr id="3" name="Content Placeholder 2"/>
          <p:cNvSpPr>
            <a:spLocks noGrp="1"/>
          </p:cNvSpPr>
          <p:nvPr>
            <p:ph idx="1"/>
          </p:nvPr>
        </p:nvSpPr>
        <p:spPr>
          <a:xfrm>
            <a:off x="838200" y="1123951"/>
            <a:ext cx="10515600" cy="2876550"/>
          </a:xfrm>
        </p:spPr>
        <p:txBody>
          <a:bodyPr/>
          <a:lstStyle/>
          <a:p>
            <a:pPr marL="0" indent="0" algn="just">
              <a:buNone/>
            </a:pPr>
            <a:r>
              <a:rPr lang="id-ID" dirty="0"/>
              <a:t>Minyak bumi adalah suatu campuran kompleks yang sebagian besar terdiri dari hidrokarbon. Hidrokarbon yang terkandung dalam minyak bumi terutama adalah alkana, kemudian siloalkana. Komponen lainnya adalah hidrokarbon aromatik, sedikit alkena, dan berbagai senyawa karbon yang mengandung oksigen, nitrogen, dan belerang. Komposisi minyak bumi sangat bervariasi dari satu sumur ke sumur lainnya dari satu daerah ke daerah lain.</a:t>
            </a:r>
          </a:p>
        </p:txBody>
      </p:sp>
      <p:pic>
        <p:nvPicPr>
          <p:cNvPr id="3074" name="Picture 2" descr="https://thegorbalsla.com/wp-content/uploads/2019/01/Klasifikasi-Minyak-Bumi-700x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00501"/>
            <a:ext cx="3512216" cy="2343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ambar terkait"/>
          <p:cNvPicPr>
            <a:picLocks noChangeAspect="1" noChangeArrowheads="1"/>
          </p:cNvPicPr>
          <p:nvPr/>
        </p:nvPicPr>
        <p:blipFill rotWithShape="1">
          <a:blip r:embed="rId3">
            <a:extLst>
              <a:ext uri="{28A0092B-C50C-407E-A947-70E740481C1C}">
                <a14:useLocalDpi xmlns:a14="http://schemas.microsoft.com/office/drawing/2010/main" val="0"/>
              </a:ext>
            </a:extLst>
          </a:blip>
          <a:srcRect r="20106"/>
          <a:stretch/>
        </p:blipFill>
        <p:spPr bwMode="auto">
          <a:xfrm>
            <a:off x="4514849" y="4000501"/>
            <a:ext cx="3333751" cy="2343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2.bp.blogspot.com/-jyEvsprgh2o/UOVuU386KVI/AAAAAAAAJMY/2tEfqcY5c_4/s1600/Anjungan-minyak-di-lepas-pantai-brasil.jpg"/>
          <p:cNvPicPr>
            <a:picLocks noChangeAspect="1" noChangeArrowheads="1"/>
          </p:cNvPicPr>
          <p:nvPr/>
        </p:nvPicPr>
        <p:blipFill rotWithShape="1">
          <a:blip r:embed="rId4">
            <a:extLst>
              <a:ext uri="{28A0092B-C50C-407E-A947-70E740481C1C}">
                <a14:useLocalDpi xmlns:a14="http://schemas.microsoft.com/office/drawing/2010/main" val="0"/>
              </a:ext>
            </a:extLst>
          </a:blip>
          <a:srcRect l="16447" t="8258" r="13022" b="4198"/>
          <a:stretch/>
        </p:blipFill>
        <p:spPr bwMode="auto">
          <a:xfrm>
            <a:off x="8013032" y="4000501"/>
            <a:ext cx="2883567" cy="23879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49743" y="6388456"/>
            <a:ext cx="3506088" cy="369332"/>
          </a:xfrm>
          <a:prstGeom prst="rect">
            <a:avLst/>
          </a:prstGeom>
        </p:spPr>
        <p:txBody>
          <a:bodyPr wrap="none">
            <a:spAutoFit/>
          </a:bodyPr>
          <a:lstStyle/>
          <a:p>
            <a:r>
              <a:rPr lang="id-ID" dirty="0" smtClean="0">
                <a:latin typeface="Arial" pitchFamily="34" charset="0"/>
                <a:cs typeface="Arial" pitchFamily="34" charset="0"/>
              </a:rPr>
              <a:t>Gambar 5. Contoh minyak numi </a:t>
            </a:r>
            <a:endParaRPr lang="id-ID" dirty="0"/>
          </a:p>
        </p:txBody>
      </p:sp>
    </p:spTree>
    <p:extLst>
      <p:ext uri="{BB962C8B-B14F-4D97-AF65-F5344CB8AC3E}">
        <p14:creationId xmlns:p14="http://schemas.microsoft.com/office/powerpoint/2010/main" val="361602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id-ID" b="1" dirty="0" smtClean="0">
                <a:solidFill>
                  <a:srgbClr val="FF0000"/>
                </a:solidFill>
              </a:rPr>
              <a:t>4. PROSES PENYULINGAN MINYAK BUMI 1</a:t>
            </a:r>
            <a:endParaRPr lang="id-ID" b="1" dirty="0">
              <a:solidFill>
                <a:srgbClr val="FF0000"/>
              </a:solidFill>
            </a:endParaRPr>
          </a:p>
        </p:txBody>
      </p:sp>
      <p:pic>
        <p:nvPicPr>
          <p:cNvPr id="4098" name="Picture 2" descr="https://lh4.googleusercontent.com/kWkISVPn814JNavxA7EuvV92iuLgfmBwztPybc2FH6eP1poXU0nDk0XdoEK6TrK-_yZ_gD2Rl4t-oOXt82UP-DBU0Jtv3O9GN-YMleXdENd84nli2rmPo-WJJ_Du9-1TpXZTZ44QbyWXeSid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62" y="1204912"/>
            <a:ext cx="10556314" cy="53292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29407" y="6349484"/>
            <a:ext cx="5570756" cy="369332"/>
          </a:xfrm>
          <a:prstGeom prst="rect">
            <a:avLst/>
          </a:prstGeom>
        </p:spPr>
        <p:txBody>
          <a:bodyPr wrap="none">
            <a:spAutoFit/>
          </a:bodyPr>
          <a:lstStyle/>
          <a:p>
            <a:r>
              <a:rPr lang="id-ID" dirty="0" smtClean="0">
                <a:latin typeface="Arial" pitchFamily="34" charset="0"/>
                <a:cs typeface="Arial" pitchFamily="34" charset="0"/>
              </a:rPr>
              <a:t>Gambar 6. Ilustrasi proses penyulingan minyak bumi </a:t>
            </a:r>
            <a:endParaRPr lang="id-ID" dirty="0"/>
          </a:p>
        </p:txBody>
      </p:sp>
    </p:spTree>
    <p:extLst>
      <p:ext uri="{BB962C8B-B14F-4D97-AF65-F5344CB8AC3E}">
        <p14:creationId xmlns:p14="http://schemas.microsoft.com/office/powerpoint/2010/main" val="45338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3850"/>
            <a:ext cx="10687050" cy="6324600"/>
          </a:xfrm>
        </p:spPr>
        <p:txBody>
          <a:bodyPr>
            <a:normAutofit fontScale="85000" lnSpcReduction="20000"/>
          </a:bodyPr>
          <a:lstStyle/>
          <a:p>
            <a:pPr marL="0" indent="0" algn="just">
              <a:buNone/>
            </a:pPr>
            <a:r>
              <a:rPr lang="id-ID" dirty="0"/>
              <a:t>Pengolahan minyak bumi tahap pertama dilakukan dengan distilasi bertingkat, yaitu proses distilasi berulang-ulang, sehingga didapatkan berbagai macam hasil berdasarkan perbedaan titik didihnya. Hasil pada proses distilasi bertingkat ini meliputi</a:t>
            </a:r>
            <a:r>
              <a:rPr lang="id-ID" dirty="0" smtClean="0"/>
              <a:t>:</a:t>
            </a:r>
          </a:p>
          <a:p>
            <a:pPr marL="0" indent="0" algn="just">
              <a:buNone/>
            </a:pPr>
            <a:endParaRPr lang="id-ID" dirty="0"/>
          </a:p>
          <a:p>
            <a:r>
              <a:rPr lang="id-ID" b="1" dirty="0"/>
              <a:t>Fraksi pertama</a:t>
            </a:r>
            <a:r>
              <a:rPr lang="id-ID" dirty="0"/>
              <a:t> menghasilkan gas yang pada akhirnya dicairkan kembali dan dikenal dengan nama </a:t>
            </a:r>
            <a:r>
              <a:rPr lang="id-ID" b="1" dirty="0"/>
              <a:t>elpiji atau LPG </a:t>
            </a:r>
            <a:r>
              <a:rPr lang="id-ID" b="1" i="1" dirty="0"/>
              <a:t>(Liquefied Petroleum Gas)</a:t>
            </a:r>
            <a:r>
              <a:rPr lang="id-ID" dirty="0"/>
              <a:t>. LPG digunakan untuk bahan bakar kompor gas dan mobil BBG, atau diolah lebih lanjut menjadi bahan kimia lainnya.</a:t>
            </a:r>
          </a:p>
          <a:p>
            <a:r>
              <a:rPr lang="id-ID" b="1" dirty="0"/>
              <a:t>Fraksi kedua</a:t>
            </a:r>
            <a:r>
              <a:rPr lang="id-ID" dirty="0"/>
              <a:t> disebut </a:t>
            </a:r>
            <a:r>
              <a:rPr lang="id-ID" b="1" dirty="0"/>
              <a:t>nafta (gas bumi)</a:t>
            </a:r>
            <a:r>
              <a:rPr lang="id-ID" dirty="0"/>
              <a:t>. Nafta tidak dapat langsung digunakan, tetapi diolah lebih lanjut pada tahap kedua menjadi bensin (premium) atau bahan petrokimia yang lain. Nafta sering disebut juga sebagai bensin berat.</a:t>
            </a:r>
          </a:p>
          <a:p>
            <a:r>
              <a:rPr lang="id-ID" b="1" dirty="0"/>
              <a:t>Fraksi ketiga</a:t>
            </a:r>
            <a:r>
              <a:rPr lang="id-ID" dirty="0"/>
              <a:t> atau fraksi tengah, selanjutnya dibuat menjadi </a:t>
            </a:r>
            <a:r>
              <a:rPr lang="id-ID" b="1" dirty="0"/>
              <a:t>kerosin (minyak tanah)</a:t>
            </a:r>
            <a:r>
              <a:rPr lang="id-ID" dirty="0"/>
              <a:t> dan </a:t>
            </a:r>
            <a:r>
              <a:rPr lang="id-ID" b="1" dirty="0"/>
              <a:t>avtur (bahan bakar pesawat jet)</a:t>
            </a:r>
            <a:r>
              <a:rPr lang="id-ID" dirty="0"/>
              <a:t>.</a:t>
            </a:r>
          </a:p>
          <a:p>
            <a:r>
              <a:rPr lang="id-ID" b="1" dirty="0"/>
              <a:t>Fraksi keempat</a:t>
            </a:r>
            <a:r>
              <a:rPr lang="id-ID" dirty="0"/>
              <a:t> sering disebut </a:t>
            </a:r>
            <a:r>
              <a:rPr lang="id-ID" b="1" dirty="0"/>
              <a:t>solar</a:t>
            </a:r>
            <a:r>
              <a:rPr lang="id-ID" dirty="0"/>
              <a:t> yang digunakan sebagai bahan bakar mesin diesel.</a:t>
            </a:r>
          </a:p>
          <a:p>
            <a:r>
              <a:rPr lang="id-ID" b="1" dirty="0"/>
              <a:t>Fraksi kelima</a:t>
            </a:r>
            <a:r>
              <a:rPr lang="id-ID" dirty="0"/>
              <a:t> atau disebut juga </a:t>
            </a:r>
            <a:r>
              <a:rPr lang="id-ID" b="1" dirty="0"/>
              <a:t>residu</a:t>
            </a:r>
            <a:r>
              <a:rPr lang="id-ID" dirty="0"/>
              <a:t> yang berisi hidrokarbon rantai panjang dan dapat diolah lebih lanjut pada tahap kedua menjadi berbagai senyawa karbon lainnya, dan sisanya sebagai aspal dan lilin.</a:t>
            </a:r>
          </a:p>
          <a:p>
            <a:pPr marL="0" indent="0" algn="just">
              <a:buNone/>
            </a:pPr>
            <a:endParaRPr lang="id-ID" dirty="0"/>
          </a:p>
        </p:txBody>
      </p:sp>
    </p:spTree>
    <p:extLst>
      <p:ext uri="{BB962C8B-B14F-4D97-AF65-F5344CB8AC3E}">
        <p14:creationId xmlns:p14="http://schemas.microsoft.com/office/powerpoint/2010/main" val="60421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5619750"/>
          </a:xfrm>
        </p:spPr>
        <p:txBody>
          <a:bodyPr>
            <a:normAutofit fontScale="92500" lnSpcReduction="20000"/>
          </a:bodyPr>
          <a:lstStyle/>
          <a:p>
            <a:pPr marL="0" indent="0">
              <a:buNone/>
            </a:pPr>
            <a:r>
              <a:rPr lang="id-ID" dirty="0"/>
              <a:t>Pada pengolahan minyak bumi tahap kedua, </a:t>
            </a:r>
            <a:r>
              <a:rPr lang="id-ID" dirty="0" smtClean="0"/>
              <a:t>dilakukan </a:t>
            </a:r>
            <a:r>
              <a:rPr lang="id-ID" dirty="0"/>
              <a:t>berbagai proses lanjutan dari hasil penyulingan pada tahap pertama. Proses-proses tersebut meliputi</a:t>
            </a:r>
            <a:r>
              <a:rPr lang="id-ID" dirty="0" smtClean="0"/>
              <a:t>:</a:t>
            </a:r>
          </a:p>
          <a:p>
            <a:r>
              <a:rPr lang="id-ID" b="1" dirty="0"/>
              <a:t>Perengkahan </a:t>
            </a:r>
            <a:r>
              <a:rPr lang="id-ID" b="1" i="1" dirty="0"/>
              <a:t>(cracking)</a:t>
            </a:r>
            <a:r>
              <a:rPr lang="id-ID" dirty="0"/>
              <a:t>: Pada proses perengkahan, dilakukan perubahan struktur kimia senyawa-senyawa hidrokarbon yang meliputi: pemecahan rantai, alkilasi (pembentukan alkil), polimerisasi (penggabungan rantai karbon), reformasi (perubahan struktur), dan isomerisasi (perubahan isomer).</a:t>
            </a:r>
          </a:p>
          <a:p>
            <a:r>
              <a:rPr lang="id-ID" b="1" dirty="0"/>
              <a:t>Proses ekstraksi</a:t>
            </a:r>
            <a:r>
              <a:rPr lang="id-ID" dirty="0"/>
              <a:t>: Pembersihan produk dengan menggunakan pelarut sehingga didapatkan hasil lebih banyak dengan mutu lebih baik.</a:t>
            </a:r>
          </a:p>
          <a:p>
            <a:r>
              <a:rPr lang="id-ID" b="1" dirty="0"/>
              <a:t>Proses kristalasasi</a:t>
            </a:r>
            <a:r>
              <a:rPr lang="id-ID" dirty="0"/>
              <a:t>: Proses pemisahan produk-produk melalui perbedaan titik cairnya. Misalnya, dari pemurnian solar melalui proses pendinginan, penekanan, dan penyaringan akan diperoleh produk sampingan lilin.</a:t>
            </a:r>
          </a:p>
          <a:p>
            <a:r>
              <a:rPr lang="id-ID" b="1" dirty="0"/>
              <a:t>Pembersihan dari kontaminasi </a:t>
            </a:r>
            <a:r>
              <a:rPr lang="id-ID" b="1" i="1" dirty="0"/>
              <a:t>(treating)</a:t>
            </a:r>
            <a:r>
              <a:rPr lang="id-ID" dirty="0"/>
              <a:t>: Pada proses pengolahan tahap pertama dan tahap kedua sering terjadi kontaminasi (pengotoran). Kotoran-kotoran ini harus dibersihkan dengan cara menambahkan soda kaustik (NaOH), tanah liat atau hidrogenasi.</a:t>
            </a:r>
          </a:p>
          <a:p>
            <a:pPr marL="0" indent="0">
              <a:buNone/>
            </a:pPr>
            <a:endParaRPr lang="id-ID" dirty="0"/>
          </a:p>
        </p:txBody>
      </p:sp>
      <p:sp>
        <p:nvSpPr>
          <p:cNvPr id="4" name="Title 1"/>
          <p:cNvSpPr>
            <a:spLocks noGrp="1"/>
          </p:cNvSpPr>
          <p:nvPr>
            <p:ph type="title"/>
          </p:nvPr>
        </p:nvSpPr>
        <p:spPr>
          <a:xfrm>
            <a:off x="838200" y="365125"/>
            <a:ext cx="10515600" cy="549275"/>
          </a:xfrm>
        </p:spPr>
        <p:txBody>
          <a:bodyPr>
            <a:normAutofit fontScale="90000"/>
          </a:bodyPr>
          <a:lstStyle/>
          <a:p>
            <a:r>
              <a:rPr lang="id-ID" b="1" dirty="0" smtClean="0">
                <a:solidFill>
                  <a:srgbClr val="00B0F0"/>
                </a:solidFill>
              </a:rPr>
              <a:t>4.1. Proses Penyulingan Minyak Bumi2</a:t>
            </a:r>
            <a:endParaRPr lang="id-ID" b="1" dirty="0">
              <a:solidFill>
                <a:srgbClr val="00B0F0"/>
              </a:solidFill>
            </a:endParaRPr>
          </a:p>
        </p:txBody>
      </p:sp>
    </p:spTree>
    <p:extLst>
      <p:ext uri="{BB962C8B-B14F-4D97-AF65-F5344CB8AC3E}">
        <p14:creationId xmlns:p14="http://schemas.microsoft.com/office/powerpoint/2010/main" val="88605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solidFill>
                  <a:srgbClr val="0070C0"/>
                </a:solidFill>
              </a:rPr>
              <a:t>A. </a:t>
            </a:r>
            <a:r>
              <a:rPr lang="id-ID" sz="4000" b="1" dirty="0" smtClean="0">
                <a:solidFill>
                  <a:srgbClr val="0070C0"/>
                </a:solidFill>
              </a:rPr>
              <a:t>Tabel </a:t>
            </a:r>
            <a:r>
              <a:rPr lang="id-ID" sz="4000" b="1" dirty="0">
                <a:solidFill>
                  <a:srgbClr val="0070C0"/>
                </a:solidFill>
              </a:rPr>
              <a:t>beberapa fraksi hasil pengolahan </a:t>
            </a:r>
            <a:r>
              <a:rPr lang="id-ID" sz="4000" b="1" dirty="0" smtClean="0">
                <a:solidFill>
                  <a:srgbClr val="0070C0"/>
                </a:solidFill>
              </a:rPr>
              <a:t/>
            </a:r>
            <a:br>
              <a:rPr lang="id-ID" sz="4000" b="1" dirty="0" smtClean="0">
                <a:solidFill>
                  <a:srgbClr val="0070C0"/>
                </a:solidFill>
              </a:rPr>
            </a:br>
            <a:r>
              <a:rPr lang="id-ID" sz="4000" b="1" dirty="0">
                <a:solidFill>
                  <a:srgbClr val="0070C0"/>
                </a:solidFill>
              </a:rPr>
              <a:t> </a:t>
            </a:r>
            <a:r>
              <a:rPr lang="id-ID" sz="4000" b="1" dirty="0" smtClean="0">
                <a:solidFill>
                  <a:srgbClr val="0070C0"/>
                </a:solidFill>
              </a:rPr>
              <a:t>    </a:t>
            </a:r>
            <a:r>
              <a:rPr lang="id-ID" sz="4000" b="1" dirty="0" smtClean="0">
                <a:solidFill>
                  <a:srgbClr val="0070C0"/>
                </a:solidFill>
              </a:rPr>
              <a:t>minyak </a:t>
            </a:r>
            <a:r>
              <a:rPr lang="id-ID" sz="4000" b="1" dirty="0">
                <a:solidFill>
                  <a:srgbClr val="0070C0"/>
                </a:solidFill>
              </a:rPr>
              <a:t>bumi dan kegunaannya.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33" y="1949171"/>
            <a:ext cx="10372533" cy="4829711"/>
          </a:xfrm>
          <a:prstGeom prst="rect">
            <a:avLst/>
          </a:prstGeom>
        </p:spPr>
      </p:pic>
      <p:sp>
        <p:nvSpPr>
          <p:cNvPr id="4" name="Rectangle 3"/>
          <p:cNvSpPr/>
          <p:nvPr/>
        </p:nvSpPr>
        <p:spPr>
          <a:xfrm>
            <a:off x="1042467" y="1579839"/>
            <a:ext cx="4980915" cy="369332"/>
          </a:xfrm>
          <a:prstGeom prst="rect">
            <a:avLst/>
          </a:prstGeom>
        </p:spPr>
        <p:txBody>
          <a:bodyPr wrap="none">
            <a:spAutoFit/>
          </a:bodyPr>
          <a:lstStyle/>
          <a:p>
            <a:r>
              <a:rPr lang="id-ID" dirty="0" smtClean="0">
                <a:latin typeface="Arial" pitchFamily="34" charset="0"/>
                <a:cs typeface="Arial" pitchFamily="34" charset="0"/>
              </a:rPr>
              <a:t>Tabel 1. Fraksi hasil pengolahan minyak bumi </a:t>
            </a:r>
            <a:endParaRPr lang="id-ID" dirty="0"/>
          </a:p>
        </p:txBody>
      </p:sp>
    </p:spTree>
    <p:extLst>
      <p:ext uri="{BB962C8B-B14F-4D97-AF65-F5344CB8AC3E}">
        <p14:creationId xmlns:p14="http://schemas.microsoft.com/office/powerpoint/2010/main" val="84202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425"/>
          </a:xfrm>
        </p:spPr>
        <p:txBody>
          <a:bodyPr/>
          <a:lstStyle/>
          <a:p>
            <a:r>
              <a:rPr lang="id-ID" b="1" dirty="0" smtClean="0">
                <a:solidFill>
                  <a:srgbClr val="0070C0"/>
                </a:solidFill>
              </a:rPr>
              <a:t>B. Sifat-sifat </a:t>
            </a:r>
            <a:r>
              <a:rPr lang="id-ID" b="1" dirty="0" smtClean="0">
                <a:solidFill>
                  <a:srgbClr val="0070C0"/>
                </a:solidFill>
              </a:rPr>
              <a:t>minyak bumi</a:t>
            </a:r>
            <a:endParaRPr lang="id-ID" b="1" dirty="0">
              <a:solidFill>
                <a:srgbClr val="0070C0"/>
              </a:solidFill>
            </a:endParaRPr>
          </a:p>
        </p:txBody>
      </p:sp>
      <p:sp>
        <p:nvSpPr>
          <p:cNvPr id="3" name="Content Placeholder 2"/>
          <p:cNvSpPr>
            <a:spLocks noGrp="1"/>
          </p:cNvSpPr>
          <p:nvPr>
            <p:ph idx="1"/>
          </p:nvPr>
        </p:nvSpPr>
        <p:spPr>
          <a:xfrm>
            <a:off x="838200" y="1825625"/>
            <a:ext cx="4095750" cy="2270125"/>
          </a:xfrm>
        </p:spPr>
        <p:txBody>
          <a:bodyPr/>
          <a:lstStyle/>
          <a:p>
            <a:pPr marL="465138" lvl="0" indent="-465138" algn="just" fontAlgn="base">
              <a:lnSpc>
                <a:spcPct val="100000"/>
              </a:lnSpc>
              <a:spcBef>
                <a:spcPct val="0"/>
              </a:spcBef>
              <a:spcAft>
                <a:spcPct val="0"/>
              </a:spcAft>
              <a:buFont typeface="+mj-lt"/>
              <a:buAutoNum type="arabicPeriod"/>
            </a:pPr>
            <a:r>
              <a:rPr lang="id-ID" sz="3200" dirty="0">
                <a:latin typeface="Arial Narrow" pitchFamily="34" charset="0"/>
                <a:ea typeface="Tahoma" pitchFamily="34" charset="0"/>
                <a:cs typeface="Tahoma" pitchFamily="34" charset="0"/>
              </a:rPr>
              <a:t>nilai pembakaran, </a:t>
            </a:r>
            <a:endParaRPr lang="en-US" sz="3200" dirty="0">
              <a:latin typeface="Arial Narrow" pitchFamily="34" charset="0"/>
              <a:ea typeface="Tahoma" pitchFamily="34" charset="0"/>
              <a:cs typeface="Tahoma" pitchFamily="34" charset="0"/>
            </a:endParaRPr>
          </a:p>
          <a:p>
            <a:pPr marL="465138" lvl="0" indent="-465138" algn="just" eaLnBrk="0" fontAlgn="base" hangingPunct="0">
              <a:lnSpc>
                <a:spcPct val="100000"/>
              </a:lnSpc>
              <a:spcBef>
                <a:spcPct val="0"/>
              </a:spcBef>
              <a:spcAft>
                <a:spcPct val="0"/>
              </a:spcAft>
              <a:buFont typeface="+mj-lt"/>
              <a:buAutoNum type="arabicPeriod"/>
            </a:pPr>
            <a:r>
              <a:rPr lang="id-ID" sz="3200" dirty="0">
                <a:latin typeface="Arial Narrow" pitchFamily="34" charset="0"/>
                <a:ea typeface="Tahoma" pitchFamily="34" charset="0"/>
                <a:cs typeface="Tahoma" pitchFamily="34" charset="0"/>
              </a:rPr>
              <a:t>berat atau bobot jenis,</a:t>
            </a:r>
            <a:endParaRPr lang="en-US" sz="3200" dirty="0">
              <a:latin typeface="Arial Narrow" pitchFamily="34" charset="0"/>
              <a:ea typeface="Tahoma" pitchFamily="34" charset="0"/>
              <a:cs typeface="Tahoma" pitchFamily="34" charset="0"/>
            </a:endParaRPr>
          </a:p>
          <a:p>
            <a:pPr marL="465138" lvl="0" indent="-465138" algn="just" eaLnBrk="0" fontAlgn="base" hangingPunct="0">
              <a:lnSpc>
                <a:spcPct val="100000"/>
              </a:lnSpc>
              <a:spcBef>
                <a:spcPct val="0"/>
              </a:spcBef>
              <a:spcAft>
                <a:spcPct val="0"/>
              </a:spcAft>
              <a:buFont typeface="+mj-lt"/>
              <a:buAutoNum type="arabicPeriod"/>
            </a:pPr>
            <a:r>
              <a:rPr lang="id-ID" sz="3200" dirty="0">
                <a:latin typeface="Arial Narrow" pitchFamily="34" charset="0"/>
                <a:ea typeface="Tahoma" pitchFamily="34" charset="0"/>
                <a:cs typeface="Tahoma" pitchFamily="34" charset="0"/>
              </a:rPr>
              <a:t>titik nyala, dan </a:t>
            </a:r>
            <a:endParaRPr lang="en-US" sz="3200" dirty="0">
              <a:latin typeface="Arial Narrow" pitchFamily="34" charset="0"/>
              <a:ea typeface="Tahoma" pitchFamily="34" charset="0"/>
              <a:cs typeface="Tahoma" pitchFamily="34" charset="0"/>
            </a:endParaRPr>
          </a:p>
          <a:p>
            <a:pPr marL="465138" lvl="0" indent="-465138" algn="just" eaLnBrk="0" fontAlgn="base" hangingPunct="0">
              <a:lnSpc>
                <a:spcPct val="100000"/>
              </a:lnSpc>
              <a:spcBef>
                <a:spcPct val="0"/>
              </a:spcBef>
              <a:spcAft>
                <a:spcPct val="0"/>
              </a:spcAft>
              <a:buFont typeface="+mj-lt"/>
              <a:buAutoNum type="arabicPeriod"/>
            </a:pPr>
            <a:r>
              <a:rPr lang="id-ID" sz="3200" dirty="0">
                <a:latin typeface="Arial Narrow" pitchFamily="34" charset="0"/>
                <a:ea typeface="Tahoma" pitchFamily="34" charset="0"/>
                <a:cs typeface="Tahoma" pitchFamily="34" charset="0"/>
              </a:rPr>
              <a:t>titik lumernya. </a:t>
            </a:r>
          </a:p>
          <a:p>
            <a:pPr marL="0" indent="0">
              <a:buNone/>
            </a:pPr>
            <a:endParaRPr lang="id-ID" dirty="0"/>
          </a:p>
        </p:txBody>
      </p:sp>
    </p:spTree>
    <p:extLst>
      <p:ext uri="{BB962C8B-B14F-4D97-AF65-F5344CB8AC3E}">
        <p14:creationId xmlns:p14="http://schemas.microsoft.com/office/powerpoint/2010/main" val="154849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t="2966" b="5777"/>
          <a:stretch/>
        </p:blipFill>
        <p:spPr bwMode="auto">
          <a:xfrm>
            <a:off x="605709" y="685801"/>
            <a:ext cx="10317325" cy="449849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86765" y="22225"/>
            <a:ext cx="10955215" cy="807183"/>
          </a:xfrm>
        </p:spPr>
        <p:txBody>
          <a:bodyPr>
            <a:normAutofit/>
          </a:bodyPr>
          <a:lstStyle/>
          <a:p>
            <a:r>
              <a:rPr lang="id-ID" sz="4000" b="1" dirty="0" smtClean="0">
                <a:solidFill>
                  <a:srgbClr val="00B0F0"/>
                </a:solidFill>
              </a:rPr>
              <a:t>4.2. Proses Minyak Bumi Jadi Energi Listrik</a:t>
            </a:r>
            <a:endParaRPr lang="id-ID" sz="4000" b="1" dirty="0">
              <a:solidFill>
                <a:srgbClr val="00B0F0"/>
              </a:solidFill>
            </a:endParaRPr>
          </a:p>
        </p:txBody>
      </p:sp>
      <p:sp>
        <p:nvSpPr>
          <p:cNvPr id="6" name="Content Placeholder 2"/>
          <p:cNvSpPr>
            <a:spLocks noGrp="1"/>
          </p:cNvSpPr>
          <p:nvPr>
            <p:ph idx="1"/>
          </p:nvPr>
        </p:nvSpPr>
        <p:spPr>
          <a:xfrm>
            <a:off x="286765" y="5638799"/>
            <a:ext cx="11638535" cy="1219201"/>
          </a:xfrm>
        </p:spPr>
        <p:txBody>
          <a:bodyPr>
            <a:normAutofit/>
          </a:bodyPr>
          <a:lstStyle/>
          <a:p>
            <a:pPr marL="514350" indent="-514350">
              <a:spcBef>
                <a:spcPts val="0"/>
              </a:spcBef>
              <a:buAutoNum type="arabicPeriod"/>
            </a:pPr>
            <a:r>
              <a:rPr lang="id-ID" sz="2000" dirty="0" smtClean="0"/>
              <a:t>Tangki Penyimpanan bahan bakar		5. Mesin Diesel			9. Generator</a:t>
            </a:r>
          </a:p>
          <a:p>
            <a:pPr marL="514350" indent="-514350">
              <a:spcBef>
                <a:spcPts val="0"/>
              </a:spcBef>
              <a:buAutoNum type="arabicPeriod"/>
            </a:pPr>
            <a:r>
              <a:rPr lang="id-ID" sz="2000" dirty="0" smtClean="0"/>
              <a:t>Penyaringan bahan bakar			6. Turbo Charger			10. Trafo</a:t>
            </a:r>
          </a:p>
          <a:p>
            <a:pPr marL="514350" indent="-514350">
              <a:spcBef>
                <a:spcPts val="0"/>
              </a:spcBef>
              <a:buAutoNum type="arabicPeriod"/>
            </a:pPr>
            <a:r>
              <a:rPr lang="id-ID" sz="2000" dirty="0" smtClean="0"/>
              <a:t>Tangki penyimpanan bahan bakar sementara	7. Penyaringan gas pembungan	11. Saluran transmisi</a:t>
            </a:r>
          </a:p>
          <a:p>
            <a:pPr marL="514350" indent="-514350">
              <a:spcBef>
                <a:spcPts val="0"/>
              </a:spcBef>
              <a:buAutoNum type="arabicPeriod"/>
            </a:pPr>
            <a:r>
              <a:rPr lang="id-ID" sz="2000" dirty="0" smtClean="0"/>
              <a:t>Pengabut					8. Tempat pembungan gas</a:t>
            </a:r>
            <a:endParaRPr lang="id-ID" sz="2000" dirty="0"/>
          </a:p>
        </p:txBody>
      </p:sp>
      <p:sp>
        <p:nvSpPr>
          <p:cNvPr id="7" name="Rectangle 6"/>
          <p:cNvSpPr/>
          <p:nvPr/>
        </p:nvSpPr>
        <p:spPr>
          <a:xfrm>
            <a:off x="3463936" y="5210475"/>
            <a:ext cx="5968301" cy="369332"/>
          </a:xfrm>
          <a:prstGeom prst="rect">
            <a:avLst/>
          </a:prstGeom>
        </p:spPr>
        <p:txBody>
          <a:bodyPr wrap="none">
            <a:spAutoFit/>
          </a:bodyPr>
          <a:lstStyle/>
          <a:p>
            <a:r>
              <a:rPr lang="id-ID" dirty="0" smtClean="0">
                <a:latin typeface="Arial" pitchFamily="34" charset="0"/>
                <a:cs typeface="Arial" pitchFamily="34" charset="0"/>
              </a:rPr>
              <a:t>Gambar 7. Ilustrasi proses minyak bumi jadi energi listrik</a:t>
            </a:r>
            <a:endParaRPr lang="id-ID" dirty="0"/>
          </a:p>
        </p:txBody>
      </p:sp>
    </p:spTree>
    <p:extLst>
      <p:ext uri="{BB962C8B-B14F-4D97-AF65-F5344CB8AC3E}">
        <p14:creationId xmlns:p14="http://schemas.microsoft.com/office/powerpoint/2010/main" val="429354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1" y="260799"/>
            <a:ext cx="5640644" cy="25639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ambar terkai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13"/>
          <a:stretch/>
        </p:blipFill>
        <p:spPr bwMode="auto">
          <a:xfrm>
            <a:off x="361951" y="3408334"/>
            <a:ext cx="4591050" cy="285588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ambar terka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61" b="8362"/>
          <a:stretch/>
        </p:blipFill>
        <p:spPr bwMode="auto">
          <a:xfrm>
            <a:off x="5852593" y="3345494"/>
            <a:ext cx="5219893" cy="291872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3.bp.blogspot.com/-PvSJ7DIFt6s/WEE36TGIDzI/AAAAAAAABfk/-ulwzhC-NxwrBkZX1ZZ0BEFOCQKRuCVWACLcB/s1600/Pembangkit%2BListrik%2BTenaga%2BDiese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073"/>
          <a:stretch/>
        </p:blipFill>
        <p:spPr bwMode="auto">
          <a:xfrm>
            <a:off x="6476559" y="260799"/>
            <a:ext cx="4595927" cy="25639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15508" y="6415650"/>
            <a:ext cx="8674169" cy="369332"/>
          </a:xfrm>
          <a:prstGeom prst="rect">
            <a:avLst/>
          </a:prstGeom>
        </p:spPr>
        <p:txBody>
          <a:bodyPr wrap="none">
            <a:spAutoFit/>
          </a:bodyPr>
          <a:lstStyle/>
          <a:p>
            <a:r>
              <a:rPr lang="id-ID" dirty="0" smtClean="0">
                <a:latin typeface="Arial" pitchFamily="34" charset="0"/>
                <a:cs typeface="Arial" pitchFamily="34" charset="0"/>
              </a:rPr>
              <a:t>Gambar 8. Contoh beberapa pembangkit mengunakan sumber energi minyak bumi</a:t>
            </a:r>
            <a:endParaRPr lang="id-ID" dirty="0"/>
          </a:p>
        </p:txBody>
      </p:sp>
    </p:spTree>
    <p:extLst>
      <p:ext uri="{BB962C8B-B14F-4D97-AF65-F5344CB8AC3E}">
        <p14:creationId xmlns:p14="http://schemas.microsoft.com/office/powerpoint/2010/main" val="95196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3095" y="0"/>
            <a:ext cx="10955215" cy="807183"/>
          </a:xfrm>
        </p:spPr>
        <p:txBody>
          <a:bodyPr>
            <a:normAutofit/>
          </a:bodyPr>
          <a:lstStyle/>
          <a:p>
            <a:r>
              <a:rPr lang="id-ID" sz="4000" b="1" dirty="0" smtClean="0">
                <a:solidFill>
                  <a:srgbClr val="00B0F0"/>
                </a:solidFill>
              </a:rPr>
              <a:t>4.3. </a:t>
            </a:r>
            <a:r>
              <a:rPr lang="id-ID" sz="4000" b="1" dirty="0" smtClean="0">
                <a:solidFill>
                  <a:srgbClr val="00B0F0"/>
                </a:solidFill>
              </a:rPr>
              <a:t>Proses Gas Bumi Jadi Energi Listrik</a:t>
            </a:r>
            <a:endParaRPr lang="id-ID" sz="4000" b="1" dirty="0">
              <a:solidFill>
                <a:srgbClr val="00B0F0"/>
              </a:solidFill>
            </a:endParaRPr>
          </a:p>
        </p:txBody>
      </p:sp>
      <p:pic>
        <p:nvPicPr>
          <p:cNvPr id="7170"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95" y="829408"/>
            <a:ext cx="10628885" cy="525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21485" y="6272359"/>
            <a:ext cx="5557932" cy="369332"/>
          </a:xfrm>
          <a:prstGeom prst="rect">
            <a:avLst/>
          </a:prstGeom>
        </p:spPr>
        <p:txBody>
          <a:bodyPr wrap="none">
            <a:spAutoFit/>
          </a:bodyPr>
          <a:lstStyle/>
          <a:p>
            <a:r>
              <a:rPr lang="id-ID" dirty="0" smtClean="0">
                <a:latin typeface="Arial" pitchFamily="34" charset="0"/>
                <a:cs typeface="Arial" pitchFamily="34" charset="0"/>
              </a:rPr>
              <a:t>Gambar 9. Ilustrasi proses gas bumi jadi energi listrik</a:t>
            </a:r>
            <a:endParaRPr lang="id-ID" dirty="0"/>
          </a:p>
        </p:txBody>
      </p:sp>
    </p:spTree>
    <p:extLst>
      <p:ext uri="{BB962C8B-B14F-4D97-AF65-F5344CB8AC3E}">
        <p14:creationId xmlns:p14="http://schemas.microsoft.com/office/powerpoint/2010/main" val="270855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832"/>
            <a:ext cx="10515600" cy="692709"/>
          </a:xfrm>
        </p:spPr>
        <p:txBody>
          <a:bodyPr>
            <a:normAutofit/>
          </a:bodyPr>
          <a:lstStyle/>
          <a:p>
            <a:r>
              <a:rPr lang="id-ID" sz="4000" b="1" dirty="0" smtClean="0">
                <a:solidFill>
                  <a:srgbClr val="FF0000"/>
                </a:solidFill>
              </a:rPr>
              <a:t>1. BATU BARA</a:t>
            </a:r>
            <a:endParaRPr lang="id-ID" sz="4000" b="1" dirty="0">
              <a:solidFill>
                <a:srgbClr val="FF0000"/>
              </a:solidFill>
            </a:endParaRPr>
          </a:p>
        </p:txBody>
      </p:sp>
      <p:sp>
        <p:nvSpPr>
          <p:cNvPr id="3" name="Content Placeholder 2"/>
          <p:cNvSpPr>
            <a:spLocks noGrp="1"/>
          </p:cNvSpPr>
          <p:nvPr>
            <p:ph idx="1"/>
          </p:nvPr>
        </p:nvSpPr>
        <p:spPr>
          <a:xfrm>
            <a:off x="838200" y="878541"/>
            <a:ext cx="10515600" cy="5737413"/>
          </a:xfrm>
        </p:spPr>
        <p:txBody>
          <a:bodyPr/>
          <a:lstStyle/>
          <a:p>
            <a:pPr marL="0" indent="0" algn="just">
              <a:buNone/>
            </a:pPr>
            <a:r>
              <a:rPr lang="id-ID" sz="2600" b="1" dirty="0" smtClean="0">
                <a:latin typeface="Arial" pitchFamily="34" charset="0"/>
                <a:cs typeface="Arial" pitchFamily="34" charset="0"/>
              </a:rPr>
              <a:t>Batu bara adalah</a:t>
            </a:r>
            <a:r>
              <a:rPr lang="id-ID" sz="2600" dirty="0" smtClean="0">
                <a:latin typeface="Arial" pitchFamily="34" charset="0"/>
                <a:cs typeface="Arial" pitchFamily="34" charset="0"/>
              </a:rPr>
              <a:t> </a:t>
            </a:r>
            <a:r>
              <a:rPr lang="en-US" sz="2600" dirty="0" err="1" smtClean="0">
                <a:latin typeface="Arial" pitchFamily="34" charset="0"/>
                <a:cs typeface="Arial" pitchFamily="34" charset="0"/>
              </a:rPr>
              <a:t>berasal</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dari</a:t>
            </a:r>
            <a:r>
              <a:rPr lang="en-US" sz="2600" dirty="0" smtClean="0">
                <a:latin typeface="Arial" pitchFamily="34" charset="0"/>
                <a:cs typeface="Arial" pitchFamily="34" charset="0"/>
              </a:rPr>
              <a:t> </a:t>
            </a:r>
            <a:r>
              <a:rPr lang="id-ID" sz="2600" dirty="0" smtClean="0">
                <a:latin typeface="Arial" pitchFamily="34" charset="0"/>
                <a:cs typeface="Arial" pitchFamily="34" charset="0"/>
              </a:rPr>
              <a:t>bahan bakar fosil</a:t>
            </a:r>
            <a:r>
              <a:rPr lang="en-US" sz="2600" dirty="0" smtClean="0">
                <a:latin typeface="Arial" pitchFamily="34" charset="0"/>
                <a:cs typeface="Arial" pitchFamily="34" charset="0"/>
              </a:rPr>
              <a:t>,</a:t>
            </a:r>
            <a:r>
              <a:rPr lang="id-ID" sz="2600" dirty="0" smtClean="0">
                <a:latin typeface="Arial" pitchFamily="34" charset="0"/>
                <a:cs typeface="Arial" pitchFamily="34" charset="0"/>
              </a:rPr>
              <a:t> </a:t>
            </a:r>
            <a:r>
              <a:rPr lang="en-US" sz="2600" dirty="0" smtClean="0">
                <a:latin typeface="Arial" pitchFamily="34" charset="0"/>
                <a:cs typeface="Arial" pitchFamily="34" charset="0"/>
              </a:rPr>
              <a:t>yang </a:t>
            </a:r>
            <a:r>
              <a:rPr lang="id-ID" sz="2600" dirty="0" smtClean="0">
                <a:latin typeface="Arial" pitchFamily="34" charset="0"/>
                <a:cs typeface="Arial" pitchFamily="34" charset="0"/>
              </a:rPr>
              <a:t> dapat terbakar, terbentuk dari endapan, batuan organik yang terutama terdiri dari </a:t>
            </a:r>
            <a:r>
              <a:rPr lang="id-ID" sz="2600" b="1" dirty="0" smtClean="0">
                <a:latin typeface="Arial" pitchFamily="34" charset="0"/>
                <a:cs typeface="Arial" pitchFamily="34" charset="0"/>
              </a:rPr>
              <a:t>karbon</a:t>
            </a:r>
            <a:r>
              <a:rPr lang="id-ID" sz="2600" dirty="0" smtClean="0">
                <a:latin typeface="Arial" pitchFamily="34" charset="0"/>
                <a:cs typeface="Arial" pitchFamily="34" charset="0"/>
              </a:rPr>
              <a:t>, </a:t>
            </a:r>
            <a:r>
              <a:rPr lang="id-ID" sz="2600" b="1" dirty="0" smtClean="0">
                <a:latin typeface="Arial" pitchFamily="34" charset="0"/>
                <a:cs typeface="Arial" pitchFamily="34" charset="0"/>
              </a:rPr>
              <a:t>hidrogen</a:t>
            </a:r>
            <a:r>
              <a:rPr lang="id-ID" sz="2600" dirty="0" smtClean="0">
                <a:latin typeface="Arial" pitchFamily="34" charset="0"/>
                <a:cs typeface="Arial" pitchFamily="34" charset="0"/>
              </a:rPr>
              <a:t> dan </a:t>
            </a:r>
            <a:r>
              <a:rPr lang="id-ID" sz="2600" b="1" dirty="0" smtClean="0">
                <a:latin typeface="Arial" pitchFamily="34" charset="0"/>
                <a:cs typeface="Arial" pitchFamily="34" charset="0"/>
              </a:rPr>
              <a:t>oksigen</a:t>
            </a:r>
            <a:r>
              <a:rPr lang="id-ID" sz="2600" dirty="0" smtClean="0">
                <a:latin typeface="Arial" pitchFamily="34" charset="0"/>
                <a:cs typeface="Arial" pitchFamily="34" charset="0"/>
              </a:rPr>
              <a:t>. Batu bara terbentuk dari tumbuhan yang telah </a:t>
            </a:r>
            <a:r>
              <a:rPr lang="id-ID" sz="2600" b="1" dirty="0" smtClean="0">
                <a:latin typeface="Arial" pitchFamily="34" charset="0"/>
                <a:cs typeface="Arial" pitchFamily="34" charset="0"/>
              </a:rPr>
              <a:t>terkonsolidasi</a:t>
            </a:r>
            <a:r>
              <a:rPr lang="id-ID" sz="2600" dirty="0" smtClean="0">
                <a:latin typeface="Arial" pitchFamily="34" charset="0"/>
                <a:cs typeface="Arial" pitchFamily="34" charset="0"/>
              </a:rPr>
              <a:t> antara strata batuan lainnya dan diubah oleh kombinasi pengaruh tekanan dan panas selama jutaan tahun sehingga membentuk lapisan batu bara. Batu bara adalah sisa tumbuhan dari jaman prasejarah yang berubah bentuk yang  awalnya berakumulasi di rawa dan lahan gambut</a:t>
            </a:r>
            <a:r>
              <a:rPr lang="en-US" sz="2600" dirty="0" smtClean="0">
                <a:latin typeface="Arial" pitchFamily="34" charset="0"/>
                <a:cs typeface="Arial" pitchFamily="34" charset="0"/>
              </a:rPr>
              <a:t>.</a:t>
            </a:r>
          </a:p>
          <a:p>
            <a:pPr marL="0" indent="0">
              <a:buNone/>
            </a:pPr>
            <a:endParaRPr lang="id-ID" dirty="0"/>
          </a:p>
        </p:txBody>
      </p:sp>
      <p:pic>
        <p:nvPicPr>
          <p:cNvPr id="1026" name="Picture 2" descr="Pengertian, Pembentukan, Manfaat Batu B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2" y="3860828"/>
            <a:ext cx="3584575" cy="25044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2800" y="6371984"/>
            <a:ext cx="3185487" cy="369332"/>
          </a:xfrm>
          <a:prstGeom prst="rect">
            <a:avLst/>
          </a:prstGeom>
        </p:spPr>
        <p:txBody>
          <a:bodyPr wrap="none">
            <a:spAutoFit/>
          </a:bodyPr>
          <a:lstStyle/>
          <a:p>
            <a:r>
              <a:rPr lang="id-ID" dirty="0" smtClean="0">
                <a:latin typeface="Arial" pitchFamily="34" charset="0"/>
                <a:cs typeface="Arial" pitchFamily="34" charset="0"/>
              </a:rPr>
              <a:t>Gambar 1. Contoh batu bara </a:t>
            </a:r>
            <a:endParaRPr lang="id-ID" dirty="0"/>
          </a:p>
        </p:txBody>
      </p:sp>
    </p:spTree>
    <p:extLst>
      <p:ext uri="{BB962C8B-B14F-4D97-AF65-F5344CB8AC3E}">
        <p14:creationId xmlns:p14="http://schemas.microsoft.com/office/powerpoint/2010/main" val="130795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579755"/>
          </a:xfrm>
        </p:spPr>
        <p:txBody>
          <a:bodyPr>
            <a:normAutofit fontScale="90000"/>
          </a:bodyPr>
          <a:lstStyle/>
          <a:p>
            <a:pPr algn="ctr"/>
            <a:r>
              <a:rPr lang="id-ID" b="1" dirty="0" smtClean="0">
                <a:solidFill>
                  <a:srgbClr val="FF0000"/>
                </a:solidFill>
              </a:rPr>
              <a:t>PUSTAKA</a:t>
            </a:r>
            <a:endParaRPr lang="id-ID" b="1" dirty="0">
              <a:solidFill>
                <a:srgbClr val="FF0000"/>
              </a:solidFill>
            </a:endParaRPr>
          </a:p>
        </p:txBody>
      </p:sp>
      <p:sp>
        <p:nvSpPr>
          <p:cNvPr id="7" name="Content Placeholder 2"/>
          <p:cNvSpPr>
            <a:spLocks noGrp="1"/>
          </p:cNvSpPr>
          <p:nvPr>
            <p:ph idx="1"/>
          </p:nvPr>
        </p:nvSpPr>
        <p:spPr>
          <a:xfrm>
            <a:off x="838200" y="1170304"/>
            <a:ext cx="10515600" cy="5367655"/>
          </a:xfrm>
        </p:spPr>
        <p:txBody>
          <a:bodyPr>
            <a:normAutofit fontScale="92500" lnSpcReduction="10000"/>
          </a:bodyPr>
          <a:lstStyle/>
          <a:p>
            <a:pPr marL="514350" lvl="0" indent="-514350">
              <a:buAutoNum type="arabicPeriod"/>
            </a:pPr>
            <a:r>
              <a:rPr lang="en-US" dirty="0" smtClean="0"/>
              <a:t>Fitzgerald</a:t>
            </a:r>
            <a:r>
              <a:rPr lang="en-US" dirty="0"/>
              <a:t>, Charles Kingsley, Jr. </a:t>
            </a:r>
            <a:r>
              <a:rPr lang="en-US" i="1" dirty="0"/>
              <a:t>Electric Machinery six edition</a:t>
            </a:r>
            <a:r>
              <a:rPr lang="en-US" dirty="0"/>
              <a:t>, MC. </a:t>
            </a:r>
            <a:r>
              <a:rPr lang="en-US" dirty="0" err="1"/>
              <a:t>Graw</a:t>
            </a:r>
            <a:r>
              <a:rPr lang="en-US" dirty="0"/>
              <a:t> Hill, </a:t>
            </a:r>
            <a:r>
              <a:rPr lang="en-US" dirty="0" smtClean="0"/>
              <a:t>2003.</a:t>
            </a:r>
            <a:endParaRPr lang="id-ID" dirty="0"/>
          </a:p>
          <a:p>
            <a:pPr marL="514350" lvl="0" indent="-514350">
              <a:buAutoNum type="arabicPeriod"/>
            </a:pPr>
            <a:r>
              <a:rPr lang="en-US" dirty="0" smtClean="0"/>
              <a:t>Stephen</a:t>
            </a:r>
            <a:r>
              <a:rPr lang="en-US" dirty="0"/>
              <a:t>, J. Chapman, </a:t>
            </a:r>
            <a:r>
              <a:rPr lang="en-US" i="1" dirty="0"/>
              <a:t>Electric Machinery Fundamentals Four Edition</a:t>
            </a:r>
            <a:r>
              <a:rPr lang="en-US" dirty="0"/>
              <a:t>, MC. </a:t>
            </a:r>
            <a:r>
              <a:rPr lang="en-US" dirty="0" err="1"/>
              <a:t>Graw</a:t>
            </a:r>
            <a:r>
              <a:rPr lang="en-US" dirty="0"/>
              <a:t> Hill, </a:t>
            </a:r>
            <a:r>
              <a:rPr lang="en-US" dirty="0" smtClean="0"/>
              <a:t>2005.</a:t>
            </a:r>
            <a:endParaRPr lang="id-ID" dirty="0"/>
          </a:p>
          <a:p>
            <a:pPr marL="514350" lvl="0" indent="-514350">
              <a:buAutoNum type="arabicPeriod"/>
            </a:pPr>
            <a:r>
              <a:rPr lang="en-US" dirty="0" smtClean="0"/>
              <a:t>Austin </a:t>
            </a:r>
            <a:r>
              <a:rPr lang="en-US" dirty="0"/>
              <a:t>Hughes, </a:t>
            </a:r>
            <a:r>
              <a:rPr lang="en-US" i="1" dirty="0"/>
              <a:t>Electric Motor and Drives Third Edition</a:t>
            </a:r>
            <a:r>
              <a:rPr lang="en-US" dirty="0"/>
              <a:t>, </a:t>
            </a:r>
            <a:r>
              <a:rPr lang="en-US" dirty="0" err="1"/>
              <a:t>Newnes</a:t>
            </a:r>
            <a:r>
              <a:rPr lang="en-US" dirty="0"/>
              <a:t>, </a:t>
            </a:r>
            <a:r>
              <a:rPr lang="en-US" dirty="0" smtClean="0"/>
              <a:t>2006.</a:t>
            </a:r>
            <a:endParaRPr lang="id-ID" dirty="0"/>
          </a:p>
          <a:p>
            <a:pPr marL="514350" lvl="0" indent="-514350">
              <a:buAutoNum type="arabicPeriod"/>
            </a:pPr>
            <a:r>
              <a:rPr lang="en-US" dirty="0" err="1" smtClean="0"/>
              <a:t>Sulasno</a:t>
            </a:r>
            <a:r>
              <a:rPr lang="en-US" dirty="0"/>
              <a:t>. (2009). </a:t>
            </a:r>
            <a:r>
              <a:rPr lang="en-US" b="1" i="1" dirty="0" err="1"/>
              <a:t>Teknik</a:t>
            </a:r>
            <a:r>
              <a:rPr lang="en-US" b="1" i="1" dirty="0"/>
              <a:t> </a:t>
            </a:r>
            <a:r>
              <a:rPr lang="en-US" b="1" i="1" dirty="0" err="1"/>
              <a:t>Konversi</a:t>
            </a:r>
            <a:r>
              <a:rPr lang="en-US" b="1" i="1" dirty="0"/>
              <a:t> </a:t>
            </a:r>
            <a:r>
              <a:rPr lang="en-US" b="1" i="1" dirty="0" err="1"/>
              <a:t>Energi</a:t>
            </a:r>
            <a:r>
              <a:rPr lang="en-US" b="1" i="1" dirty="0"/>
              <a:t> </a:t>
            </a:r>
            <a:r>
              <a:rPr lang="en-US" b="1" i="1" dirty="0" err="1"/>
              <a:t>Listrik</a:t>
            </a:r>
            <a:r>
              <a:rPr lang="en-US" b="1" i="1" dirty="0"/>
              <a:t> </a:t>
            </a:r>
            <a:r>
              <a:rPr lang="en-US" b="1" i="1" dirty="0" err="1"/>
              <a:t>dan</a:t>
            </a:r>
            <a:r>
              <a:rPr lang="en-US" b="1" i="1" dirty="0"/>
              <a:t> </a:t>
            </a:r>
            <a:r>
              <a:rPr lang="en-US" b="1" i="1" dirty="0" err="1"/>
              <a:t>Sistem</a:t>
            </a:r>
            <a:r>
              <a:rPr lang="en-US" b="1" i="1" dirty="0"/>
              <a:t> </a:t>
            </a:r>
            <a:r>
              <a:rPr lang="en-US" b="1" i="1" dirty="0" err="1"/>
              <a:t>Pengaturan</a:t>
            </a:r>
            <a:r>
              <a:rPr lang="en-US" b="1" dirty="0"/>
              <a:t>.</a:t>
            </a:r>
            <a:r>
              <a:rPr lang="en-US" dirty="0"/>
              <a:t> Yogyakarta: </a:t>
            </a:r>
            <a:r>
              <a:rPr lang="en-US" dirty="0" err="1"/>
              <a:t>Graha</a:t>
            </a:r>
            <a:r>
              <a:rPr lang="en-US" dirty="0"/>
              <a:t> </a:t>
            </a:r>
            <a:r>
              <a:rPr lang="en-US" dirty="0" err="1" smtClean="0"/>
              <a:t>Ilmu</a:t>
            </a:r>
            <a:r>
              <a:rPr lang="en-US" dirty="0" smtClean="0"/>
              <a:t>.</a:t>
            </a:r>
            <a:endParaRPr lang="id-ID" dirty="0"/>
          </a:p>
          <a:p>
            <a:pPr marL="514350" lvl="0" indent="-514350">
              <a:buAutoNum type="arabicPeriod"/>
            </a:pPr>
            <a:r>
              <a:rPr lang="en-US" dirty="0" err="1" smtClean="0"/>
              <a:t>Zuhal</a:t>
            </a:r>
            <a:r>
              <a:rPr lang="en-US" dirty="0"/>
              <a:t>, </a:t>
            </a:r>
            <a:r>
              <a:rPr lang="en-US" i="1" dirty="0" err="1"/>
              <a:t>Dasar</a:t>
            </a:r>
            <a:r>
              <a:rPr lang="en-US" i="1" dirty="0"/>
              <a:t> </a:t>
            </a:r>
            <a:r>
              <a:rPr lang="en-US" i="1" dirty="0" err="1"/>
              <a:t>Teknik</a:t>
            </a:r>
            <a:r>
              <a:rPr lang="en-US" i="1" dirty="0"/>
              <a:t>  </a:t>
            </a:r>
            <a:r>
              <a:rPr lang="en-US" i="1" dirty="0" err="1"/>
              <a:t>Tenaga</a:t>
            </a:r>
            <a:r>
              <a:rPr lang="en-US" i="1" dirty="0"/>
              <a:t> </a:t>
            </a:r>
            <a:r>
              <a:rPr lang="en-US" i="1" dirty="0" err="1"/>
              <a:t>Listrik</a:t>
            </a:r>
            <a:r>
              <a:rPr lang="en-US" i="1" dirty="0"/>
              <a:t> </a:t>
            </a:r>
            <a:r>
              <a:rPr lang="en-US" i="1" dirty="0" err="1"/>
              <a:t>dan</a:t>
            </a:r>
            <a:r>
              <a:rPr lang="en-US" i="1" dirty="0"/>
              <a:t> </a:t>
            </a:r>
            <a:r>
              <a:rPr lang="en-US" i="1" dirty="0" err="1"/>
              <a:t>Elektronika</a:t>
            </a:r>
            <a:r>
              <a:rPr lang="en-US" i="1" dirty="0"/>
              <a:t> </a:t>
            </a:r>
            <a:r>
              <a:rPr lang="en-US" i="1" dirty="0" err="1"/>
              <a:t>Daya</a:t>
            </a:r>
            <a:r>
              <a:rPr lang="en-US" dirty="0"/>
              <a:t>, PT. </a:t>
            </a:r>
            <a:r>
              <a:rPr lang="en-US" dirty="0" err="1"/>
              <a:t>Gramedia</a:t>
            </a:r>
            <a:r>
              <a:rPr lang="en-US" dirty="0"/>
              <a:t> </a:t>
            </a:r>
            <a:r>
              <a:rPr lang="en-US" dirty="0" err="1"/>
              <a:t>Pustaka</a:t>
            </a:r>
            <a:r>
              <a:rPr lang="en-US" dirty="0"/>
              <a:t> </a:t>
            </a:r>
            <a:r>
              <a:rPr lang="en-US" dirty="0" err="1"/>
              <a:t>utama</a:t>
            </a:r>
            <a:r>
              <a:rPr lang="en-US" dirty="0"/>
              <a:t>, Jakarta, 1993</a:t>
            </a:r>
            <a:r>
              <a:rPr lang="en-US" dirty="0" smtClean="0"/>
              <a:t>.</a:t>
            </a:r>
            <a:endParaRPr lang="id-ID" dirty="0" smtClean="0"/>
          </a:p>
          <a:p>
            <a:pPr marL="514350" lvl="0" indent="-514350">
              <a:buAutoNum type="arabicPeriod"/>
            </a:pPr>
            <a:r>
              <a:rPr lang="id-ID" dirty="0">
                <a:hlinkClick r:id="rId2"/>
              </a:rPr>
              <a:t>https://slideplayer.info/slide/3086634/</a:t>
            </a:r>
            <a:endParaRPr lang="id-ID" dirty="0" smtClean="0"/>
          </a:p>
          <a:p>
            <a:pPr marL="514350" lvl="0" indent="-514350">
              <a:buAutoNum type="arabicPeriod"/>
            </a:pPr>
            <a:r>
              <a:rPr lang="id-ID" dirty="0">
                <a:hlinkClick r:id="rId3"/>
              </a:rPr>
              <a:t>http://rianasyaraa.blogspot.com/2014/11/artikel-pembangkit-listrik-tenaga-gas.html</a:t>
            </a:r>
            <a:endParaRPr lang="id-ID" dirty="0" smtClean="0"/>
          </a:p>
          <a:p>
            <a:pPr marL="514350" lvl="0" indent="-514350">
              <a:buAutoNum type="arabicPeriod"/>
            </a:pPr>
            <a:r>
              <a:rPr lang="id-ID" dirty="0">
                <a:hlinkClick r:id="rId4"/>
              </a:rPr>
              <a:t>https://blog.ruangguru.com/proses-pengolahan-minyak-bumi</a:t>
            </a:r>
            <a:endParaRPr lang="id-ID" dirty="0" smtClean="0"/>
          </a:p>
          <a:p>
            <a:pPr marL="514350" lvl="0" indent="-514350">
              <a:buAutoNum type="arabicPeriod"/>
            </a:pPr>
            <a:endParaRPr lang="id-ID" dirty="0"/>
          </a:p>
        </p:txBody>
      </p:sp>
    </p:spTree>
    <p:extLst>
      <p:ext uri="{BB962C8B-B14F-4D97-AF65-F5344CB8AC3E}">
        <p14:creationId xmlns:p14="http://schemas.microsoft.com/office/powerpoint/2010/main" val="413707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1413" y="618518"/>
            <a:ext cx="9905998" cy="1478570"/>
          </a:xfrm>
        </p:spPr>
        <p:txBody>
          <a:bodyPr/>
          <a:lstStyle/>
          <a:p>
            <a:pPr algn="ctr"/>
            <a:r>
              <a:rPr lang="id-ID" b="1" dirty="0" smtClean="0">
                <a:solidFill>
                  <a:srgbClr val="FFC000"/>
                </a:solidFill>
              </a:rPr>
              <a:t>NEXT Time</a:t>
            </a:r>
            <a:endParaRPr lang="id-ID" b="1" dirty="0">
              <a:solidFill>
                <a:srgbClr val="FFC000"/>
              </a:solidFill>
            </a:endParaRPr>
          </a:p>
        </p:txBody>
      </p:sp>
      <p:sp>
        <p:nvSpPr>
          <p:cNvPr id="5" name="Content Placeholder 2"/>
          <p:cNvSpPr>
            <a:spLocks noGrp="1"/>
          </p:cNvSpPr>
          <p:nvPr>
            <p:ph idx="1"/>
          </p:nvPr>
        </p:nvSpPr>
        <p:spPr>
          <a:xfrm>
            <a:off x="1141413" y="1992843"/>
            <a:ext cx="10716290" cy="4456113"/>
          </a:xfrm>
        </p:spPr>
        <p:txBody>
          <a:bodyPr>
            <a:normAutofit/>
          </a:bodyPr>
          <a:lstStyle/>
          <a:p>
            <a:pPr marL="0" indent="0" algn="ctr">
              <a:buNone/>
            </a:pPr>
            <a:r>
              <a:rPr lang="id-ID" sz="4000" dirty="0" smtClean="0">
                <a:solidFill>
                  <a:schemeClr val="bg1"/>
                </a:solidFill>
              </a:rPr>
              <a:t>TOPIK BAHASAN :</a:t>
            </a:r>
          </a:p>
          <a:p>
            <a:pPr marL="0" indent="0" algn="ctr">
              <a:buNone/>
            </a:pPr>
            <a:r>
              <a:rPr lang="id-ID" sz="4000" dirty="0">
                <a:solidFill>
                  <a:srgbClr val="FF0000"/>
                </a:solidFill>
              </a:rPr>
              <a:t>3</a:t>
            </a:r>
            <a:r>
              <a:rPr lang="id-ID" sz="4000" dirty="0" smtClean="0">
                <a:solidFill>
                  <a:srgbClr val="FF0000"/>
                </a:solidFill>
              </a:rPr>
              <a:t>. </a:t>
            </a:r>
            <a:r>
              <a:rPr lang="en-US" sz="4000" dirty="0" err="1">
                <a:solidFill>
                  <a:srgbClr val="FF0000"/>
                </a:solidFill>
              </a:rPr>
              <a:t>Konversi</a:t>
            </a:r>
            <a:r>
              <a:rPr lang="en-US" sz="4000" dirty="0">
                <a:solidFill>
                  <a:srgbClr val="FF0000"/>
                </a:solidFill>
              </a:rPr>
              <a:t> </a:t>
            </a:r>
            <a:r>
              <a:rPr lang="en-US" sz="4000" dirty="0" err="1">
                <a:solidFill>
                  <a:srgbClr val="FF0000"/>
                </a:solidFill>
              </a:rPr>
              <a:t>Sumber</a:t>
            </a:r>
            <a:r>
              <a:rPr lang="en-US" sz="4000" dirty="0">
                <a:solidFill>
                  <a:srgbClr val="FF0000"/>
                </a:solidFill>
              </a:rPr>
              <a:t> </a:t>
            </a:r>
            <a:r>
              <a:rPr lang="en-US" sz="4000" dirty="0" err="1">
                <a:solidFill>
                  <a:srgbClr val="FF0000"/>
                </a:solidFill>
              </a:rPr>
              <a:t>Daya</a:t>
            </a:r>
            <a:r>
              <a:rPr lang="en-US" sz="4000" dirty="0">
                <a:solidFill>
                  <a:srgbClr val="FF0000"/>
                </a:solidFill>
              </a:rPr>
              <a:t> </a:t>
            </a:r>
            <a:r>
              <a:rPr lang="en-US" sz="4000" dirty="0" err="1">
                <a:solidFill>
                  <a:srgbClr val="FF0000"/>
                </a:solidFill>
              </a:rPr>
              <a:t>Energi</a:t>
            </a:r>
            <a:r>
              <a:rPr lang="en-US" sz="4000" dirty="0">
                <a:solidFill>
                  <a:srgbClr val="FF0000"/>
                </a:solidFill>
              </a:rPr>
              <a:t> </a:t>
            </a:r>
            <a:r>
              <a:rPr lang="en-US" sz="4000" dirty="0" err="1">
                <a:solidFill>
                  <a:srgbClr val="FF0000"/>
                </a:solidFill>
              </a:rPr>
              <a:t>Fosil</a:t>
            </a:r>
            <a:r>
              <a:rPr lang="en-US" sz="4000" dirty="0">
                <a:solidFill>
                  <a:srgbClr val="FF0000"/>
                </a:solidFill>
              </a:rPr>
              <a:t> </a:t>
            </a:r>
            <a:r>
              <a:rPr lang="en-US" sz="4000" dirty="0" err="1">
                <a:solidFill>
                  <a:srgbClr val="FF0000"/>
                </a:solidFill>
              </a:rPr>
              <a:t>dan</a:t>
            </a:r>
            <a:r>
              <a:rPr lang="en-US" sz="4000" dirty="0">
                <a:solidFill>
                  <a:srgbClr val="FF0000"/>
                </a:solidFill>
              </a:rPr>
              <a:t> non </a:t>
            </a:r>
            <a:r>
              <a:rPr lang="en-US" sz="4000" dirty="0" err="1" smtClean="0">
                <a:solidFill>
                  <a:srgbClr val="FF0000"/>
                </a:solidFill>
              </a:rPr>
              <a:t>Fosil</a:t>
            </a:r>
            <a:endParaRPr lang="id-ID" sz="4000" dirty="0" smtClean="0">
              <a:solidFill>
                <a:srgbClr val="FF0000"/>
              </a:solidFill>
            </a:endParaRPr>
          </a:p>
          <a:p>
            <a:pPr marL="0" indent="0">
              <a:buNone/>
            </a:pPr>
            <a:r>
              <a:rPr lang="id-ID" sz="4000" dirty="0">
                <a:solidFill>
                  <a:srgbClr val="FF0000"/>
                </a:solidFill>
              </a:rPr>
              <a:t> </a:t>
            </a:r>
            <a:r>
              <a:rPr lang="id-ID" sz="4000" dirty="0" smtClean="0">
                <a:solidFill>
                  <a:srgbClr val="FF0000"/>
                </a:solidFill>
              </a:rPr>
              <a:t>    - Nuklir</a:t>
            </a:r>
          </a:p>
          <a:p>
            <a:pPr marL="0" indent="0">
              <a:buNone/>
            </a:pPr>
            <a:r>
              <a:rPr lang="id-ID" sz="4000" dirty="0" smtClean="0">
                <a:solidFill>
                  <a:srgbClr val="FF0000"/>
                </a:solidFill>
              </a:rPr>
              <a:t>     - Panas Bumu/ magma (geotermal)</a:t>
            </a:r>
          </a:p>
          <a:p>
            <a:pPr marL="0" indent="0">
              <a:buNone/>
            </a:pPr>
            <a:endParaRPr lang="id-ID" sz="4000" dirty="0">
              <a:solidFill>
                <a:srgbClr val="FF0000"/>
              </a:solidFill>
            </a:endParaRPr>
          </a:p>
        </p:txBody>
      </p:sp>
    </p:spTree>
    <p:extLst>
      <p:ext uri="{BB962C8B-B14F-4D97-AF65-F5344CB8AC3E}">
        <p14:creationId xmlns:p14="http://schemas.microsoft.com/office/powerpoint/2010/main" val="4119119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8115" y="2111434"/>
            <a:ext cx="9905998" cy="2460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id-ID" b="1" dirty="0" smtClean="0"/>
              <a:t>Sekian</a:t>
            </a:r>
          </a:p>
          <a:p>
            <a:pPr algn="ctr" fontAlgn="base"/>
            <a:r>
              <a:rPr lang="id-ID" b="1" dirty="0" smtClean="0"/>
              <a:t>terimakasih</a:t>
            </a:r>
            <a:endParaRPr lang="id-ID" dirty="0"/>
          </a:p>
        </p:txBody>
      </p:sp>
    </p:spTree>
    <p:extLst>
      <p:ext uri="{BB962C8B-B14F-4D97-AF65-F5344CB8AC3E}">
        <p14:creationId xmlns:p14="http://schemas.microsoft.com/office/powerpoint/2010/main" val="11821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39906"/>
            <a:ext cx="10780059" cy="5818094"/>
          </a:xfrm>
        </p:spPr>
        <p:txBody>
          <a:bodyPr>
            <a:normAutofit fontScale="92500" lnSpcReduction="20000"/>
          </a:bodyPr>
          <a:lstStyle/>
          <a:p>
            <a:pPr marL="0" lvl="0" indent="0" eaLnBrk="0" fontAlgn="base" hangingPunct="0">
              <a:lnSpc>
                <a:spcPct val="100000"/>
              </a:lnSpc>
              <a:spcBef>
                <a:spcPct val="0"/>
              </a:spcBef>
              <a:spcAft>
                <a:spcPct val="0"/>
              </a:spcAft>
              <a:buNone/>
              <a:tabLst>
                <a:tab pos="457200" algn="l"/>
              </a:tabLst>
            </a:pPr>
            <a:r>
              <a:rPr lang="en-US" dirty="0" err="1">
                <a:latin typeface="Tahoma" pitchFamily="34" charset="0"/>
                <a:ea typeface="Tahoma" pitchFamily="34" charset="0"/>
                <a:cs typeface="Tahoma" pitchFamily="34" charset="0"/>
              </a:rPr>
              <a:t>Berdasarkan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tingkat</a:t>
            </a:r>
            <a:r>
              <a:rPr lang="en-US" dirty="0">
                <a:latin typeface="Tahoma" pitchFamily="34" charset="0"/>
                <a:ea typeface="Tahoma" pitchFamily="34" charset="0"/>
                <a:cs typeface="Tahoma" pitchFamily="34" charset="0"/>
              </a:rPr>
              <a:t> proses </a:t>
            </a:r>
            <a:r>
              <a:rPr lang="en-US" dirty="0" err="1">
                <a:latin typeface="Tahoma" pitchFamily="34" charset="0"/>
                <a:ea typeface="Tahoma" pitchFamily="34" charset="0"/>
                <a:cs typeface="Tahoma" pitchFamily="34" charset="0"/>
              </a:rPr>
              <a:t>pembentukannya</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dikontrol</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oleh</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tekanan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panas</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waktu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batu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bara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umumnya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dibagi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dalam</a:t>
            </a:r>
            <a:r>
              <a:rPr lang="en-US" dirty="0">
                <a:latin typeface="Tahoma" pitchFamily="34" charset="0"/>
                <a:ea typeface="Tahoma" pitchFamily="34" charset="0"/>
                <a:cs typeface="Tahoma" pitchFamily="34" charset="0"/>
              </a:rPr>
              <a:t> lima </a:t>
            </a:r>
            <a:r>
              <a:rPr lang="en-US" dirty="0" err="1">
                <a:latin typeface="Tahoma" pitchFamily="34" charset="0"/>
                <a:ea typeface="Tahoma" pitchFamily="34" charset="0"/>
                <a:cs typeface="Tahoma" pitchFamily="34" charset="0"/>
              </a:rPr>
              <a:t>kelas</a:t>
            </a:r>
            <a:r>
              <a:rPr lang="en-US" dirty="0">
                <a:latin typeface="Tahoma" pitchFamily="34" charset="0"/>
                <a:ea typeface="Tahoma" pitchFamily="34" charset="0"/>
                <a:cs typeface="Tahoma" pitchFamily="34" charset="0"/>
              </a:rPr>
              <a:t>: </a:t>
            </a:r>
            <a:r>
              <a:rPr lang="en-US" i="1" dirty="0" err="1">
                <a:latin typeface="Tahoma" pitchFamily="34" charset="0"/>
                <a:ea typeface="Tahoma" pitchFamily="34" charset="0"/>
                <a:cs typeface="Tahoma" pitchFamily="34" charset="0"/>
              </a:rPr>
              <a:t>antrasi</a:t>
            </a:r>
            <a:r>
              <a:rPr lang="en-US" dirty="0" err="1">
                <a:latin typeface="Tahoma" pitchFamily="34" charset="0"/>
                <a:ea typeface="Tahoma" pitchFamily="34" charset="0"/>
                <a:cs typeface="Tahoma" pitchFamily="34" charset="0"/>
              </a:rPr>
              <a:t>t</a:t>
            </a:r>
            <a:r>
              <a:rPr lang="en-US"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bituminus</a:t>
            </a:r>
            <a:r>
              <a:rPr lang="en-US" b="1" dirty="0">
                <a:latin typeface="Tahoma" pitchFamily="34" charset="0"/>
                <a:ea typeface="Tahoma" pitchFamily="34" charset="0"/>
                <a:cs typeface="Tahoma" pitchFamily="34" charset="0"/>
              </a:rPr>
              <a:t>, </a:t>
            </a:r>
            <a:r>
              <a:rPr lang="en-US" b="1" i="1" dirty="0">
                <a:latin typeface="Tahoma" pitchFamily="34" charset="0"/>
                <a:ea typeface="Tahoma" pitchFamily="34" charset="0"/>
                <a:cs typeface="Tahoma" pitchFamily="34" charset="0"/>
              </a:rPr>
              <a:t>sub-</a:t>
            </a:r>
            <a:r>
              <a:rPr lang="en-US" b="1" i="1" dirty="0" err="1">
                <a:latin typeface="Tahoma" pitchFamily="34" charset="0"/>
                <a:ea typeface="Tahoma" pitchFamily="34" charset="0"/>
                <a:cs typeface="Tahoma" pitchFamily="34" charset="0"/>
              </a:rPr>
              <a:t>bituminus</a:t>
            </a:r>
            <a:r>
              <a:rPr lang="en-US" b="1" dirty="0">
                <a:latin typeface="Tahoma" pitchFamily="34" charset="0"/>
                <a:ea typeface="Tahoma" pitchFamily="34" charset="0"/>
                <a:cs typeface="Tahoma" pitchFamily="34" charset="0"/>
              </a:rPr>
              <a:t>, </a:t>
            </a:r>
            <a:r>
              <a:rPr lang="en-US" i="1" dirty="0" err="1">
                <a:latin typeface="Tahoma" pitchFamily="34" charset="0"/>
                <a:ea typeface="Tahoma" pitchFamily="34" charset="0"/>
                <a:cs typeface="Tahoma" pitchFamily="34" charset="0"/>
              </a:rPr>
              <a:t>l</a:t>
            </a:r>
            <a:r>
              <a:rPr lang="en-US" b="1" i="1" dirty="0" err="1">
                <a:latin typeface="Tahoma" pitchFamily="34" charset="0"/>
                <a:ea typeface="Tahoma" pitchFamily="34" charset="0"/>
                <a:cs typeface="Tahoma" pitchFamily="34" charset="0"/>
              </a:rPr>
              <a:t>ignit</a:t>
            </a:r>
            <a:r>
              <a:rPr lang="en-US" b="1" i="1"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i="1" dirty="0" err="1">
                <a:latin typeface="Tahoma" pitchFamily="34" charset="0"/>
                <a:ea typeface="Tahoma" pitchFamily="34" charset="0"/>
                <a:cs typeface="Tahoma" pitchFamily="34" charset="0"/>
              </a:rPr>
              <a:t>gambut</a:t>
            </a:r>
            <a:r>
              <a:rPr lang="en-US" i="1" dirty="0">
                <a:latin typeface="Tahoma" pitchFamily="34" charset="0"/>
                <a:ea typeface="Tahoma" pitchFamily="34" charset="0"/>
                <a:cs typeface="Tahoma" pitchFamily="34" charset="0"/>
              </a:rPr>
              <a:t>.</a:t>
            </a:r>
          </a:p>
          <a:p>
            <a:pPr marL="0" lvl="0" indent="0" eaLnBrk="0" fontAlgn="base" hangingPunct="0">
              <a:lnSpc>
                <a:spcPct val="100000"/>
              </a:lnSpc>
              <a:spcBef>
                <a:spcPct val="0"/>
              </a:spcBef>
              <a:spcAft>
                <a:spcPct val="0"/>
              </a:spcAft>
              <a:buNone/>
              <a:tabLst>
                <a:tab pos="457200" algn="l"/>
              </a:tabLst>
            </a:pPr>
            <a:endParaRPr lang="en-US" dirty="0">
              <a:latin typeface="Tahoma" pitchFamily="34" charset="0"/>
              <a:ea typeface="Tahoma" pitchFamily="34" charset="0"/>
              <a:cs typeface="Tahoma" pitchFamily="34" charset="0"/>
            </a:endParaRPr>
          </a:p>
          <a:p>
            <a:pPr eaLnBrk="0" fontAlgn="base" hangingPunct="0">
              <a:lnSpc>
                <a:spcPct val="100000"/>
              </a:lnSpc>
              <a:spcBef>
                <a:spcPct val="0"/>
              </a:spcBef>
              <a:spcAft>
                <a:spcPct val="0"/>
              </a:spcAft>
              <a:tabLst>
                <a:tab pos="457200" algn="l"/>
              </a:tabLst>
            </a:pPr>
            <a:r>
              <a:rPr lang="en-US" b="1" dirty="0" err="1">
                <a:latin typeface="Tahoma" pitchFamily="34" charset="0"/>
                <a:ea typeface="Tahoma" pitchFamily="34" charset="0"/>
                <a:cs typeface="Tahoma" pitchFamily="34" charset="0"/>
              </a:rPr>
              <a:t>Antrasit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adalah</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kelas</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batu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bara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tertinggi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dengan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warna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hitam</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berkilauan</a:t>
            </a:r>
            <a:r>
              <a:rPr lang="en-US" dirty="0">
                <a:latin typeface="Tahoma" pitchFamily="34" charset="0"/>
                <a:ea typeface="Tahoma" pitchFamily="34" charset="0"/>
                <a:cs typeface="Tahoma" pitchFamily="34" charset="0"/>
              </a:rPr>
              <a:t> (</a:t>
            </a:r>
            <a:r>
              <a:rPr lang="en-US" i="1" dirty="0">
                <a:latin typeface="Tahoma" pitchFamily="34" charset="0"/>
                <a:ea typeface="Tahoma" pitchFamily="34" charset="0"/>
                <a:cs typeface="Tahoma" pitchFamily="34" charset="0"/>
              </a:rPr>
              <a:t>luster</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metalik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mengandung</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antara</a:t>
            </a:r>
            <a:r>
              <a:rPr lang="en-US" dirty="0">
                <a:latin typeface="Tahoma" pitchFamily="34" charset="0"/>
                <a:ea typeface="Tahoma" pitchFamily="34" charset="0"/>
                <a:cs typeface="Tahoma" pitchFamily="34" charset="0"/>
              </a:rPr>
              <a:t> 86% - 98% </a:t>
            </a:r>
            <a:r>
              <a:rPr lang="en-US" dirty="0" err="1">
                <a:latin typeface="Tahoma" pitchFamily="34" charset="0"/>
                <a:ea typeface="Tahoma" pitchFamily="34" charset="0"/>
                <a:cs typeface="Tahoma" pitchFamily="34" charset="0"/>
              </a:rPr>
              <a:t>unsur</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hlinkClick r:id="rId2" tooltip="Karbon"/>
              </a:rPr>
              <a:t>karbon</a:t>
            </a:r>
            <a:r>
              <a:rPr lang="en-US" dirty="0">
                <a:latin typeface="Tahoma" pitchFamily="34" charset="0"/>
                <a:ea typeface="Tahoma" pitchFamily="34" charset="0"/>
                <a:cs typeface="Tahoma" pitchFamily="34" charset="0"/>
              </a:rPr>
              <a:t> (C) </a:t>
            </a:r>
            <a:r>
              <a:rPr lang="en-US" dirty="0" err="1">
                <a:latin typeface="Tahoma" pitchFamily="34" charset="0"/>
                <a:ea typeface="Tahoma" pitchFamily="34" charset="0"/>
                <a:cs typeface="Tahoma" pitchFamily="34" charset="0"/>
              </a:rPr>
              <a:t>dengan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kadar</a:t>
            </a:r>
            <a:r>
              <a:rPr lang="en-US" dirty="0">
                <a:latin typeface="Tahoma" pitchFamily="34" charset="0"/>
                <a:ea typeface="Tahoma" pitchFamily="34" charset="0"/>
                <a:cs typeface="Tahoma" pitchFamily="34" charset="0"/>
              </a:rPr>
              <a:t> air </a:t>
            </a:r>
            <a:r>
              <a:rPr lang="en-US" dirty="0" err="1">
                <a:latin typeface="Tahoma" pitchFamily="34" charset="0"/>
                <a:ea typeface="Tahoma" pitchFamily="34" charset="0"/>
                <a:cs typeface="Tahoma" pitchFamily="34" charset="0"/>
              </a:rPr>
              <a:t>kurang</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dari</a:t>
            </a:r>
            <a:r>
              <a:rPr lang="en-US" dirty="0">
                <a:latin typeface="Tahoma" pitchFamily="34" charset="0"/>
                <a:ea typeface="Tahoma" pitchFamily="34" charset="0"/>
                <a:cs typeface="Tahoma" pitchFamily="34" charset="0"/>
              </a:rPr>
              <a:t> 8%.</a:t>
            </a:r>
          </a:p>
          <a:p>
            <a:pPr eaLnBrk="0" fontAlgn="base" hangingPunct="0">
              <a:lnSpc>
                <a:spcPct val="100000"/>
              </a:lnSpc>
              <a:spcBef>
                <a:spcPct val="0"/>
              </a:spcBef>
              <a:spcAft>
                <a:spcPct val="0"/>
              </a:spcAft>
              <a:tabLst>
                <a:tab pos="457200" algn="l"/>
              </a:tabLst>
            </a:pPr>
            <a:r>
              <a:rPr lang="en-US" b="1" dirty="0" err="1">
                <a:latin typeface="Tahoma" pitchFamily="34" charset="0"/>
                <a:ea typeface="Tahoma" pitchFamily="34" charset="0"/>
                <a:cs typeface="Tahoma" pitchFamily="34" charset="0"/>
              </a:rPr>
              <a:t>Bituminus</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mengandung</a:t>
            </a:r>
            <a:r>
              <a:rPr lang="en-US" dirty="0">
                <a:latin typeface="Tahoma" pitchFamily="34" charset="0"/>
                <a:ea typeface="Tahoma" pitchFamily="34" charset="0"/>
                <a:cs typeface="Tahoma" pitchFamily="34" charset="0"/>
              </a:rPr>
              <a:t> 68 - 86% </a:t>
            </a:r>
            <a:r>
              <a:rPr lang="en-US" dirty="0" err="1">
                <a:latin typeface="Tahoma" pitchFamily="34" charset="0"/>
                <a:ea typeface="Tahoma" pitchFamily="34" charset="0"/>
                <a:cs typeface="Tahoma" pitchFamily="34" charset="0"/>
              </a:rPr>
              <a:t>unsur</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hlinkClick r:id="rId2" tooltip="Karbon"/>
              </a:rPr>
              <a:t>karbon</a:t>
            </a:r>
            <a:r>
              <a:rPr lang="en-US" dirty="0">
                <a:latin typeface="Tahoma" pitchFamily="34" charset="0"/>
                <a:ea typeface="Tahoma" pitchFamily="34" charset="0"/>
                <a:cs typeface="Tahoma" pitchFamily="34" charset="0"/>
              </a:rPr>
              <a:t> (C)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berkadar</a:t>
            </a:r>
            <a:r>
              <a:rPr lang="en-US" dirty="0">
                <a:latin typeface="Tahoma" pitchFamily="34" charset="0"/>
                <a:ea typeface="Tahoma" pitchFamily="34" charset="0"/>
                <a:cs typeface="Tahoma" pitchFamily="34" charset="0"/>
              </a:rPr>
              <a:t> air 8-10% </a:t>
            </a:r>
            <a:r>
              <a:rPr lang="en-US" dirty="0" err="1">
                <a:latin typeface="Tahoma" pitchFamily="34" charset="0"/>
                <a:ea typeface="Tahoma" pitchFamily="34" charset="0"/>
                <a:cs typeface="Tahoma" pitchFamily="34" charset="0"/>
              </a:rPr>
              <a:t>dari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beratnya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Kelas</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batu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bara</a:t>
            </a:r>
            <a:r>
              <a:rPr lang="en-US" dirty="0">
                <a:latin typeface="Tahoma" pitchFamily="34" charset="0"/>
                <a:ea typeface="Tahoma" pitchFamily="34" charset="0"/>
                <a:cs typeface="Tahoma" pitchFamily="34" charset="0"/>
              </a:rPr>
              <a:t> yang paling </a:t>
            </a:r>
            <a:r>
              <a:rPr lang="en-US" dirty="0" err="1">
                <a:latin typeface="Tahoma" pitchFamily="34" charset="0"/>
                <a:ea typeface="Tahoma" pitchFamily="34" charset="0"/>
                <a:cs typeface="Tahoma" pitchFamily="34" charset="0"/>
              </a:rPr>
              <a:t>banyak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ditambang</a:t>
            </a:r>
            <a:r>
              <a:rPr lang="en-US" dirty="0">
                <a:latin typeface="Tahoma" pitchFamily="34" charset="0"/>
                <a:ea typeface="Tahoma" pitchFamily="34" charset="0"/>
                <a:cs typeface="Tahoma" pitchFamily="34" charset="0"/>
              </a:rPr>
              <a:t> di Australia.</a:t>
            </a:r>
          </a:p>
          <a:p>
            <a:pPr eaLnBrk="0" fontAlgn="base" hangingPunct="0">
              <a:lnSpc>
                <a:spcPct val="100000"/>
              </a:lnSpc>
              <a:spcBef>
                <a:spcPct val="0"/>
              </a:spcBef>
              <a:spcAft>
                <a:spcPct val="0"/>
              </a:spcAft>
              <a:tabLst>
                <a:tab pos="457200" algn="l"/>
              </a:tabLst>
            </a:pPr>
            <a:r>
              <a:rPr lang="en-US" b="1" dirty="0">
                <a:latin typeface="Tahoma" pitchFamily="34" charset="0"/>
                <a:ea typeface="Tahoma" pitchFamily="34" charset="0"/>
                <a:cs typeface="Tahoma" pitchFamily="34" charset="0"/>
              </a:rPr>
              <a:t>Sub-</a:t>
            </a:r>
            <a:r>
              <a:rPr lang="en-US" b="1" dirty="0" err="1">
                <a:latin typeface="Tahoma" pitchFamily="34" charset="0"/>
                <a:ea typeface="Tahoma" pitchFamily="34" charset="0"/>
                <a:cs typeface="Tahoma" pitchFamily="34" charset="0"/>
              </a:rPr>
              <a:t>bituminus</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mengandung</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sedikit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hlinkClick r:id="rId2" tooltip="Karbon"/>
              </a:rPr>
              <a:t>karbon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banyak</a:t>
            </a:r>
            <a:r>
              <a:rPr lang="en-US" dirty="0">
                <a:latin typeface="Tahoma" pitchFamily="34" charset="0"/>
                <a:ea typeface="Tahoma" pitchFamily="34" charset="0"/>
                <a:cs typeface="Tahoma" pitchFamily="34" charset="0"/>
              </a:rPr>
              <a:t> air,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oleh</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karenanya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menjadi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sumber</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panas</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kurang</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efisien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dibandingkan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dengan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bituminus</a:t>
            </a:r>
            <a:r>
              <a:rPr lang="en-US" dirty="0">
                <a:latin typeface="Tahoma" pitchFamily="34" charset="0"/>
                <a:ea typeface="Tahoma" pitchFamily="34" charset="0"/>
                <a:cs typeface="Tahoma" pitchFamily="34" charset="0"/>
              </a:rPr>
              <a:t>.</a:t>
            </a:r>
          </a:p>
          <a:p>
            <a:pPr eaLnBrk="0" fontAlgn="base" hangingPunct="0">
              <a:lnSpc>
                <a:spcPct val="100000"/>
              </a:lnSpc>
              <a:spcBef>
                <a:spcPct val="0"/>
              </a:spcBef>
              <a:spcAft>
                <a:spcPct val="0"/>
              </a:spcAft>
              <a:tabLst>
                <a:tab pos="457200" algn="l"/>
              </a:tabLst>
            </a:pPr>
            <a:r>
              <a:rPr lang="en-US" b="1" dirty="0" err="1">
                <a:latin typeface="Tahoma" pitchFamily="34" charset="0"/>
                <a:ea typeface="Tahoma" pitchFamily="34" charset="0"/>
                <a:cs typeface="Tahoma" pitchFamily="34" charset="0"/>
              </a:rPr>
              <a:t>Lignit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atau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batu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bara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coklat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adalah</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batu</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bara</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sangat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lunak</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mengandung</a:t>
            </a:r>
            <a:r>
              <a:rPr lang="en-US" dirty="0">
                <a:latin typeface="Tahoma" pitchFamily="34" charset="0"/>
                <a:ea typeface="Tahoma" pitchFamily="34" charset="0"/>
                <a:cs typeface="Tahoma" pitchFamily="34" charset="0"/>
              </a:rPr>
              <a:t> air 35-75% </a:t>
            </a:r>
            <a:r>
              <a:rPr lang="en-US" dirty="0" err="1">
                <a:latin typeface="Tahoma" pitchFamily="34" charset="0"/>
                <a:ea typeface="Tahoma" pitchFamily="34" charset="0"/>
                <a:cs typeface="Tahoma" pitchFamily="34" charset="0"/>
              </a:rPr>
              <a:t>dari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beratnya</a:t>
            </a:r>
            <a:r>
              <a:rPr lang="en-US" dirty="0">
                <a:latin typeface="Tahoma" pitchFamily="34" charset="0"/>
                <a:ea typeface="Tahoma" pitchFamily="34" charset="0"/>
                <a:cs typeface="Tahoma" pitchFamily="34" charset="0"/>
              </a:rPr>
              <a:t>.</a:t>
            </a:r>
          </a:p>
          <a:p>
            <a:pPr eaLnBrk="0" fontAlgn="base" hangingPunct="0">
              <a:lnSpc>
                <a:spcPct val="100000"/>
              </a:lnSpc>
              <a:spcBef>
                <a:spcPct val="0"/>
              </a:spcBef>
              <a:spcAft>
                <a:spcPct val="0"/>
              </a:spcAft>
              <a:tabLst>
                <a:tab pos="457200" algn="l"/>
              </a:tabLst>
            </a:pPr>
            <a:r>
              <a:rPr lang="en-US" b="1" dirty="0" err="1">
                <a:latin typeface="Tahoma" pitchFamily="34" charset="0"/>
                <a:ea typeface="Tahoma" pitchFamily="34" charset="0"/>
                <a:cs typeface="Tahoma" pitchFamily="34" charset="0"/>
              </a:rPr>
              <a:t>Gambut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berpori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memiliki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kadar</a:t>
            </a:r>
            <a:r>
              <a:rPr lang="en-US" dirty="0">
                <a:latin typeface="Tahoma" pitchFamily="34" charset="0"/>
                <a:ea typeface="Tahoma" pitchFamily="34" charset="0"/>
                <a:cs typeface="Tahoma" pitchFamily="34" charset="0"/>
              </a:rPr>
              <a:t> air di </a:t>
            </a:r>
            <a:r>
              <a:rPr lang="en-US" dirty="0" err="1">
                <a:latin typeface="Tahoma" pitchFamily="34" charset="0"/>
                <a:ea typeface="Tahoma" pitchFamily="34" charset="0"/>
                <a:cs typeface="Tahoma" pitchFamily="34" charset="0"/>
              </a:rPr>
              <a:t>atas</a:t>
            </a:r>
            <a:r>
              <a:rPr lang="en-US" dirty="0">
                <a:latin typeface="Tahoma" pitchFamily="34" charset="0"/>
                <a:ea typeface="Tahoma" pitchFamily="34" charset="0"/>
                <a:cs typeface="Tahoma" pitchFamily="34" charset="0"/>
              </a:rPr>
              <a:t> 75% </a:t>
            </a:r>
            <a:r>
              <a:rPr lang="en-US" dirty="0" err="1">
                <a:latin typeface="Tahoma" pitchFamily="34" charset="0"/>
                <a:ea typeface="Tahoma" pitchFamily="34" charset="0"/>
                <a:cs typeface="Tahoma" pitchFamily="34" charset="0"/>
              </a:rPr>
              <a:t>serta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nilai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kalori</a:t>
            </a:r>
            <a:r>
              <a:rPr lang="en-US" dirty="0">
                <a:latin typeface="Tahoma" pitchFamily="34" charset="0"/>
                <a:ea typeface="Tahoma" pitchFamily="34" charset="0"/>
                <a:cs typeface="Tahoma" pitchFamily="34" charset="0"/>
              </a:rPr>
              <a:t> yang paling </a:t>
            </a:r>
            <a:r>
              <a:rPr lang="en-US" dirty="0" err="1">
                <a:latin typeface="Tahoma" pitchFamily="34" charset="0"/>
                <a:ea typeface="Tahoma" pitchFamily="34" charset="0"/>
                <a:cs typeface="Tahoma" pitchFamily="34" charset="0"/>
              </a:rPr>
              <a:t>rendah</a:t>
            </a:r>
            <a:r>
              <a:rPr lang="en-US" dirty="0">
                <a:latin typeface="Tahoma" pitchFamily="34" charset="0"/>
                <a:ea typeface="Tahoma" pitchFamily="34" charset="0"/>
                <a:cs typeface="Tahoma" pitchFamily="34" charset="0"/>
              </a:rPr>
              <a:t>.</a:t>
            </a:r>
          </a:p>
          <a:p>
            <a:pPr marL="0" indent="0">
              <a:buNone/>
            </a:pPr>
            <a:endParaRPr lang="id-ID" dirty="0"/>
          </a:p>
        </p:txBody>
      </p:sp>
      <p:sp>
        <p:nvSpPr>
          <p:cNvPr id="4" name="Title 1"/>
          <p:cNvSpPr>
            <a:spLocks noGrp="1"/>
          </p:cNvSpPr>
          <p:nvPr>
            <p:ph type="title"/>
          </p:nvPr>
        </p:nvSpPr>
        <p:spPr>
          <a:xfrm>
            <a:off x="838200" y="365126"/>
            <a:ext cx="10515600" cy="674780"/>
          </a:xfrm>
        </p:spPr>
        <p:txBody>
          <a:bodyPr>
            <a:normAutofit fontScale="90000"/>
          </a:bodyPr>
          <a:lstStyle/>
          <a:p>
            <a:r>
              <a:rPr lang="id-ID" b="1" dirty="0" smtClean="0">
                <a:solidFill>
                  <a:srgbClr val="00B0F0"/>
                </a:solidFill>
              </a:rPr>
              <a:t>1.1. Kelas dan Jenis-jenis Batu Bara</a:t>
            </a:r>
            <a:endParaRPr lang="id-ID" b="1" dirty="0">
              <a:solidFill>
                <a:srgbClr val="00B0F0"/>
              </a:solidFill>
            </a:endParaRPr>
          </a:p>
        </p:txBody>
      </p:sp>
    </p:spTree>
    <p:extLst>
      <p:ext uri="{BB962C8B-B14F-4D97-AF65-F5344CB8AC3E}">
        <p14:creationId xmlns:p14="http://schemas.microsoft.com/office/powerpoint/2010/main" val="304923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622"/>
            <a:ext cx="10515600" cy="656851"/>
          </a:xfrm>
        </p:spPr>
        <p:txBody>
          <a:bodyPr>
            <a:normAutofit fontScale="90000"/>
          </a:bodyPr>
          <a:lstStyle/>
          <a:p>
            <a:r>
              <a:rPr lang="id-ID" b="1" dirty="0" smtClean="0">
                <a:solidFill>
                  <a:srgbClr val="00B0F0"/>
                </a:solidFill>
              </a:rPr>
              <a:t>1.2. Jenis-jenis Batu Bara</a:t>
            </a:r>
            <a:endParaRPr lang="id-ID" dirty="0">
              <a:solidFill>
                <a:srgbClr val="00B0F0"/>
              </a:solidFill>
            </a:endParaRPr>
          </a:p>
        </p:txBody>
      </p:sp>
      <p:sp>
        <p:nvSpPr>
          <p:cNvPr id="3" name="Content Placeholder 2"/>
          <p:cNvSpPr>
            <a:spLocks noGrp="1"/>
          </p:cNvSpPr>
          <p:nvPr>
            <p:ph idx="1"/>
          </p:nvPr>
        </p:nvSpPr>
        <p:spPr>
          <a:xfrm>
            <a:off x="838200" y="823473"/>
            <a:ext cx="10515600" cy="4953000"/>
          </a:xfrm>
        </p:spPr>
        <p:txBody>
          <a:bodyPr/>
          <a:lstStyle/>
          <a:p>
            <a:pPr marL="0" lvl="0" indent="0" fontAlgn="base">
              <a:lnSpc>
                <a:spcPct val="100000"/>
              </a:lnSpc>
              <a:spcBef>
                <a:spcPct val="0"/>
              </a:spcBef>
              <a:spcAft>
                <a:spcPct val="0"/>
              </a:spcAft>
              <a:buNone/>
            </a:pPr>
            <a:r>
              <a:rPr lang="en-US" b="1" dirty="0" err="1">
                <a:solidFill>
                  <a:srgbClr val="000000"/>
                </a:solidFill>
                <a:latin typeface="Calibri" pitchFamily="34" charset="0"/>
                <a:ea typeface="Times New Roman" pitchFamily="18" charset="0"/>
                <a:cs typeface="Times New Roman" pitchFamily="18" charset="0"/>
              </a:rPr>
              <a:t>Tingkatan</a:t>
            </a:r>
            <a:r>
              <a:rPr lang="en-US" b="1" dirty="0">
                <a:solidFill>
                  <a:srgbClr val="000000"/>
                </a:solidFill>
                <a:latin typeface="Calibri" pitchFamily="34" charset="0"/>
                <a:ea typeface="Times New Roman" pitchFamily="18" charset="0"/>
                <a:cs typeface="Times New Roman" pitchFamily="18" charset="0"/>
              </a:rPr>
              <a:t> </a:t>
            </a:r>
            <a:r>
              <a:rPr lang="en-US" b="1" dirty="0" err="1">
                <a:solidFill>
                  <a:srgbClr val="000000"/>
                </a:solidFill>
                <a:latin typeface="Calibri" pitchFamily="34" charset="0"/>
                <a:ea typeface="Times New Roman" pitchFamily="18" charset="0"/>
                <a:cs typeface="Times New Roman" pitchFamily="18" charset="0"/>
              </a:rPr>
              <a:t>batubara</a:t>
            </a:r>
            <a:r>
              <a:rPr lang="en-US" b="1" dirty="0">
                <a:solidFill>
                  <a:srgbClr val="000000"/>
                </a:solidFill>
                <a:latin typeface="Calibri" pitchFamily="34" charset="0"/>
                <a:ea typeface="Times New Roman" pitchFamily="18" charset="0"/>
                <a:cs typeface="Times New Roman" pitchFamily="18" charset="0"/>
              </a:rPr>
              <a:t> </a:t>
            </a:r>
            <a:r>
              <a:rPr lang="en-US" b="1" dirty="0" err="1">
                <a:solidFill>
                  <a:srgbClr val="000000"/>
                </a:solidFill>
                <a:latin typeface="Calibri" pitchFamily="34" charset="0"/>
                <a:ea typeface="Times New Roman" pitchFamily="18" charset="0"/>
                <a:cs typeface="Times New Roman" pitchFamily="18" charset="0"/>
              </a:rPr>
              <a:t>berdasarkan</a:t>
            </a:r>
            <a:r>
              <a:rPr lang="en-US" b="1" dirty="0">
                <a:solidFill>
                  <a:srgbClr val="000000"/>
                </a:solidFill>
                <a:latin typeface="Calibri" pitchFamily="34" charset="0"/>
                <a:ea typeface="Times New Roman" pitchFamily="18" charset="0"/>
                <a:cs typeface="Times New Roman" pitchFamily="18" charset="0"/>
              </a:rPr>
              <a:t> </a:t>
            </a:r>
            <a:r>
              <a:rPr lang="en-US" b="1" dirty="0" err="1">
                <a:solidFill>
                  <a:srgbClr val="000000"/>
                </a:solidFill>
                <a:latin typeface="Calibri" pitchFamily="34" charset="0"/>
                <a:ea typeface="Times New Roman" pitchFamily="18" charset="0"/>
                <a:cs typeface="Times New Roman" pitchFamily="18" charset="0"/>
              </a:rPr>
              <a:t>nilai</a:t>
            </a:r>
            <a:r>
              <a:rPr lang="en-US" b="1" dirty="0">
                <a:solidFill>
                  <a:srgbClr val="000000"/>
                </a:solidFill>
                <a:latin typeface="Calibri" pitchFamily="34" charset="0"/>
                <a:ea typeface="Times New Roman" pitchFamily="18" charset="0"/>
                <a:cs typeface="Times New Roman" pitchFamily="18" charset="0"/>
              </a:rPr>
              <a:t> </a:t>
            </a:r>
            <a:r>
              <a:rPr lang="en-US" b="1" dirty="0" err="1">
                <a:solidFill>
                  <a:srgbClr val="000000"/>
                </a:solidFill>
                <a:latin typeface="Calibri" pitchFamily="34" charset="0"/>
                <a:ea typeface="Times New Roman" pitchFamily="18" charset="0"/>
                <a:cs typeface="Times New Roman" pitchFamily="18" charset="0"/>
              </a:rPr>
              <a:t>panas</a:t>
            </a:r>
            <a:r>
              <a:rPr lang="en-US" b="1" dirty="0">
                <a:solidFill>
                  <a:srgbClr val="000000"/>
                </a:solidFill>
                <a:latin typeface="Calibri" pitchFamily="34" charset="0"/>
                <a:ea typeface="Times New Roman" pitchFamily="18" charset="0"/>
                <a:cs typeface="Times New Roman" pitchFamily="18" charset="0"/>
              </a:rPr>
              <a:t> </a:t>
            </a:r>
            <a:r>
              <a:rPr lang="en-US" b="1" dirty="0" err="1">
                <a:solidFill>
                  <a:srgbClr val="000000"/>
                </a:solidFill>
                <a:latin typeface="Calibri" pitchFamily="34" charset="0"/>
                <a:ea typeface="Times New Roman" pitchFamily="18" charset="0"/>
                <a:cs typeface="Times New Roman" pitchFamily="18" charset="0"/>
              </a:rPr>
              <a:t>karbon</a:t>
            </a:r>
            <a:r>
              <a:rPr lang="en-US" b="1" dirty="0">
                <a:solidFill>
                  <a:srgbClr val="000000"/>
                </a:solidFill>
                <a:latin typeface="Calibri" pitchFamily="34" charset="0"/>
                <a:ea typeface="Times New Roman" pitchFamily="18" charset="0"/>
                <a:cs typeface="Times New Roman" pitchFamily="18" charset="0"/>
              </a:rPr>
              <a:t> yang </a:t>
            </a:r>
            <a:r>
              <a:rPr lang="en-US" b="1" dirty="0" err="1">
                <a:solidFill>
                  <a:srgbClr val="000000"/>
                </a:solidFill>
                <a:latin typeface="Calibri" pitchFamily="34" charset="0"/>
                <a:ea typeface="Times New Roman" pitchFamily="18" charset="0"/>
                <a:cs typeface="Times New Roman" pitchFamily="18" charset="0"/>
              </a:rPr>
              <a:t>dikandungnya</a:t>
            </a:r>
            <a:r>
              <a:rPr lang="en-US" b="1" dirty="0">
                <a:solidFill>
                  <a:srgbClr val="000000"/>
                </a:solidFill>
                <a:latin typeface="Calibri" pitchFamily="34" charset="0"/>
                <a:ea typeface="Times New Roman" pitchFamily="18" charset="0"/>
                <a:cs typeface="Times New Roman" pitchFamily="18" charset="0"/>
              </a:rPr>
              <a:t> </a:t>
            </a:r>
            <a:r>
              <a:rPr lang="en-US" b="1" dirty="0" err="1">
                <a:solidFill>
                  <a:srgbClr val="000000"/>
                </a:solidFill>
                <a:latin typeface="Calibri" pitchFamily="34" charset="0"/>
                <a:ea typeface="Times New Roman" pitchFamily="18" charset="0"/>
                <a:cs typeface="Times New Roman" pitchFamily="18" charset="0"/>
              </a:rPr>
              <a:t>adalah</a:t>
            </a:r>
            <a:r>
              <a:rPr lang="en-US" b="1" dirty="0">
                <a:solidFill>
                  <a:srgbClr val="000000"/>
                </a:solidFill>
                <a:latin typeface="Calibri" pitchFamily="34" charset="0"/>
                <a:ea typeface="Times New Roman" pitchFamily="18" charset="0"/>
                <a:cs typeface="Times New Roman" pitchFamily="18" charset="0"/>
              </a:rPr>
              <a:t> :</a:t>
            </a:r>
          </a:p>
          <a:p>
            <a:pPr marL="0" lvl="0" indent="0" algn="just" eaLnBrk="0" fontAlgn="base" hangingPunct="0">
              <a:lnSpc>
                <a:spcPct val="100000"/>
              </a:lnSpc>
              <a:spcBef>
                <a:spcPct val="0"/>
              </a:spcBef>
              <a:spcAft>
                <a:spcPct val="0"/>
              </a:spcAft>
              <a:buNone/>
            </a:pPr>
            <a:r>
              <a:rPr lang="id-ID" dirty="0" err="1">
                <a:latin typeface="Times New Roman" pitchFamily="18" charset="0"/>
                <a:ea typeface="Calibri" pitchFamily="34" charset="0"/>
                <a:cs typeface="Times New Roman" pitchFamily="18" charset="0"/>
              </a:rPr>
              <a:t>D</a:t>
            </a:r>
            <a:r>
              <a:rPr lang="en-US" dirty="0" err="1" smtClean="0">
                <a:latin typeface="Times New Roman" pitchFamily="18" charset="0"/>
                <a:ea typeface="Calibri" pitchFamily="34" charset="0"/>
                <a:cs typeface="Times New Roman" pitchFamily="18" charset="0"/>
              </a:rPr>
              <a:t>imulai</a:t>
            </a:r>
            <a:r>
              <a:rPr lang="en-US" dirty="0" smtClean="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dengan</a:t>
            </a:r>
            <a:r>
              <a:rPr lang="en-US" dirty="0">
                <a:latin typeface="Times New Roman" pitchFamily="18" charset="0"/>
                <a:ea typeface="Calibri" pitchFamily="34" charset="0"/>
                <a:cs typeface="Times New Roman" pitchFamily="18" charset="0"/>
              </a:rPr>
              <a:t> </a:t>
            </a:r>
            <a:r>
              <a:rPr lang="en-US" b="1" i="1" dirty="0" err="1">
                <a:latin typeface="Times New Roman" pitchFamily="18" charset="0"/>
                <a:ea typeface="Calibri" pitchFamily="34" charset="0"/>
                <a:cs typeface="Times New Roman" pitchFamily="18" charset="0"/>
              </a:rPr>
              <a:t>ligni</a:t>
            </a:r>
            <a:r>
              <a:rPr lang="en-US" i="1" dirty="0" err="1">
                <a:latin typeface="Times New Roman" pitchFamily="18" charset="0"/>
                <a:ea typeface="Calibri" pitchFamily="34" charset="0"/>
                <a:cs typeface="Times New Roman" pitchFamily="18" charset="0"/>
              </a:rPr>
              <a:t>t</a:t>
            </a:r>
            <a:r>
              <a:rPr lang="en-US" i="1" dirty="0">
                <a:latin typeface="Times New Roman" pitchFamily="18" charset="0"/>
                <a:ea typeface="Calibri" pitchFamily="34" charset="0"/>
                <a:cs typeface="Times New Roman" pitchFamily="18" charset="0"/>
              </a:rPr>
              <a:t> (</a:t>
            </a:r>
            <a:r>
              <a:rPr lang="en-US" i="1" dirty="0" err="1">
                <a:latin typeface="Times New Roman" pitchFamily="18" charset="0"/>
                <a:ea typeface="Calibri" pitchFamily="34" charset="0"/>
                <a:cs typeface="Times New Roman" pitchFamily="18" charset="0"/>
              </a:rPr>
              <a:t>batubara</a:t>
            </a:r>
            <a:r>
              <a:rPr lang="en-US" i="1" dirty="0">
                <a:latin typeface="Times New Roman" pitchFamily="18" charset="0"/>
                <a:ea typeface="Calibri" pitchFamily="34" charset="0"/>
                <a:cs typeface="Times New Roman" pitchFamily="18" charset="0"/>
              </a:rPr>
              <a:t> </a:t>
            </a:r>
            <a:r>
              <a:rPr lang="en-US" i="1" dirty="0" err="1">
                <a:latin typeface="Times New Roman" pitchFamily="18" charset="0"/>
                <a:ea typeface="Calibri" pitchFamily="34" charset="0"/>
                <a:cs typeface="Times New Roman" pitchFamily="18" charset="0"/>
              </a:rPr>
              <a:t>muda</a:t>
            </a:r>
            <a:r>
              <a:rPr lang="en-US" i="1" dirty="0">
                <a:latin typeface="Times New Roman" pitchFamily="18" charset="0"/>
                <a:ea typeface="Calibri" pitchFamily="34" charset="0"/>
                <a:cs typeface="Times New Roman" pitchFamily="18" charset="0"/>
              </a:rPr>
              <a:t>) , </a:t>
            </a:r>
            <a:r>
              <a:rPr lang="en-US" dirty="0">
                <a:latin typeface="Times New Roman" pitchFamily="18" charset="0"/>
                <a:ea typeface="Calibri" pitchFamily="34" charset="0"/>
                <a:cs typeface="Times New Roman" pitchFamily="18" charset="0"/>
              </a:rPr>
              <a:t>yang </a:t>
            </a:r>
            <a:r>
              <a:rPr lang="en-US" dirty="0" err="1">
                <a:latin typeface="Times New Roman" pitchFamily="18" charset="0"/>
                <a:ea typeface="Calibri" pitchFamily="34" charset="0"/>
                <a:cs typeface="Times New Roman" pitchFamily="18" charset="0"/>
              </a:rPr>
              <a:t>kadar</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karbon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padatnya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rendah</a:t>
            </a:r>
            <a:r>
              <a:rPr lang="en-US" dirty="0">
                <a:latin typeface="Times New Roman" pitchFamily="18" charset="0"/>
                <a:ea typeface="Calibri" pitchFamily="34" charset="0"/>
                <a:cs typeface="Times New Roman" pitchFamily="18" charset="0"/>
              </a:rPr>
              <a:t>, </a:t>
            </a:r>
            <a:r>
              <a:rPr lang="id-ID" dirty="0">
                <a:latin typeface="Times New Roman" pitchFamily="18" charset="0"/>
                <a:ea typeface="Calibri" pitchFamily="34" charset="0"/>
                <a:cs typeface="Times New Roman" pitchFamily="18" charset="0"/>
              </a:rPr>
              <a:t>melalui </a:t>
            </a:r>
            <a:r>
              <a:rPr lang="en-US" dirty="0" err="1">
                <a:latin typeface="Times New Roman" pitchFamily="18" charset="0"/>
                <a:ea typeface="Calibri" pitchFamily="34" charset="0"/>
                <a:cs typeface="Times New Roman" pitchFamily="18" charset="0"/>
              </a:rPr>
              <a:t>berbagai</a:t>
            </a:r>
            <a:r>
              <a:rPr lang="en-US" dirty="0">
                <a:latin typeface="Times New Roman" pitchFamily="18" charset="0"/>
                <a:ea typeface="Calibri" pitchFamily="34" charset="0"/>
                <a:cs typeface="Times New Roman" pitchFamily="18" charset="0"/>
              </a:rPr>
              <a:t> </a:t>
            </a:r>
            <a:r>
              <a:rPr lang="id-ID" dirty="0">
                <a:latin typeface="Times New Roman" pitchFamily="18" charset="0"/>
                <a:ea typeface="Calibri" pitchFamily="34" charset="0"/>
                <a:cs typeface="Times New Roman" pitchFamily="18" charset="0"/>
              </a:rPr>
              <a:t>tingkatan batu bara muda</a:t>
            </a:r>
            <a:r>
              <a:rPr lang="id-ID" i="1" dirty="0">
                <a:latin typeface="Times New Roman" pitchFamily="18" charset="0"/>
                <a:ea typeface="Calibri" pitchFamily="34" charset="0"/>
                <a:cs typeface="Times New Roman" pitchFamily="18" charset="0"/>
              </a:rPr>
              <a:t>, </a:t>
            </a:r>
            <a:r>
              <a:rPr lang="id-ID" b="1" dirty="0">
                <a:latin typeface="Times New Roman" pitchFamily="18" charset="0"/>
                <a:ea typeface="Calibri" pitchFamily="34" charset="0"/>
                <a:cs typeface="Times New Roman" pitchFamily="18" charset="0"/>
              </a:rPr>
              <a:t>batu bara </a:t>
            </a:r>
            <a:r>
              <a:rPr lang="id-ID" b="1" i="1" dirty="0">
                <a:latin typeface="Times New Roman" pitchFamily="18" charset="0"/>
                <a:ea typeface="Calibri" pitchFamily="34" charset="0"/>
                <a:cs typeface="Times New Roman" pitchFamily="18" charset="0"/>
              </a:rPr>
              <a:t>subbituinus</a:t>
            </a:r>
            <a:r>
              <a:rPr lang="id-ID" i="1" dirty="0">
                <a:latin typeface="Times New Roman" pitchFamily="18" charset="0"/>
                <a:ea typeface="Calibri" pitchFamily="34" charset="0"/>
                <a:cs typeface="Times New Roman" pitchFamily="18" charset="0"/>
              </a:rPr>
              <a:t>, </a:t>
            </a:r>
            <a:r>
              <a:rPr lang="id-ID" b="1" i="1" dirty="0">
                <a:latin typeface="Times New Roman" pitchFamily="18" charset="0"/>
                <a:ea typeface="Calibri" pitchFamily="34" charset="0"/>
                <a:cs typeface="Times New Roman" pitchFamily="18" charset="0"/>
              </a:rPr>
              <a:t>batu bara bituminus</a:t>
            </a:r>
            <a:r>
              <a:rPr lang="id-ID" i="1" dirty="0">
                <a:latin typeface="Times New Roman" pitchFamily="18" charset="0"/>
                <a:ea typeface="Calibri" pitchFamily="34" charset="0"/>
                <a:cs typeface="Times New Roman" pitchFamily="18" charset="0"/>
              </a:rPr>
              <a:t>, </a:t>
            </a:r>
            <a:r>
              <a:rPr lang="id-ID" dirty="0" smtClean="0">
                <a:latin typeface="Times New Roman" pitchFamily="18" charset="0"/>
                <a:ea typeface="Calibri" pitchFamily="34" charset="0"/>
                <a:cs typeface="Times New Roman" pitchFamily="18" charset="0"/>
              </a:rPr>
              <a:t>sehingga kepada </a:t>
            </a:r>
            <a:r>
              <a:rPr lang="id-ID" b="1" i="1" dirty="0" smtClean="0">
                <a:latin typeface="Times New Roman" pitchFamily="18" charset="0"/>
                <a:ea typeface="Calibri" pitchFamily="34" charset="0"/>
                <a:cs typeface="Times New Roman" pitchFamily="18" charset="0"/>
              </a:rPr>
              <a:t>antrasit</a:t>
            </a:r>
            <a:r>
              <a:rPr lang="id-ID" i="1" dirty="0">
                <a:latin typeface="Times New Roman" pitchFamily="18" charset="0"/>
                <a:ea typeface="Calibri" pitchFamily="34" charset="0"/>
                <a:cs typeface="Times New Roman" pitchFamily="18" charset="0"/>
              </a:rPr>
              <a:t>.</a:t>
            </a:r>
            <a:endParaRPr lang="en-US" dirty="0">
              <a:latin typeface="Arial" pitchFamily="34" charset="0"/>
              <a:cs typeface="Arial" pitchFamily="34" charset="0"/>
            </a:endParaRPr>
          </a:p>
          <a:p>
            <a:pPr marL="0" indent="0">
              <a:buNone/>
            </a:pPr>
            <a:endParaRPr lang="id-ID" dirty="0"/>
          </a:p>
        </p:txBody>
      </p:sp>
      <p:pic>
        <p:nvPicPr>
          <p:cNvPr id="2054" name="Picture 6"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929" y="3040999"/>
            <a:ext cx="6646142" cy="3388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02800" y="6371984"/>
            <a:ext cx="3531736" cy="369332"/>
          </a:xfrm>
          <a:prstGeom prst="rect">
            <a:avLst/>
          </a:prstGeom>
        </p:spPr>
        <p:txBody>
          <a:bodyPr wrap="none">
            <a:spAutoFit/>
          </a:bodyPr>
          <a:lstStyle/>
          <a:p>
            <a:r>
              <a:rPr lang="id-ID" dirty="0" smtClean="0">
                <a:latin typeface="Arial" pitchFamily="34" charset="0"/>
                <a:cs typeface="Arial" pitchFamily="34" charset="0"/>
              </a:rPr>
              <a:t>Gambar 2. Jenis-jenis batu bara </a:t>
            </a:r>
            <a:endParaRPr lang="id-ID" dirty="0"/>
          </a:p>
        </p:txBody>
      </p:sp>
    </p:spTree>
    <p:extLst>
      <p:ext uri="{BB962C8B-B14F-4D97-AF65-F5344CB8AC3E}">
        <p14:creationId xmlns:p14="http://schemas.microsoft.com/office/powerpoint/2010/main" val="72873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8"/>
            <a:ext cx="10515600" cy="728569"/>
          </a:xfrm>
        </p:spPr>
        <p:txBody>
          <a:bodyPr/>
          <a:lstStyle/>
          <a:p>
            <a:r>
              <a:rPr lang="id-ID" b="1" dirty="0" smtClean="0">
                <a:solidFill>
                  <a:srgbClr val="00B0F0"/>
                </a:solidFill>
              </a:rPr>
              <a:t>1.3. Cara Menemukan Batu Bara</a:t>
            </a:r>
            <a:endParaRPr lang="id-ID" b="1" dirty="0">
              <a:solidFill>
                <a:srgbClr val="00B0F0"/>
              </a:solidFill>
            </a:endParaRPr>
          </a:p>
        </p:txBody>
      </p:sp>
      <p:sp>
        <p:nvSpPr>
          <p:cNvPr id="3" name="Content Placeholder 2"/>
          <p:cNvSpPr>
            <a:spLocks noGrp="1"/>
          </p:cNvSpPr>
          <p:nvPr>
            <p:ph idx="1"/>
          </p:nvPr>
        </p:nvSpPr>
        <p:spPr>
          <a:xfrm>
            <a:off x="838200" y="1147482"/>
            <a:ext cx="10515600" cy="5029481"/>
          </a:xfrm>
        </p:spPr>
        <p:txBody>
          <a:bodyPr/>
          <a:lstStyle/>
          <a:p>
            <a:pPr marL="0" lvl="0" indent="0" algn="just">
              <a:buNone/>
            </a:pPr>
            <a:r>
              <a:rPr lang="en-US" b="1" dirty="0">
                <a:latin typeface="Arial Narrow" pitchFamily="34" charset="0"/>
                <a:ea typeface="Calibri" pitchFamily="34" charset="0"/>
                <a:cs typeface="Times New Roman" pitchFamily="18" charset="0"/>
              </a:rPr>
              <a:t>Cara M</a:t>
            </a:r>
            <a:r>
              <a:rPr lang="id-ID" b="1" dirty="0">
                <a:latin typeface="Arial Narrow" pitchFamily="34" charset="0"/>
                <a:ea typeface="Calibri" pitchFamily="34" charset="0"/>
                <a:cs typeface="Times New Roman" pitchFamily="18" charset="0"/>
              </a:rPr>
              <a:t>enemukan Batu Bara</a:t>
            </a:r>
            <a:r>
              <a:rPr lang="en-US" b="1" dirty="0">
                <a:latin typeface="Arial Narrow" pitchFamily="34" charset="0"/>
                <a:ea typeface="Calibri" pitchFamily="34" charset="0"/>
                <a:cs typeface="Times New Roman" pitchFamily="18" charset="0"/>
              </a:rPr>
              <a:t> : </a:t>
            </a:r>
            <a:r>
              <a:rPr lang="id-ID" dirty="0">
                <a:solidFill>
                  <a:srgbClr val="000000"/>
                </a:solidFill>
                <a:latin typeface="Arial Narrow" pitchFamily="34" charset="0"/>
                <a:ea typeface="Calibri" pitchFamily="34" charset="0"/>
                <a:cs typeface="Times New Roman" pitchFamily="18" charset="0"/>
              </a:rPr>
              <a:t>Cadangan batu bara ditemukan melalui kegiatan </a:t>
            </a:r>
            <a:r>
              <a:rPr lang="id-ID" b="1" i="1" dirty="0">
                <a:solidFill>
                  <a:srgbClr val="000000"/>
                </a:solidFill>
                <a:latin typeface="Arial Narrow" pitchFamily="34" charset="0"/>
                <a:ea typeface="Calibri" pitchFamily="34" charset="0"/>
                <a:cs typeface="Times New Roman" pitchFamily="18" charset="0"/>
              </a:rPr>
              <a:t>eksplorasi</a:t>
            </a:r>
            <a:r>
              <a:rPr lang="id-ID" dirty="0">
                <a:solidFill>
                  <a:srgbClr val="000000"/>
                </a:solidFill>
                <a:latin typeface="Arial Narrow" pitchFamily="34" charset="0"/>
                <a:ea typeface="Calibri" pitchFamily="34" charset="0"/>
                <a:cs typeface="Times New Roman" pitchFamily="18" charset="0"/>
              </a:rPr>
              <a:t>. Proses tersebut biasanya mencakup pembuatan peta geologi dari daerah yang bersangkutan, kemudian melakukan </a:t>
            </a:r>
            <a:r>
              <a:rPr lang="id-ID" i="1" dirty="0">
                <a:solidFill>
                  <a:srgbClr val="000000"/>
                </a:solidFill>
                <a:latin typeface="Arial Narrow" pitchFamily="34" charset="0"/>
                <a:ea typeface="Calibri" pitchFamily="34" charset="0"/>
                <a:cs typeface="Times New Roman" pitchFamily="18" charset="0"/>
              </a:rPr>
              <a:t>survai geokimia</a:t>
            </a:r>
            <a:r>
              <a:rPr lang="id-ID" dirty="0">
                <a:solidFill>
                  <a:srgbClr val="000000"/>
                </a:solidFill>
                <a:latin typeface="Arial Narrow" pitchFamily="34" charset="0"/>
                <a:ea typeface="Calibri" pitchFamily="34" charset="0"/>
                <a:cs typeface="Times New Roman" pitchFamily="18" charset="0"/>
              </a:rPr>
              <a:t> dan </a:t>
            </a:r>
            <a:r>
              <a:rPr lang="id-ID" i="1" dirty="0">
                <a:solidFill>
                  <a:srgbClr val="000000"/>
                </a:solidFill>
                <a:latin typeface="Arial Narrow" pitchFamily="34" charset="0"/>
                <a:ea typeface="Calibri" pitchFamily="34" charset="0"/>
                <a:cs typeface="Times New Roman" pitchFamily="18" charset="0"/>
              </a:rPr>
              <a:t>geofisika</a:t>
            </a:r>
            <a:r>
              <a:rPr lang="id-ID" dirty="0">
                <a:solidFill>
                  <a:srgbClr val="000000"/>
                </a:solidFill>
                <a:latin typeface="Arial Narrow" pitchFamily="34" charset="0"/>
                <a:ea typeface="Calibri" pitchFamily="34" charset="0"/>
                <a:cs typeface="Times New Roman" pitchFamily="18" charset="0"/>
              </a:rPr>
              <a:t>, yang dilanjutkan dengan </a:t>
            </a:r>
            <a:r>
              <a:rPr lang="id-ID" b="1" i="1" dirty="0">
                <a:solidFill>
                  <a:srgbClr val="000000"/>
                </a:solidFill>
                <a:latin typeface="Arial Narrow" pitchFamily="34" charset="0"/>
                <a:ea typeface="Calibri" pitchFamily="34" charset="0"/>
                <a:cs typeface="Times New Roman" pitchFamily="18" charset="0"/>
              </a:rPr>
              <a:t>pengeboran eksploras</a:t>
            </a:r>
            <a:r>
              <a:rPr lang="id-ID" i="1" dirty="0">
                <a:solidFill>
                  <a:srgbClr val="000000"/>
                </a:solidFill>
                <a:latin typeface="Arial Narrow" pitchFamily="34" charset="0"/>
                <a:ea typeface="Calibri" pitchFamily="34" charset="0"/>
                <a:cs typeface="Times New Roman" pitchFamily="18" charset="0"/>
              </a:rPr>
              <a:t>i</a:t>
            </a:r>
            <a:r>
              <a:rPr lang="id-ID" dirty="0">
                <a:solidFill>
                  <a:srgbClr val="000000"/>
                </a:solidFill>
                <a:latin typeface="Arial Narrow" pitchFamily="34" charset="0"/>
                <a:ea typeface="Calibri" pitchFamily="34" charset="0"/>
                <a:cs typeface="Times New Roman" pitchFamily="18" charset="0"/>
              </a:rPr>
              <a:t>. Proses demikian memungkinkan diperolehnya gambaran yang tepat dari daerah yang akan dikembangkan. Daerah tersebut hanya akan menjadi suatu tambang jika daerah tersebut memiliki cadangan batu bara yang cukup banyak dan mutu yang memadai sehingga batu bara dapat diambil secara ekonomis. Setelah mendapat kepastian akan hal tersebut, maka dimulailah kegiatan penambangannya.</a:t>
            </a:r>
            <a:endParaRPr lang="id-ID" dirty="0">
              <a:latin typeface="Arial Narrow" pitchFamily="34" charset="0"/>
              <a:cs typeface="Arial" pitchFamily="34" charset="0"/>
            </a:endParaRPr>
          </a:p>
          <a:p>
            <a:pPr marL="0" indent="0">
              <a:buNone/>
            </a:pPr>
            <a:endParaRPr lang="id-ID" dirty="0"/>
          </a:p>
        </p:txBody>
      </p:sp>
    </p:spTree>
    <p:extLst>
      <p:ext uri="{BB962C8B-B14F-4D97-AF65-F5344CB8AC3E}">
        <p14:creationId xmlns:p14="http://schemas.microsoft.com/office/powerpoint/2010/main" val="380841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903"/>
            <a:ext cx="10515600" cy="531344"/>
          </a:xfrm>
        </p:spPr>
        <p:txBody>
          <a:bodyPr>
            <a:normAutofit fontScale="90000"/>
          </a:bodyPr>
          <a:lstStyle/>
          <a:p>
            <a:r>
              <a:rPr lang="id-ID" b="1" dirty="0" smtClean="0">
                <a:solidFill>
                  <a:srgbClr val="00B0F0"/>
                </a:solidFill>
              </a:rPr>
              <a:t>1.4. Proses Pembangunan Batu Bara</a:t>
            </a:r>
            <a:endParaRPr lang="id-ID" b="1" dirty="0">
              <a:solidFill>
                <a:srgbClr val="00B0F0"/>
              </a:solidFill>
            </a:endParaRPr>
          </a:p>
        </p:txBody>
      </p:sp>
      <p:pic>
        <p:nvPicPr>
          <p:cNvPr id="4" name="Picture 3"/>
          <p:cNvPicPr/>
          <p:nvPr/>
        </p:nvPicPr>
        <p:blipFill rotWithShape="1">
          <a:blip r:embed="rId2"/>
          <a:srcRect b="5318"/>
          <a:stretch/>
        </p:blipFill>
        <p:spPr bwMode="auto">
          <a:xfrm>
            <a:off x="1005349" y="699248"/>
            <a:ext cx="9790471" cy="5421334"/>
          </a:xfrm>
          <a:prstGeom prst="rect">
            <a:avLst/>
          </a:prstGeom>
          <a:noFill/>
          <a:ln w="9525">
            <a:solidFill>
              <a:schemeClr val="tx1"/>
            </a:solidFill>
            <a:miter lim="800000"/>
            <a:headEnd/>
            <a:tailEnd/>
          </a:ln>
        </p:spPr>
      </p:pic>
      <p:sp>
        <p:nvSpPr>
          <p:cNvPr id="5" name="Rectangle 4"/>
          <p:cNvSpPr/>
          <p:nvPr/>
        </p:nvSpPr>
        <p:spPr>
          <a:xfrm>
            <a:off x="3670413" y="6268745"/>
            <a:ext cx="5532284" cy="369332"/>
          </a:xfrm>
          <a:prstGeom prst="rect">
            <a:avLst/>
          </a:prstGeom>
        </p:spPr>
        <p:txBody>
          <a:bodyPr wrap="none">
            <a:spAutoFit/>
          </a:bodyPr>
          <a:lstStyle/>
          <a:p>
            <a:r>
              <a:rPr lang="id-ID" dirty="0" smtClean="0">
                <a:latin typeface="Arial" pitchFamily="34" charset="0"/>
                <a:cs typeface="Arial" pitchFamily="34" charset="0"/>
              </a:rPr>
              <a:t>Gambar 3. Ilustrasi proses penambangan batu bara </a:t>
            </a:r>
            <a:endParaRPr lang="id-ID" dirty="0"/>
          </a:p>
        </p:txBody>
      </p:sp>
    </p:spTree>
    <p:extLst>
      <p:ext uri="{BB962C8B-B14F-4D97-AF65-F5344CB8AC3E}">
        <p14:creationId xmlns:p14="http://schemas.microsoft.com/office/powerpoint/2010/main" val="145887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8"/>
            <a:ext cx="10515600" cy="596167"/>
          </a:xfrm>
        </p:spPr>
        <p:txBody>
          <a:bodyPr>
            <a:normAutofit fontScale="90000"/>
          </a:bodyPr>
          <a:lstStyle/>
          <a:p>
            <a:r>
              <a:rPr lang="id-ID" b="1" dirty="0" smtClean="0">
                <a:solidFill>
                  <a:srgbClr val="00B0F0"/>
                </a:solidFill>
              </a:rPr>
              <a:t>1.5. Metode Penambangan Batu Bara</a:t>
            </a:r>
            <a:endParaRPr lang="id-ID" b="1" dirty="0">
              <a:solidFill>
                <a:srgbClr val="00B0F0"/>
              </a:solidFill>
            </a:endParaRPr>
          </a:p>
        </p:txBody>
      </p:sp>
      <p:sp>
        <p:nvSpPr>
          <p:cNvPr id="3" name="Content Placeholder 2"/>
          <p:cNvSpPr>
            <a:spLocks noGrp="1"/>
          </p:cNvSpPr>
          <p:nvPr>
            <p:ph idx="1"/>
          </p:nvPr>
        </p:nvSpPr>
        <p:spPr>
          <a:xfrm>
            <a:off x="838200" y="1031631"/>
            <a:ext cx="11049000" cy="5486400"/>
          </a:xfrm>
        </p:spPr>
        <p:txBody>
          <a:bodyPr>
            <a:normAutofit lnSpcReduction="10000"/>
          </a:bodyPr>
          <a:lstStyle/>
          <a:p>
            <a:pPr lvl="0" fontAlgn="base">
              <a:lnSpc>
                <a:spcPct val="100000"/>
              </a:lnSpc>
              <a:spcBef>
                <a:spcPct val="0"/>
              </a:spcBef>
              <a:spcAft>
                <a:spcPct val="0"/>
              </a:spcAft>
              <a:buNone/>
            </a:pPr>
            <a:r>
              <a:rPr lang="id-ID" dirty="0">
                <a:latin typeface="Tahoma" pitchFamily="34" charset="0"/>
                <a:ea typeface="Tahoma" pitchFamily="34" charset="0"/>
                <a:cs typeface="Tahoma" pitchFamily="34" charset="0"/>
              </a:rPr>
              <a:t>Batu bara ditambang dengan dua metode  </a:t>
            </a:r>
            <a:r>
              <a:rPr lang="en-US" dirty="0">
                <a:latin typeface="Tahoma" pitchFamily="34" charset="0"/>
                <a:ea typeface="Tahoma" pitchFamily="34" charset="0"/>
                <a:cs typeface="Tahoma" pitchFamily="34" charset="0"/>
              </a:rPr>
              <a:t>:</a:t>
            </a:r>
          </a:p>
          <a:p>
            <a:pPr lvl="0" fontAlgn="base">
              <a:lnSpc>
                <a:spcPct val="100000"/>
              </a:lnSpc>
              <a:spcBef>
                <a:spcPct val="0"/>
              </a:spcBef>
              <a:spcAft>
                <a:spcPct val="0"/>
              </a:spcAft>
              <a:buNone/>
            </a:pPr>
            <a:endParaRPr lang="en-US" dirty="0">
              <a:latin typeface="Tahoma" pitchFamily="34" charset="0"/>
              <a:ea typeface="Tahoma" pitchFamily="34" charset="0"/>
              <a:cs typeface="Tahoma" pitchFamily="34" charset="0"/>
            </a:endParaRPr>
          </a:p>
          <a:p>
            <a:pPr marL="457200" lvl="0" indent="-457200" fontAlgn="base">
              <a:lnSpc>
                <a:spcPct val="100000"/>
              </a:lnSpc>
              <a:spcBef>
                <a:spcPct val="0"/>
              </a:spcBef>
              <a:spcAft>
                <a:spcPct val="0"/>
              </a:spcAft>
              <a:buFontTx/>
              <a:buAutoNum type="arabicPeriod"/>
            </a:pPr>
            <a:r>
              <a:rPr lang="en-US" dirty="0">
                <a:latin typeface="Tahoma" pitchFamily="34" charset="0"/>
                <a:ea typeface="Tahoma" pitchFamily="34" charset="0"/>
                <a:cs typeface="Tahoma" pitchFamily="34" charset="0"/>
              </a:rPr>
              <a:t>T</a:t>
            </a:r>
            <a:r>
              <a:rPr lang="id-ID" dirty="0">
                <a:latin typeface="Tahoma" pitchFamily="34" charset="0"/>
                <a:ea typeface="Tahoma" pitchFamily="34" charset="0"/>
                <a:cs typeface="Tahoma" pitchFamily="34" charset="0"/>
              </a:rPr>
              <a:t>ambang permukaan atau “</a:t>
            </a:r>
            <a:r>
              <a:rPr lang="id-ID" b="1" i="1" dirty="0">
                <a:latin typeface="Tahoma" pitchFamily="34" charset="0"/>
                <a:ea typeface="Tahoma" pitchFamily="34" charset="0"/>
                <a:cs typeface="Tahoma" pitchFamily="34" charset="0"/>
              </a:rPr>
              <a:t>terbuka”</a:t>
            </a:r>
            <a:r>
              <a:rPr lang="id-ID" dirty="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a:p>
            <a:pPr marL="457200" lvl="0" indent="-457200" fontAlgn="base">
              <a:lnSpc>
                <a:spcPct val="100000"/>
              </a:lnSpc>
              <a:spcBef>
                <a:spcPct val="0"/>
              </a:spcBef>
              <a:spcAft>
                <a:spcPct val="0"/>
              </a:spcAft>
              <a:buFontTx/>
              <a:buAutoNum type="arabicPeriod"/>
            </a:pPr>
            <a:r>
              <a:rPr lang="en-US" dirty="0">
                <a:latin typeface="Tahoma" pitchFamily="34" charset="0"/>
                <a:ea typeface="Tahoma" pitchFamily="34" charset="0"/>
                <a:cs typeface="Tahoma" pitchFamily="34" charset="0"/>
              </a:rPr>
              <a:t>T</a:t>
            </a:r>
            <a:r>
              <a:rPr lang="id-ID" dirty="0">
                <a:latin typeface="Tahoma" pitchFamily="34" charset="0"/>
                <a:ea typeface="Tahoma" pitchFamily="34" charset="0"/>
                <a:cs typeface="Tahoma" pitchFamily="34" charset="0"/>
              </a:rPr>
              <a:t>ambang bawah tanah atau “</a:t>
            </a:r>
            <a:r>
              <a:rPr lang="id-ID" b="1" i="1" dirty="0">
                <a:latin typeface="Tahoma" pitchFamily="34" charset="0"/>
                <a:ea typeface="Tahoma" pitchFamily="34" charset="0"/>
                <a:cs typeface="Tahoma" pitchFamily="34" charset="0"/>
              </a:rPr>
              <a:t>dalam</a:t>
            </a:r>
            <a:r>
              <a:rPr lang="id-ID" b="1" dirty="0">
                <a:latin typeface="Tahoma" pitchFamily="34" charset="0"/>
                <a:ea typeface="Tahoma" pitchFamily="34" charset="0"/>
                <a:cs typeface="Tahoma" pitchFamily="34" charset="0"/>
              </a:rPr>
              <a:t>”</a:t>
            </a:r>
            <a:r>
              <a:rPr lang="en-US" dirty="0">
                <a:latin typeface="Tahoma" pitchFamily="34" charset="0"/>
                <a:ea typeface="Tahoma" pitchFamily="34" charset="0"/>
                <a:cs typeface="Tahoma" pitchFamily="34" charset="0"/>
              </a:rPr>
              <a:t> </a:t>
            </a:r>
          </a:p>
          <a:p>
            <a:pPr marL="457200" lvl="0" indent="-457200" fontAlgn="base">
              <a:lnSpc>
                <a:spcPct val="100000"/>
              </a:lnSpc>
              <a:spcBef>
                <a:spcPct val="0"/>
              </a:spcBef>
              <a:spcAft>
                <a:spcPct val="0"/>
              </a:spcAft>
              <a:buFontTx/>
              <a:buAutoNum type="arabicPeriod"/>
            </a:pPr>
            <a:r>
              <a:rPr lang="en-US" dirty="0" err="1">
                <a:latin typeface="Tahoma" pitchFamily="34" charset="0"/>
                <a:ea typeface="Tahoma" pitchFamily="34" charset="0"/>
                <a:cs typeface="Tahoma" pitchFamily="34" charset="0"/>
              </a:rPr>
              <a:t>Penambangan</a:t>
            </a:r>
            <a:r>
              <a:rPr lang="en-US"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lereng</a:t>
            </a:r>
            <a:r>
              <a:rPr lang="en-US" b="1" dirty="0">
                <a:latin typeface="Tahoma" pitchFamily="34" charset="0"/>
                <a:ea typeface="Tahoma" pitchFamily="34" charset="0"/>
                <a:cs typeface="Tahoma" pitchFamily="34" charset="0"/>
              </a:rPr>
              <a:t>. </a:t>
            </a:r>
          </a:p>
          <a:p>
            <a:pPr marL="457200" lvl="0" indent="-457200" fontAlgn="base">
              <a:lnSpc>
                <a:spcPct val="100000"/>
              </a:lnSpc>
              <a:spcBef>
                <a:spcPct val="0"/>
              </a:spcBef>
              <a:spcAft>
                <a:spcPct val="0"/>
              </a:spcAft>
            </a:pPr>
            <a:endParaRPr lang="en-US" b="1" dirty="0">
              <a:latin typeface="Tahoma" pitchFamily="34" charset="0"/>
              <a:ea typeface="Tahoma" pitchFamily="34" charset="0"/>
              <a:cs typeface="Tahoma" pitchFamily="34" charset="0"/>
            </a:endParaRPr>
          </a:p>
          <a:p>
            <a:pPr lvl="0" fontAlgn="base">
              <a:spcBef>
                <a:spcPct val="0"/>
              </a:spcBef>
              <a:spcAft>
                <a:spcPct val="0"/>
              </a:spcAft>
            </a:pPr>
            <a:r>
              <a:rPr lang="id-ID" dirty="0">
                <a:solidFill>
                  <a:srgbClr val="000000"/>
                </a:solidFill>
                <a:latin typeface="Tahoma" pitchFamily="34" charset="0"/>
                <a:ea typeface="Tahoma" pitchFamily="34" charset="0"/>
                <a:cs typeface="Tahoma" pitchFamily="34" charset="0"/>
              </a:rPr>
              <a:t>Pemilihan metode penambangan sangat ditentukan oleh unsur geologi endapan batu bara. </a:t>
            </a:r>
            <a:endParaRPr lang="en-US" dirty="0">
              <a:solidFill>
                <a:srgbClr val="000000"/>
              </a:solidFill>
              <a:latin typeface="Tahoma" pitchFamily="34" charset="0"/>
              <a:ea typeface="Tahoma" pitchFamily="34" charset="0"/>
              <a:cs typeface="Tahoma" pitchFamily="34" charset="0"/>
            </a:endParaRPr>
          </a:p>
          <a:p>
            <a:pPr lvl="0" fontAlgn="base">
              <a:spcBef>
                <a:spcPct val="0"/>
              </a:spcBef>
              <a:spcAft>
                <a:spcPct val="0"/>
              </a:spcAft>
            </a:pPr>
            <a:r>
              <a:rPr lang="id-ID" dirty="0">
                <a:solidFill>
                  <a:srgbClr val="000000"/>
                </a:solidFill>
                <a:latin typeface="Tahoma" pitchFamily="34" charset="0"/>
                <a:ea typeface="Tahoma" pitchFamily="34" charset="0"/>
                <a:cs typeface="Tahoma" pitchFamily="34" charset="0"/>
              </a:rPr>
              <a:t>Saat ini, tambang bawah tanah menghasilkan sekitar 60% dari produksi batu bara dunia, walaupun beberapa Negara penghasil batu bara yang besar lebih menggunakan tambang permukaan. </a:t>
            </a:r>
            <a:endParaRPr lang="en-US" dirty="0">
              <a:solidFill>
                <a:srgbClr val="000000"/>
              </a:solidFill>
              <a:latin typeface="Tahoma" pitchFamily="34" charset="0"/>
              <a:ea typeface="Tahoma" pitchFamily="34" charset="0"/>
              <a:cs typeface="Tahoma" pitchFamily="34" charset="0"/>
            </a:endParaRPr>
          </a:p>
          <a:p>
            <a:pPr lvl="0" fontAlgn="base">
              <a:spcBef>
                <a:spcPct val="0"/>
              </a:spcBef>
              <a:spcAft>
                <a:spcPct val="0"/>
              </a:spcAft>
            </a:pPr>
            <a:r>
              <a:rPr lang="id-ID" dirty="0">
                <a:solidFill>
                  <a:srgbClr val="000000"/>
                </a:solidFill>
                <a:latin typeface="Tahoma" pitchFamily="34" charset="0"/>
                <a:ea typeface="Tahoma" pitchFamily="34" charset="0"/>
                <a:cs typeface="Tahoma" pitchFamily="34" charset="0"/>
              </a:rPr>
              <a:t>Tambang terbuka menghasilkan sekitar 80% produksi batu bara di Australia, sementara di AS, hasil dari tambang permukaan sekitar 67%.</a:t>
            </a:r>
            <a:endParaRPr lang="en-US" dirty="0">
              <a:latin typeface="Tahoma" pitchFamily="34" charset="0"/>
              <a:ea typeface="Tahoma" pitchFamily="34" charset="0"/>
              <a:cs typeface="Tahoma" pitchFamily="34" charset="0"/>
            </a:endParaRPr>
          </a:p>
          <a:p>
            <a:pPr marL="0" indent="0">
              <a:buNone/>
            </a:pPr>
            <a:endParaRPr lang="id-ID" dirty="0"/>
          </a:p>
        </p:txBody>
      </p:sp>
    </p:spTree>
    <p:extLst>
      <p:ext uri="{BB962C8B-B14F-4D97-AF65-F5344CB8AC3E}">
        <p14:creationId xmlns:p14="http://schemas.microsoft.com/office/powerpoint/2010/main" val="239996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5829"/>
          </a:xfrm>
        </p:spPr>
        <p:txBody>
          <a:bodyPr>
            <a:normAutofit fontScale="90000"/>
          </a:bodyPr>
          <a:lstStyle/>
          <a:p>
            <a:r>
              <a:rPr lang="id-ID" b="1" dirty="0" smtClean="0">
                <a:solidFill>
                  <a:srgbClr val="00B0F0"/>
                </a:solidFill>
              </a:rPr>
              <a:t>1.6. Analisa Batu Bara</a:t>
            </a:r>
            <a:endParaRPr lang="id-ID" b="1" dirty="0">
              <a:solidFill>
                <a:srgbClr val="00B0F0"/>
              </a:solidFill>
            </a:endParaRPr>
          </a:p>
        </p:txBody>
      </p:sp>
      <p:sp>
        <p:nvSpPr>
          <p:cNvPr id="5" name="Rectangle 4"/>
          <p:cNvSpPr/>
          <p:nvPr/>
        </p:nvSpPr>
        <p:spPr>
          <a:xfrm>
            <a:off x="762000" y="1295400"/>
            <a:ext cx="3390928" cy="523220"/>
          </a:xfrm>
          <a:prstGeom prst="rect">
            <a:avLst/>
          </a:prstGeom>
        </p:spPr>
        <p:txBody>
          <a:bodyPr wrap="none">
            <a:spAutoFit/>
          </a:bodyPr>
          <a:lstStyle/>
          <a:p>
            <a:pPr marL="342900" indent="-342900">
              <a:buAutoNum type="arabicPeriod"/>
            </a:pPr>
            <a:r>
              <a:rPr lang="en-US" sz="2800" b="1" dirty="0" err="1" smtClean="0"/>
              <a:t>Analisa</a:t>
            </a:r>
            <a:r>
              <a:rPr lang="en-US" sz="2800" b="1" dirty="0" smtClean="0"/>
              <a:t> </a:t>
            </a:r>
            <a:r>
              <a:rPr lang="en-US" sz="2800" b="1" i="1" dirty="0" err="1" smtClean="0"/>
              <a:t>proksimasi</a:t>
            </a:r>
            <a:r>
              <a:rPr lang="en-US" sz="2800" b="1" dirty="0" smtClean="0"/>
              <a:t> </a:t>
            </a:r>
          </a:p>
        </p:txBody>
      </p:sp>
      <p:sp>
        <p:nvSpPr>
          <p:cNvPr id="6" name="Rectangle 5"/>
          <p:cNvSpPr/>
          <p:nvPr/>
        </p:nvSpPr>
        <p:spPr>
          <a:xfrm>
            <a:off x="914400" y="3429000"/>
            <a:ext cx="3073277" cy="523220"/>
          </a:xfrm>
          <a:prstGeom prst="rect">
            <a:avLst/>
          </a:prstGeom>
        </p:spPr>
        <p:txBody>
          <a:bodyPr wrap="none">
            <a:spAutoFit/>
          </a:bodyPr>
          <a:lstStyle/>
          <a:p>
            <a:pPr marL="342900" indent="-342900"/>
            <a:r>
              <a:rPr lang="en-US" sz="2800" b="1" dirty="0" smtClean="0"/>
              <a:t>2.	</a:t>
            </a:r>
            <a:r>
              <a:rPr lang="en-US" sz="2800" b="1" dirty="0" err="1" smtClean="0"/>
              <a:t>Analisa</a:t>
            </a:r>
            <a:r>
              <a:rPr lang="en-US" sz="2800" b="1" dirty="0" smtClean="0"/>
              <a:t> </a:t>
            </a:r>
            <a:r>
              <a:rPr lang="en-US" sz="2800" b="1" i="1" dirty="0" err="1" smtClean="0"/>
              <a:t>ultimasi</a:t>
            </a:r>
            <a:r>
              <a:rPr lang="en-US" sz="2800" b="1" dirty="0" smtClean="0"/>
              <a:t>. </a:t>
            </a:r>
            <a:endParaRPr lang="en-US" sz="2800" b="1" dirty="0"/>
          </a:p>
        </p:txBody>
      </p:sp>
      <p:sp>
        <p:nvSpPr>
          <p:cNvPr id="7" name="Content Placeholder 2"/>
          <p:cNvSpPr txBox="1">
            <a:spLocks/>
          </p:cNvSpPr>
          <p:nvPr/>
        </p:nvSpPr>
        <p:spPr>
          <a:xfrm>
            <a:off x="1160585" y="1806653"/>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i="1" dirty="0" err="1"/>
              <a:t>Analisis</a:t>
            </a:r>
            <a:r>
              <a:rPr lang="en-US" b="1" i="1" dirty="0"/>
              <a:t> </a:t>
            </a:r>
            <a:r>
              <a:rPr lang="en-US" b="1" i="1" dirty="0" err="1"/>
              <a:t>proksimasi</a:t>
            </a:r>
            <a:r>
              <a:rPr lang="en-US" b="1" i="1" dirty="0"/>
              <a:t> </a:t>
            </a:r>
            <a:r>
              <a:rPr lang="en-US" dirty="0" err="1"/>
              <a:t>adalah</a:t>
            </a:r>
            <a:r>
              <a:rPr lang="en-US" dirty="0"/>
              <a:t> </a:t>
            </a:r>
            <a:r>
              <a:rPr lang="en-US" dirty="0" err="1"/>
              <a:t>analaisis</a:t>
            </a:r>
            <a:r>
              <a:rPr lang="en-US" dirty="0"/>
              <a:t> </a:t>
            </a:r>
            <a:r>
              <a:rPr lang="en-US" dirty="0" err="1"/>
              <a:t>batubara</a:t>
            </a:r>
            <a:r>
              <a:rPr lang="en-US" dirty="0"/>
              <a:t> yang paling </a:t>
            </a:r>
            <a:r>
              <a:rPr lang="en-US" dirty="0" err="1"/>
              <a:t>sederhana</a:t>
            </a:r>
            <a:r>
              <a:rPr lang="en-US" dirty="0"/>
              <a:t> </a:t>
            </a:r>
            <a:r>
              <a:rPr lang="en-US" dirty="0" err="1"/>
              <a:t>dan</a:t>
            </a:r>
            <a:r>
              <a:rPr lang="en-US" dirty="0"/>
              <a:t> </a:t>
            </a:r>
            <a:r>
              <a:rPr lang="en-US" dirty="0" err="1"/>
              <a:t>menghasilkan</a:t>
            </a:r>
            <a:r>
              <a:rPr lang="en-US" dirty="0"/>
              <a:t> </a:t>
            </a:r>
            <a:r>
              <a:rPr lang="en-US" dirty="0" err="1"/>
              <a:t>fraksi</a:t>
            </a:r>
            <a:r>
              <a:rPr lang="en-US" dirty="0"/>
              <a:t> </a:t>
            </a:r>
            <a:r>
              <a:rPr lang="en-US" dirty="0" err="1"/>
              <a:t>massa</a:t>
            </a:r>
            <a:r>
              <a:rPr lang="en-US" dirty="0"/>
              <a:t> </a:t>
            </a:r>
            <a:r>
              <a:rPr lang="en-US" dirty="0" err="1"/>
              <a:t>dalam</a:t>
            </a:r>
            <a:r>
              <a:rPr lang="en-US" dirty="0"/>
              <a:t> </a:t>
            </a:r>
            <a:r>
              <a:rPr lang="en-US" dirty="0" err="1"/>
              <a:t>karbon</a:t>
            </a:r>
            <a:r>
              <a:rPr lang="en-US" dirty="0"/>
              <a:t> </a:t>
            </a:r>
            <a:r>
              <a:rPr lang="en-US" dirty="0" err="1"/>
              <a:t>tetap</a:t>
            </a:r>
            <a:r>
              <a:rPr lang="en-US" dirty="0"/>
              <a:t> (FC), </a:t>
            </a:r>
            <a:r>
              <a:rPr lang="en-US" dirty="0" err="1"/>
              <a:t>bahan</a:t>
            </a:r>
            <a:r>
              <a:rPr lang="en-US" dirty="0"/>
              <a:t> </a:t>
            </a:r>
            <a:r>
              <a:rPr lang="en-US" dirty="0" err="1"/>
              <a:t>dapat</a:t>
            </a:r>
            <a:r>
              <a:rPr lang="en-US" dirty="0"/>
              <a:t> </a:t>
            </a:r>
            <a:r>
              <a:rPr lang="en-US" dirty="0" err="1"/>
              <a:t>menguap</a:t>
            </a:r>
            <a:r>
              <a:rPr lang="en-US" dirty="0"/>
              <a:t> (VM), </a:t>
            </a:r>
            <a:r>
              <a:rPr lang="en-US" dirty="0" err="1"/>
              <a:t>kebasahan</a:t>
            </a:r>
            <a:r>
              <a:rPr lang="en-US" dirty="0"/>
              <a:t> (M), </a:t>
            </a:r>
            <a:r>
              <a:rPr lang="en-US" dirty="0" err="1"/>
              <a:t>dan</a:t>
            </a:r>
            <a:r>
              <a:rPr lang="en-US" dirty="0"/>
              <a:t> </a:t>
            </a:r>
            <a:r>
              <a:rPr lang="en-US" dirty="0" err="1"/>
              <a:t>abu</a:t>
            </a:r>
            <a:r>
              <a:rPr lang="en-US" dirty="0"/>
              <a:t> (A) </a:t>
            </a:r>
            <a:r>
              <a:rPr lang="en-US" dirty="0" err="1"/>
              <a:t>dalam</a:t>
            </a:r>
            <a:r>
              <a:rPr lang="en-US" dirty="0"/>
              <a:t> </a:t>
            </a:r>
            <a:r>
              <a:rPr lang="en-US" dirty="0" err="1"/>
              <a:t>batubara</a:t>
            </a:r>
            <a:r>
              <a:rPr lang="en-US" dirty="0"/>
              <a:t>.</a:t>
            </a:r>
          </a:p>
        </p:txBody>
      </p:sp>
      <p:sp>
        <p:nvSpPr>
          <p:cNvPr id="9" name="Content Placeholder 2"/>
          <p:cNvSpPr txBox="1">
            <a:spLocks/>
          </p:cNvSpPr>
          <p:nvPr/>
        </p:nvSpPr>
        <p:spPr>
          <a:xfrm>
            <a:off x="1160585" y="1928202"/>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d-ID" dirty="0"/>
          </a:p>
        </p:txBody>
      </p:sp>
      <p:sp>
        <p:nvSpPr>
          <p:cNvPr id="10" name="Content Placeholder 2"/>
          <p:cNvSpPr txBox="1">
            <a:spLocks/>
          </p:cNvSpPr>
          <p:nvPr/>
        </p:nvSpPr>
        <p:spPr>
          <a:xfrm>
            <a:off x="1160585" y="4076611"/>
            <a:ext cx="10515600" cy="226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i="1" dirty="0" err="1"/>
              <a:t>Analisis</a:t>
            </a:r>
            <a:r>
              <a:rPr lang="en-US" b="1" i="1" dirty="0"/>
              <a:t> </a:t>
            </a:r>
            <a:r>
              <a:rPr lang="en-US" b="1" i="1" dirty="0" err="1"/>
              <a:t>ultimasi</a:t>
            </a:r>
            <a:r>
              <a:rPr lang="en-US" b="1" i="1" dirty="0"/>
              <a:t> </a:t>
            </a:r>
            <a:r>
              <a:rPr lang="en-US" b="1" i="1" dirty="0" err="1"/>
              <a:t>batubara</a:t>
            </a:r>
            <a:r>
              <a:rPr lang="en-US" b="1" i="1" dirty="0"/>
              <a:t> </a:t>
            </a:r>
            <a:r>
              <a:rPr lang="en-US" dirty="0" err="1"/>
              <a:t>adalah</a:t>
            </a:r>
            <a:r>
              <a:rPr lang="en-US" dirty="0"/>
              <a:t> </a:t>
            </a:r>
            <a:r>
              <a:rPr lang="en-US" dirty="0" err="1"/>
              <a:t>suatu</a:t>
            </a:r>
            <a:r>
              <a:rPr lang="en-US" dirty="0"/>
              <a:t> </a:t>
            </a:r>
            <a:r>
              <a:rPr lang="en-US" dirty="0" err="1"/>
              <a:t>analisis</a:t>
            </a:r>
            <a:r>
              <a:rPr lang="en-US" dirty="0"/>
              <a:t> </a:t>
            </a:r>
            <a:r>
              <a:rPr lang="en-US" dirty="0" err="1"/>
              <a:t>laborratorium</a:t>
            </a:r>
            <a:r>
              <a:rPr lang="en-US" dirty="0"/>
              <a:t> yang </a:t>
            </a:r>
            <a:r>
              <a:rPr lang="en-US" dirty="0" err="1"/>
              <a:t>memuat</a:t>
            </a:r>
            <a:r>
              <a:rPr lang="en-US" dirty="0"/>
              <a:t> </a:t>
            </a:r>
            <a:r>
              <a:rPr lang="en-US" dirty="0" err="1"/>
              <a:t>fraksi</a:t>
            </a:r>
            <a:r>
              <a:rPr lang="en-US" dirty="0"/>
              <a:t> </a:t>
            </a:r>
            <a:r>
              <a:rPr lang="en-US" dirty="0" err="1"/>
              <a:t>massa</a:t>
            </a:r>
            <a:r>
              <a:rPr lang="en-US" dirty="0"/>
              <a:t> </a:t>
            </a:r>
            <a:r>
              <a:rPr lang="en-US" dirty="0" err="1"/>
              <a:t>karbon</a:t>
            </a:r>
            <a:r>
              <a:rPr lang="en-US" dirty="0"/>
              <a:t> (C), hydrogen (H</a:t>
            </a:r>
            <a:r>
              <a:rPr lang="en-US" baseline="-25000" dirty="0"/>
              <a:t>2</a:t>
            </a:r>
            <a:r>
              <a:rPr lang="en-US" dirty="0"/>
              <a:t> ), </a:t>
            </a:r>
            <a:r>
              <a:rPr lang="en-US" dirty="0" err="1"/>
              <a:t>Oksigen</a:t>
            </a:r>
            <a:r>
              <a:rPr lang="en-US" dirty="0"/>
              <a:t> (O</a:t>
            </a:r>
            <a:r>
              <a:rPr lang="en-US" baseline="-25000" dirty="0"/>
              <a:t>2</a:t>
            </a:r>
            <a:r>
              <a:rPr lang="en-US" dirty="0"/>
              <a:t>), sulfur </a:t>
            </a:r>
            <a:r>
              <a:rPr lang="en-US" dirty="0" smtClean="0"/>
              <a:t>(S) </a:t>
            </a:r>
            <a:r>
              <a:rPr lang="en-US" dirty="0" err="1"/>
              <a:t>dan</a:t>
            </a:r>
            <a:r>
              <a:rPr lang="en-US" dirty="0"/>
              <a:t> nitrogen (N</a:t>
            </a:r>
            <a:r>
              <a:rPr lang="en-US" baseline="-25000" dirty="0"/>
              <a:t>2</a:t>
            </a:r>
            <a:r>
              <a:rPr lang="en-US" dirty="0"/>
              <a:t>) </a:t>
            </a:r>
            <a:r>
              <a:rPr lang="en-US" dirty="0" err="1"/>
              <a:t>didalam</a:t>
            </a:r>
            <a:r>
              <a:rPr lang="en-US" dirty="0"/>
              <a:t> </a:t>
            </a:r>
            <a:r>
              <a:rPr lang="en-US" dirty="0" err="1"/>
              <a:t>batubara</a:t>
            </a:r>
            <a:r>
              <a:rPr lang="en-US" dirty="0"/>
              <a:t> </a:t>
            </a:r>
            <a:r>
              <a:rPr lang="en-US" dirty="0" err="1"/>
              <a:t>sekaligus</a:t>
            </a:r>
            <a:r>
              <a:rPr lang="en-US" dirty="0"/>
              <a:t> </a:t>
            </a:r>
            <a:r>
              <a:rPr lang="en-US" dirty="0" err="1"/>
              <a:t>dengan</a:t>
            </a:r>
            <a:r>
              <a:rPr lang="en-US" dirty="0"/>
              <a:t> </a:t>
            </a:r>
            <a:r>
              <a:rPr lang="en-US" dirty="0" err="1"/>
              <a:t>nilai</a:t>
            </a:r>
            <a:r>
              <a:rPr lang="en-US" dirty="0"/>
              <a:t> </a:t>
            </a:r>
            <a:r>
              <a:rPr lang="en-US" dirty="0" err="1"/>
              <a:t>pembakaran</a:t>
            </a:r>
            <a:r>
              <a:rPr lang="en-US" dirty="0"/>
              <a:t> </a:t>
            </a:r>
            <a:r>
              <a:rPr lang="en-US" dirty="0" err="1"/>
              <a:t>tinggi</a:t>
            </a:r>
            <a:r>
              <a:rPr lang="en-US" dirty="0"/>
              <a:t> (HHV) </a:t>
            </a:r>
            <a:r>
              <a:rPr lang="en-US" dirty="0" err="1"/>
              <a:t>nya</a:t>
            </a:r>
            <a:r>
              <a:rPr lang="en-US" dirty="0"/>
              <a:t>. </a:t>
            </a:r>
            <a:r>
              <a:rPr lang="en-US" dirty="0" err="1"/>
              <a:t>Kebanyakan</a:t>
            </a:r>
            <a:r>
              <a:rPr lang="en-US" dirty="0"/>
              <a:t> </a:t>
            </a:r>
            <a:r>
              <a:rPr lang="en-US" dirty="0" err="1"/>
              <a:t>analisis</a:t>
            </a:r>
            <a:r>
              <a:rPr lang="en-US" dirty="0"/>
              <a:t> </a:t>
            </a:r>
            <a:r>
              <a:rPr lang="en-US" dirty="0" err="1"/>
              <a:t>ultimasi</a:t>
            </a:r>
            <a:r>
              <a:rPr lang="en-US" dirty="0"/>
              <a:t> </a:t>
            </a:r>
            <a:r>
              <a:rPr lang="en-US" dirty="0" err="1"/>
              <a:t>memberikan</a:t>
            </a:r>
            <a:r>
              <a:rPr lang="en-US" dirty="0"/>
              <a:t> </a:t>
            </a:r>
            <a:r>
              <a:rPr lang="en-US" dirty="0" err="1"/>
              <a:t>kebasahan</a:t>
            </a:r>
            <a:r>
              <a:rPr lang="en-US" dirty="0"/>
              <a:t> (M)  </a:t>
            </a:r>
            <a:r>
              <a:rPr lang="en-US" dirty="0" err="1"/>
              <a:t>dan</a:t>
            </a:r>
            <a:r>
              <a:rPr lang="en-US" dirty="0"/>
              <a:t> </a:t>
            </a:r>
            <a:r>
              <a:rPr lang="en-US" dirty="0" err="1"/>
              <a:t>abu</a:t>
            </a:r>
            <a:r>
              <a:rPr lang="en-US" dirty="0"/>
              <a:t> (A) </a:t>
            </a:r>
            <a:r>
              <a:rPr lang="en-US" dirty="0" err="1"/>
              <a:t>secara</a:t>
            </a:r>
            <a:r>
              <a:rPr lang="en-US" dirty="0"/>
              <a:t> </a:t>
            </a:r>
            <a:r>
              <a:rPr lang="en-US" dirty="0" err="1"/>
              <a:t>terpisah</a:t>
            </a:r>
            <a:r>
              <a:rPr lang="en-US" dirty="0"/>
              <a:t>. </a:t>
            </a:r>
          </a:p>
          <a:p>
            <a:pPr marL="0" indent="0" algn="just">
              <a:buNone/>
            </a:pPr>
            <a:endParaRPr lang="en-US" dirty="0"/>
          </a:p>
        </p:txBody>
      </p:sp>
    </p:spTree>
    <p:extLst>
      <p:ext uri="{BB962C8B-B14F-4D97-AF65-F5344CB8AC3E}">
        <p14:creationId xmlns:p14="http://schemas.microsoft.com/office/powerpoint/2010/main" val="130863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521"/>
          </a:xfrm>
        </p:spPr>
        <p:txBody>
          <a:bodyPr>
            <a:normAutofit/>
          </a:bodyPr>
          <a:lstStyle/>
          <a:p>
            <a:r>
              <a:rPr lang="id-ID" sz="4000" b="1" dirty="0" smtClean="0">
                <a:solidFill>
                  <a:srgbClr val="00B0F0"/>
                </a:solidFill>
              </a:rPr>
              <a:t>1.7. Sifat-sifat Batu Bara</a:t>
            </a:r>
            <a:endParaRPr lang="id-ID" sz="4000" b="1" dirty="0">
              <a:solidFill>
                <a:srgbClr val="00B0F0"/>
              </a:solidFill>
            </a:endParaRPr>
          </a:p>
        </p:txBody>
      </p:sp>
      <p:sp>
        <p:nvSpPr>
          <p:cNvPr id="3" name="Content Placeholder 2"/>
          <p:cNvSpPr>
            <a:spLocks noGrp="1"/>
          </p:cNvSpPr>
          <p:nvPr>
            <p:ph idx="1"/>
          </p:nvPr>
        </p:nvSpPr>
        <p:spPr>
          <a:xfrm>
            <a:off x="1260230" y="1312984"/>
            <a:ext cx="10515600" cy="4384431"/>
          </a:xfrm>
        </p:spPr>
        <p:txBody>
          <a:bodyPr/>
          <a:lstStyle/>
          <a:p>
            <a:pPr marL="465138" lvl="0" indent="-465138" algn="just" eaLnBrk="0" fontAlgn="base" hangingPunct="0">
              <a:lnSpc>
                <a:spcPct val="100000"/>
              </a:lnSpc>
              <a:spcBef>
                <a:spcPct val="0"/>
              </a:spcBef>
              <a:spcAft>
                <a:spcPct val="0"/>
              </a:spcAft>
              <a:buFont typeface="+mj-lt"/>
              <a:buAutoNum type="arabicPeriod"/>
            </a:pPr>
            <a:r>
              <a:rPr lang="en-US" sz="4000" dirty="0" err="1">
                <a:solidFill>
                  <a:srgbClr val="000000"/>
                </a:solidFill>
                <a:latin typeface="Arial Narrow" pitchFamily="34" charset="0"/>
                <a:ea typeface="Calibri" pitchFamily="34" charset="0"/>
                <a:cs typeface="Times New Roman" pitchFamily="18" charset="0"/>
              </a:rPr>
              <a:t>kadar</a:t>
            </a:r>
            <a:r>
              <a:rPr lang="en-US" sz="4000" dirty="0">
                <a:solidFill>
                  <a:srgbClr val="000000"/>
                </a:solidFill>
                <a:latin typeface="Arial Narrow" pitchFamily="34" charset="0"/>
                <a:ea typeface="Calibri" pitchFamily="34" charset="0"/>
                <a:cs typeface="Times New Roman" pitchFamily="18" charset="0"/>
              </a:rPr>
              <a:t> sulfur, </a:t>
            </a:r>
            <a:endParaRPr lang="en-US" sz="4000" dirty="0">
              <a:latin typeface="Arial Narrow" pitchFamily="34" charset="0"/>
              <a:cs typeface="Arial" pitchFamily="34" charset="0"/>
            </a:endParaRPr>
          </a:p>
          <a:p>
            <a:pPr marL="465138" lvl="0" indent="-465138" algn="just" eaLnBrk="0" fontAlgn="base" hangingPunct="0">
              <a:lnSpc>
                <a:spcPct val="100000"/>
              </a:lnSpc>
              <a:spcBef>
                <a:spcPct val="0"/>
              </a:spcBef>
              <a:spcAft>
                <a:spcPct val="0"/>
              </a:spcAft>
              <a:buFont typeface="+mj-lt"/>
              <a:buAutoNum type="arabicPeriod"/>
            </a:pPr>
            <a:r>
              <a:rPr lang="en-US" sz="4000" dirty="0" err="1">
                <a:solidFill>
                  <a:srgbClr val="000000"/>
                </a:solidFill>
                <a:latin typeface="Arial Narrow" pitchFamily="34" charset="0"/>
                <a:ea typeface="Calibri" pitchFamily="34" charset="0"/>
                <a:cs typeface="Times New Roman" pitchFamily="18" charset="0"/>
              </a:rPr>
              <a:t>karekteristik</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pembakaran</a:t>
            </a:r>
            <a:endParaRPr lang="en-US" sz="4000" dirty="0">
              <a:latin typeface="Arial Narrow" pitchFamily="34" charset="0"/>
              <a:cs typeface="Arial" pitchFamily="34" charset="0"/>
            </a:endParaRPr>
          </a:p>
          <a:p>
            <a:pPr marL="465138" lvl="0" indent="-465138" algn="just" eaLnBrk="0" fontAlgn="base" hangingPunct="0">
              <a:lnSpc>
                <a:spcPct val="100000"/>
              </a:lnSpc>
              <a:spcBef>
                <a:spcPct val="0"/>
              </a:spcBef>
              <a:spcAft>
                <a:spcPct val="0"/>
              </a:spcAft>
              <a:buFont typeface="+mj-lt"/>
              <a:buAutoNum type="arabicPeriod"/>
            </a:pPr>
            <a:r>
              <a:rPr lang="en-US" sz="4000" dirty="0" err="1">
                <a:solidFill>
                  <a:srgbClr val="000000"/>
                </a:solidFill>
                <a:latin typeface="Arial Narrow" pitchFamily="34" charset="0"/>
                <a:ea typeface="Calibri" pitchFamily="34" charset="0"/>
                <a:cs typeface="Times New Roman" pitchFamily="18" charset="0"/>
              </a:rPr>
              <a:t>daya</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tahan</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terhadap</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cuaca</a:t>
            </a:r>
            <a:r>
              <a:rPr lang="en-US" sz="4000" dirty="0">
                <a:solidFill>
                  <a:srgbClr val="000000"/>
                </a:solidFill>
                <a:latin typeface="Arial Narrow" pitchFamily="34" charset="0"/>
                <a:ea typeface="Calibri" pitchFamily="34" charset="0"/>
                <a:cs typeface="Times New Roman" pitchFamily="18" charset="0"/>
              </a:rPr>
              <a:t> </a:t>
            </a:r>
            <a:endParaRPr lang="en-US" sz="4000" dirty="0">
              <a:latin typeface="Arial Narrow" pitchFamily="34" charset="0"/>
              <a:cs typeface="Arial" pitchFamily="34" charset="0"/>
            </a:endParaRPr>
          </a:p>
          <a:p>
            <a:pPr marL="465138" lvl="0" indent="-465138" algn="just" eaLnBrk="0" fontAlgn="base" hangingPunct="0">
              <a:lnSpc>
                <a:spcPct val="100000"/>
              </a:lnSpc>
              <a:spcBef>
                <a:spcPct val="0"/>
              </a:spcBef>
              <a:spcAft>
                <a:spcPct val="0"/>
              </a:spcAft>
              <a:buFont typeface="+mj-lt"/>
              <a:buAutoNum type="arabicPeriod"/>
            </a:pPr>
            <a:r>
              <a:rPr lang="en-US" sz="4000" dirty="0" err="1">
                <a:solidFill>
                  <a:srgbClr val="000000"/>
                </a:solidFill>
                <a:latin typeface="Arial Narrow" pitchFamily="34" charset="0"/>
                <a:ea typeface="Calibri" pitchFamily="34" charset="0"/>
                <a:cs typeface="Times New Roman" pitchFamily="18" charset="0"/>
              </a:rPr>
              <a:t>temperatur</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perlunakan</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abu</a:t>
            </a:r>
            <a:endParaRPr lang="en-US" sz="4000" dirty="0">
              <a:latin typeface="Arial Narrow" pitchFamily="34" charset="0"/>
              <a:cs typeface="Arial" pitchFamily="34" charset="0"/>
            </a:endParaRPr>
          </a:p>
          <a:p>
            <a:pPr marL="465138" lvl="0" indent="-465138" algn="just" eaLnBrk="0" fontAlgn="base" hangingPunct="0">
              <a:lnSpc>
                <a:spcPct val="100000"/>
              </a:lnSpc>
              <a:spcBef>
                <a:spcPct val="0"/>
              </a:spcBef>
              <a:spcAft>
                <a:spcPct val="0"/>
              </a:spcAft>
              <a:buFont typeface="+mj-lt"/>
              <a:buAutoNum type="arabicPeriod"/>
            </a:pPr>
            <a:r>
              <a:rPr lang="en-US" sz="4000" dirty="0" err="1">
                <a:solidFill>
                  <a:srgbClr val="000000"/>
                </a:solidFill>
                <a:latin typeface="Arial Narrow" pitchFamily="34" charset="0"/>
                <a:ea typeface="Calibri" pitchFamily="34" charset="0"/>
                <a:cs typeface="Times New Roman" pitchFamily="18" charset="0"/>
              </a:rPr>
              <a:t>kemampuan</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untuk</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digerinda</a:t>
            </a:r>
            <a:r>
              <a:rPr lang="en-US" sz="4000" dirty="0">
                <a:solidFill>
                  <a:srgbClr val="000000"/>
                </a:solidFill>
                <a:latin typeface="Arial Narrow" pitchFamily="34" charset="0"/>
                <a:ea typeface="Calibri" pitchFamily="34" charset="0"/>
                <a:cs typeface="Times New Roman" pitchFamily="18" charset="0"/>
              </a:rPr>
              <a:t> </a:t>
            </a:r>
            <a:endParaRPr lang="en-US" sz="4000" dirty="0">
              <a:latin typeface="Arial Narrow" pitchFamily="34" charset="0"/>
              <a:cs typeface="Arial" pitchFamily="34" charset="0"/>
            </a:endParaRPr>
          </a:p>
          <a:p>
            <a:pPr marL="465138" lvl="0" indent="-465138" algn="just" eaLnBrk="0" fontAlgn="base" hangingPunct="0">
              <a:lnSpc>
                <a:spcPct val="100000"/>
              </a:lnSpc>
              <a:spcBef>
                <a:spcPct val="0"/>
              </a:spcBef>
              <a:spcAft>
                <a:spcPct val="0"/>
              </a:spcAft>
              <a:buFont typeface="+mj-lt"/>
              <a:buAutoNum type="arabicPeriod"/>
            </a:pPr>
            <a:r>
              <a:rPr lang="en-US" sz="4000" dirty="0" err="1">
                <a:solidFill>
                  <a:srgbClr val="000000"/>
                </a:solidFill>
                <a:latin typeface="Arial Narrow" pitchFamily="34" charset="0"/>
                <a:ea typeface="Calibri" pitchFamily="34" charset="0"/>
                <a:cs typeface="Times New Roman" pitchFamily="18" charset="0"/>
              </a:rPr>
              <a:t>kandungan</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energi</a:t>
            </a:r>
            <a:r>
              <a:rPr lang="en-US" sz="4000" dirty="0">
                <a:solidFill>
                  <a:srgbClr val="000000"/>
                </a:solidFill>
                <a:latin typeface="Arial Narrow" pitchFamily="34" charset="0"/>
                <a:ea typeface="Calibri" pitchFamily="34" charset="0"/>
                <a:cs typeface="Times New Roman" pitchFamily="18" charset="0"/>
              </a:rPr>
              <a:t> </a:t>
            </a:r>
            <a:r>
              <a:rPr lang="en-US" sz="4000" dirty="0" err="1">
                <a:solidFill>
                  <a:srgbClr val="000000"/>
                </a:solidFill>
                <a:latin typeface="Arial Narrow" pitchFamily="34" charset="0"/>
                <a:ea typeface="Calibri" pitchFamily="34" charset="0"/>
                <a:cs typeface="Times New Roman" pitchFamily="18" charset="0"/>
              </a:rPr>
              <a:t>batubara</a:t>
            </a:r>
            <a:endParaRPr lang="en-US" sz="4000" dirty="0">
              <a:latin typeface="Arial Narrow" pitchFamily="34" charset="0"/>
              <a:cs typeface="Arial" pitchFamily="34" charset="0"/>
            </a:endParaRPr>
          </a:p>
          <a:p>
            <a:pPr marL="0" indent="0">
              <a:buNone/>
            </a:pPr>
            <a:endParaRPr lang="id-ID" dirty="0"/>
          </a:p>
        </p:txBody>
      </p:sp>
    </p:spTree>
    <p:extLst>
      <p:ext uri="{BB962C8B-B14F-4D97-AF65-F5344CB8AC3E}">
        <p14:creationId xmlns:p14="http://schemas.microsoft.com/office/powerpoint/2010/main" val="180063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TotalTime>
  <Words>914</Words>
  <Application>Microsoft Office PowerPoint</Application>
  <PresentationFormat>Widescreen</PresentationFormat>
  <Paragraphs>101</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Calibri</vt:lpstr>
      <vt:lpstr>Calibri Light</vt:lpstr>
      <vt:lpstr>Tahoma</vt:lpstr>
      <vt:lpstr>Times New Roman</vt:lpstr>
      <vt:lpstr>Office Theme</vt:lpstr>
      <vt:lpstr>DASAR KONVERSI ENERGI LISTRIK</vt:lpstr>
      <vt:lpstr>1. BATU BARA</vt:lpstr>
      <vt:lpstr>1.1. Kelas dan Jenis-jenis Batu Bara</vt:lpstr>
      <vt:lpstr>1.2. Jenis-jenis Batu Bara</vt:lpstr>
      <vt:lpstr>1.3. Cara Menemukan Batu Bara</vt:lpstr>
      <vt:lpstr>1.4. Proses Pembangunan Batu Bara</vt:lpstr>
      <vt:lpstr>1.5. Metode Penambangan Batu Bara</vt:lpstr>
      <vt:lpstr>1.6. Analisa Batu Bara</vt:lpstr>
      <vt:lpstr>1.7. Sifat-sifat Batu Bara</vt:lpstr>
      <vt:lpstr>2. PROSES BATU BARA JADI ENERGI LISTRIK</vt:lpstr>
      <vt:lpstr>3. MINYAK BUMI</vt:lpstr>
      <vt:lpstr>4. PROSES PENYULINGAN MINYAK BUMI 1</vt:lpstr>
      <vt:lpstr>PowerPoint Presentation</vt:lpstr>
      <vt:lpstr>4.1. Proses Penyulingan Minyak Bumi2</vt:lpstr>
      <vt:lpstr>A. Tabel beberapa fraksi hasil pengolahan       minyak bumi dan kegunaannya.</vt:lpstr>
      <vt:lpstr>B. Sifat-sifat minyak bumi</vt:lpstr>
      <vt:lpstr>4.2. Proses Minyak Bumi Jadi Energi Listrik</vt:lpstr>
      <vt:lpstr>PowerPoint Presentation</vt:lpstr>
      <vt:lpstr>4.3. Proses Gas Bumi Jadi Energi Listrik</vt:lpstr>
      <vt:lpstr>PUSTAKA</vt:lpstr>
      <vt:lpstr>NEXT Time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&amp; Perkembangan Mikroprosesor</dc:title>
  <dc:creator>ferry rahmat astianta Bukit</dc:creator>
  <cp:lastModifiedBy>Faisal</cp:lastModifiedBy>
  <cp:revision>126</cp:revision>
  <cp:lastPrinted>2019-06-30T15:00:54Z</cp:lastPrinted>
  <dcterms:created xsi:type="dcterms:W3CDTF">2017-09-18T14:30:24Z</dcterms:created>
  <dcterms:modified xsi:type="dcterms:W3CDTF">2019-06-30T15:05:01Z</dcterms:modified>
</cp:coreProperties>
</file>