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43"/>
  </p:notesMasterIdLst>
  <p:handoutMasterIdLst>
    <p:handoutMasterId r:id="rId44"/>
  </p:handoutMasterIdLst>
  <p:sldIdLst>
    <p:sldId id="256" r:id="rId2"/>
    <p:sldId id="292" r:id="rId3"/>
    <p:sldId id="263" r:id="rId4"/>
    <p:sldId id="264" r:id="rId5"/>
    <p:sldId id="267" r:id="rId6"/>
    <p:sldId id="268" r:id="rId7"/>
    <p:sldId id="269" r:id="rId8"/>
    <p:sldId id="271" r:id="rId9"/>
    <p:sldId id="272" r:id="rId10"/>
    <p:sldId id="265" r:id="rId11"/>
    <p:sldId id="273" r:id="rId12"/>
    <p:sldId id="274" r:id="rId13"/>
    <p:sldId id="275" r:id="rId14"/>
    <p:sldId id="270" r:id="rId15"/>
    <p:sldId id="266" r:id="rId16"/>
    <p:sldId id="276" r:id="rId17"/>
    <p:sldId id="277" r:id="rId18"/>
    <p:sldId id="285" r:id="rId19"/>
    <p:sldId id="286" r:id="rId20"/>
    <p:sldId id="287" r:id="rId21"/>
    <p:sldId id="278" r:id="rId22"/>
    <p:sldId id="279" r:id="rId23"/>
    <p:sldId id="280" r:id="rId24"/>
    <p:sldId id="281" r:id="rId25"/>
    <p:sldId id="282" r:id="rId26"/>
    <p:sldId id="283" r:id="rId27"/>
    <p:sldId id="284" r:id="rId28"/>
    <p:sldId id="289" r:id="rId29"/>
    <p:sldId id="290" r:id="rId30"/>
    <p:sldId id="288" r:id="rId31"/>
    <p:sldId id="291" r:id="rId32"/>
    <p:sldId id="293" r:id="rId33"/>
    <p:sldId id="294" r:id="rId34"/>
    <p:sldId id="295" r:id="rId35"/>
    <p:sldId id="296" r:id="rId36"/>
    <p:sldId id="298" r:id="rId37"/>
    <p:sldId id="297" r:id="rId38"/>
    <p:sldId id="299" r:id="rId39"/>
    <p:sldId id="300" r:id="rId40"/>
    <p:sldId id="301" r:id="rId41"/>
    <p:sldId id="262" r:id="rId42"/>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767" autoAdjust="0"/>
  </p:normalViewPr>
  <p:slideViewPr>
    <p:cSldViewPr snapToGrid="0">
      <p:cViewPr varScale="1">
        <p:scale>
          <a:sx n="63" d="100"/>
          <a:sy n="63"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742DAF72-859E-45AE-8C42-07FCEDF0D86E}" type="datetimeFigureOut">
              <a:rPr lang="id-ID" smtClean="0"/>
              <a:t>30/06/2019</a:t>
            </a:fld>
            <a:endParaRPr lang="id-ID"/>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103F1A53-2397-4A86-82EF-CDAD5BF00800}" type="slidenum">
              <a:rPr lang="id-ID" smtClean="0"/>
              <a:t>‹#›</a:t>
            </a:fld>
            <a:endParaRPr lang="id-ID"/>
          </a:p>
        </p:txBody>
      </p:sp>
    </p:spTree>
    <p:extLst>
      <p:ext uri="{BB962C8B-B14F-4D97-AF65-F5344CB8AC3E}">
        <p14:creationId xmlns:p14="http://schemas.microsoft.com/office/powerpoint/2010/main" val="145065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957F6FB-EFD7-4E1D-A82D-1CC1460124E0}" type="datetimeFigureOut">
              <a:rPr lang="en-GB" smtClean="0"/>
              <a:t>30/06/2019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6</a:t>
            </a:fld>
            <a:endParaRPr lang="en-GB"/>
          </a:p>
        </p:txBody>
      </p:sp>
    </p:spTree>
    <p:extLst>
      <p:ext uri="{BB962C8B-B14F-4D97-AF65-F5344CB8AC3E}">
        <p14:creationId xmlns:p14="http://schemas.microsoft.com/office/powerpoint/2010/main" val="292658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PWR ?</a:t>
            </a:r>
          </a:p>
          <a:p>
            <a:r>
              <a:rPr lang="id-ID" dirty="0" smtClean="0"/>
              <a:t>BWR ?</a:t>
            </a:r>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21</a:t>
            </a:fld>
            <a:endParaRPr lang="en-GB"/>
          </a:p>
        </p:txBody>
      </p:sp>
    </p:spTree>
    <p:extLst>
      <p:ext uri="{BB962C8B-B14F-4D97-AF65-F5344CB8AC3E}">
        <p14:creationId xmlns:p14="http://schemas.microsoft.com/office/powerpoint/2010/main" val="120179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30/06/2019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30/06/2019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30/06/2019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30/06/2019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isikreatif.com/2017/08/pengertian-reaksi-fisi-dan-fusi-nuklir.html" TargetMode="External"/><Relationship Id="rId2" Type="http://schemas.openxmlformats.org/officeDocument/2006/relationships/hyperlink" Target="https://www.sepulsa.com/blog/pembangkit-listrik-tenaga-nuklir" TargetMode="External"/><Relationship Id="rId1" Type="http://schemas.openxmlformats.org/officeDocument/2006/relationships/slideLayout" Target="../slideLayouts/slideLayout2.xml"/><Relationship Id="rId4" Type="http://schemas.openxmlformats.org/officeDocument/2006/relationships/hyperlink" Target="https://www.cnzahid.com/2016/12/sistem-kerja-pembangkit-listrik-tenaga.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26166" y="751795"/>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7" name="Content Placeholder 2"/>
          <p:cNvSpPr txBox="1">
            <a:spLocks/>
          </p:cNvSpPr>
          <p:nvPr/>
        </p:nvSpPr>
        <p:spPr>
          <a:xfrm>
            <a:off x="926166" y="1833999"/>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4</a:t>
            </a:r>
          </a:p>
          <a:p>
            <a:endParaRPr lang="id-ID" dirty="0" smtClean="0"/>
          </a:p>
          <a:p>
            <a:endParaRPr lang="id-ID" dirty="0" smtClean="0"/>
          </a:p>
          <a:p>
            <a:endParaRPr lang="id-ID" dirty="0"/>
          </a:p>
        </p:txBody>
      </p:sp>
      <p:sp>
        <p:nvSpPr>
          <p:cNvPr id="9" name="Subtitle 2"/>
          <p:cNvSpPr>
            <a:spLocks noGrp="1"/>
          </p:cNvSpPr>
          <p:nvPr>
            <p:ph type="subTitle" idx="1"/>
          </p:nvPr>
        </p:nvSpPr>
        <p:spPr>
          <a:xfrm>
            <a:off x="926166" y="2777317"/>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5" name="Content Placeholder 2"/>
          <p:cNvSpPr txBox="1">
            <a:spLocks/>
          </p:cNvSpPr>
          <p:nvPr/>
        </p:nvSpPr>
        <p:spPr>
          <a:xfrm>
            <a:off x="926166" y="2320182"/>
            <a:ext cx="6770034" cy="60119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Energi Nuklir &amp; Panas Bumi (</a:t>
            </a:r>
            <a:r>
              <a:rPr lang="id-ID" sz="3200" b="1" dirty="0"/>
              <a:t>Geotermal</a:t>
            </a:r>
            <a:r>
              <a:rPr lang="id-ID" sz="3200" b="1" dirty="0" smtClean="0"/>
              <a:t>)</a:t>
            </a:r>
            <a:endParaRPr lang="id-ID"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61" y="3400390"/>
            <a:ext cx="4772078" cy="31813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434" y="3400390"/>
            <a:ext cx="4692544" cy="3106464"/>
          </a:xfrm>
          <a:prstGeom prst="rect">
            <a:avLst/>
          </a:prstGeom>
        </p:spPr>
      </p:pic>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0217"/>
          </a:xfrm>
        </p:spPr>
        <p:txBody>
          <a:bodyPr>
            <a:normAutofit fontScale="90000"/>
          </a:bodyPr>
          <a:lstStyle/>
          <a:p>
            <a:r>
              <a:rPr lang="id-ID" b="1" dirty="0">
                <a:solidFill>
                  <a:srgbClr val="FF0000"/>
                </a:solidFill>
                <a:latin typeface="+mn-lt"/>
              </a:rPr>
              <a:t>5</a:t>
            </a:r>
            <a:r>
              <a:rPr lang="id-ID" b="1" dirty="0" smtClean="0">
                <a:solidFill>
                  <a:srgbClr val="FF0000"/>
                </a:solidFill>
                <a:latin typeface="+mn-lt"/>
              </a:rPr>
              <a:t>. </a:t>
            </a:r>
            <a:r>
              <a:rPr lang="en-US" b="1" dirty="0">
                <a:solidFill>
                  <a:srgbClr val="FF0000"/>
                </a:solidFill>
                <a:latin typeface="+mn-lt"/>
              </a:rPr>
              <a:t>PROSES PEMBUATAN BAHAN BAKAR NUKLIR</a:t>
            </a:r>
            <a:r>
              <a:rPr lang="en-US" dirty="0">
                <a:latin typeface="+mn-lt"/>
              </a:rPr>
              <a:t/>
            </a:r>
            <a:br>
              <a:rPr lang="en-US" dirty="0">
                <a:latin typeface="+mn-lt"/>
              </a:rPr>
            </a:br>
            <a:endParaRPr lang="id-ID" dirty="0">
              <a:latin typeface="+mn-lt"/>
            </a:endParaRPr>
          </a:p>
        </p:txBody>
      </p:sp>
      <p:sp>
        <p:nvSpPr>
          <p:cNvPr id="3" name="Content Placeholder 2"/>
          <p:cNvSpPr>
            <a:spLocks noGrp="1"/>
          </p:cNvSpPr>
          <p:nvPr>
            <p:ph idx="1"/>
          </p:nvPr>
        </p:nvSpPr>
        <p:spPr>
          <a:xfrm>
            <a:off x="838200" y="1238864"/>
            <a:ext cx="10515600" cy="5390535"/>
          </a:xfrm>
        </p:spPr>
        <p:txBody>
          <a:bodyPr>
            <a:normAutofit fontScale="92500" lnSpcReduction="20000"/>
          </a:bodyPr>
          <a:lstStyle/>
          <a:p>
            <a:pPr marL="457200" lvl="0" indent="-457200" algn="just" fontAlgn="base">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Penggunaan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tenaga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yang </a:t>
            </a:r>
            <a:r>
              <a:rPr lang="en-US" dirty="0" err="1">
                <a:latin typeface="Arial Narrow" pitchFamily="34" charset="0"/>
                <a:ea typeface="Times New Roman" pitchFamily="18" charset="0"/>
              </a:rPr>
              <a:t>utama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adalah</a:t>
            </a:r>
            <a:r>
              <a:rPr lang="en-US" dirty="0">
                <a:latin typeface="Arial Narrow" pitchFamily="34" charset="0"/>
                <a:ea typeface="Times New Roman" pitchFamily="18" charset="0"/>
              </a:rPr>
              <a:t> </a:t>
            </a:r>
            <a:r>
              <a:rPr lang="en-US" b="1" dirty="0">
                <a:latin typeface="Arial Narrow" pitchFamily="34" charset="0"/>
                <a:ea typeface="Times New Roman" pitchFamily="18" charset="0"/>
              </a:rPr>
              <a:t>Uranium-235</a:t>
            </a:r>
            <a:r>
              <a:rPr lang="en-US" dirty="0">
                <a:latin typeface="Arial Narrow" pitchFamily="34" charset="0"/>
                <a:ea typeface="Times New Roman" pitchFamily="18" charset="0"/>
              </a:rPr>
              <a:t>.</a:t>
            </a:r>
          </a:p>
          <a:p>
            <a:pPr marL="457200" lvl="0" indent="-457200" algn="just" fontAlgn="base">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Langkah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pertama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dalam</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pembuatan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bahan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bakar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adalah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melakukan</a:t>
            </a:r>
            <a:r>
              <a:rPr lang="en-US" dirty="0">
                <a:latin typeface="Arial Narrow" pitchFamily="34" charset="0"/>
                <a:ea typeface="Times New Roman" pitchFamily="18" charset="0"/>
              </a:rPr>
              <a:t> </a:t>
            </a:r>
            <a:r>
              <a:rPr lang="en-US" b="1" i="1" dirty="0" err="1">
                <a:latin typeface="Arial Narrow" pitchFamily="34" charset="0"/>
                <a:ea typeface="Times New Roman" pitchFamily="18" charset="0"/>
              </a:rPr>
              <a:t>penyelidikan</a:t>
            </a:r>
            <a:r>
              <a:rPr lang="en-US" b="1" i="1" dirty="0">
                <a:latin typeface="Arial Narrow" pitchFamily="34" charset="0"/>
                <a:ea typeface="Times New Roman" pitchFamily="18" charset="0"/>
              </a:rPr>
              <a:t> (</a:t>
            </a:r>
            <a:r>
              <a:rPr lang="en-US" b="1" i="1" dirty="0" err="1">
                <a:latin typeface="Arial Narrow" pitchFamily="34" charset="0"/>
                <a:ea typeface="Times New Roman" pitchFamily="18" charset="0"/>
              </a:rPr>
              <a:t>ekplorasi</a:t>
            </a:r>
            <a:r>
              <a:rPr lang="en-US" b="1" i="1" dirty="0">
                <a:latin typeface="Arial Narrow" pitchFamily="34" charset="0"/>
                <a:ea typeface="Times New Roman" pitchFamily="18" charset="0"/>
              </a:rPr>
              <a:t>) </a:t>
            </a:r>
            <a:r>
              <a:rPr lang="en-US" dirty="0" err="1">
                <a:latin typeface="Arial Narrow" pitchFamily="34" charset="0"/>
                <a:ea typeface="Times New Roman" pitchFamily="18" charset="0"/>
              </a:rPr>
              <a:t>dan</a:t>
            </a:r>
            <a:r>
              <a:rPr lang="en-US" b="1" i="1" dirty="0">
                <a:latin typeface="Arial Narrow" pitchFamily="34" charset="0"/>
                <a:ea typeface="Times New Roman" pitchFamily="18" charset="0"/>
              </a:rPr>
              <a:t> </a:t>
            </a:r>
            <a:r>
              <a:rPr lang="en-US" b="1" i="1" dirty="0" err="1">
                <a:latin typeface="Arial Narrow" pitchFamily="34" charset="0"/>
                <a:ea typeface="Times New Roman" pitchFamily="18" charset="0"/>
              </a:rPr>
              <a:t>pertambangan</a:t>
            </a:r>
            <a:r>
              <a:rPr lang="en-US" b="1" i="1" dirty="0">
                <a:latin typeface="Arial Narrow" pitchFamily="34" charset="0"/>
                <a:ea typeface="Times New Roman" pitchFamily="18" charset="0"/>
              </a:rPr>
              <a:t>.</a:t>
            </a:r>
          </a:p>
          <a:p>
            <a:pPr marL="457200" lvl="0" indent="-457200" algn="just" fontAlgn="base">
              <a:lnSpc>
                <a:spcPct val="100000"/>
              </a:lnSpc>
              <a:spcBef>
                <a:spcPct val="0"/>
              </a:spcBef>
              <a:spcAft>
                <a:spcPct val="0"/>
              </a:spcAft>
              <a:buFont typeface="Wingdings" pitchFamily="2" charset="2"/>
              <a:buChar char="q"/>
            </a:pPr>
            <a:r>
              <a:rPr lang="en-US" dirty="0">
                <a:latin typeface="Arial Narrow" pitchFamily="34" charset="0"/>
                <a:ea typeface="Times New Roman" pitchFamily="18" charset="0"/>
              </a:rPr>
              <a:t>Uranium  </a:t>
            </a:r>
            <a:r>
              <a:rPr lang="en-US" dirty="0" err="1">
                <a:latin typeface="Arial Narrow" pitchFamily="34" charset="0"/>
                <a:ea typeface="Times New Roman" pitchFamily="18" charset="0"/>
              </a:rPr>
              <a:t>dijual</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dipasaran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dunia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berupa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konsentrat</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dengan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suatu</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komposisi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kimia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tertentu</a:t>
            </a:r>
            <a:r>
              <a:rPr lang="en-US" dirty="0">
                <a:latin typeface="Arial Narrow" pitchFamily="34" charset="0"/>
                <a:ea typeface="Times New Roman" pitchFamily="18" charset="0"/>
              </a:rPr>
              <a:t>  yang </a:t>
            </a:r>
            <a:r>
              <a:rPr lang="en-US" dirty="0" err="1">
                <a:latin typeface="Arial Narrow" pitchFamily="34" charset="0"/>
                <a:ea typeface="Times New Roman" pitchFamily="18" charset="0"/>
              </a:rPr>
              <a:t>diberi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nama</a:t>
            </a:r>
            <a:r>
              <a:rPr lang="en-US" dirty="0">
                <a:latin typeface="Arial Narrow" pitchFamily="34" charset="0"/>
                <a:ea typeface="Times New Roman" pitchFamily="18" charset="0"/>
              </a:rPr>
              <a:t> </a:t>
            </a:r>
            <a:r>
              <a:rPr lang="en-US" b="1" dirty="0">
                <a:latin typeface="Arial Narrow" pitchFamily="34" charset="0"/>
                <a:ea typeface="Times New Roman" pitchFamily="18" charset="0"/>
              </a:rPr>
              <a:t>“ </a:t>
            </a:r>
            <a:r>
              <a:rPr lang="en-US" b="1" i="1" dirty="0">
                <a:latin typeface="Arial Narrow" pitchFamily="34" charset="0"/>
                <a:ea typeface="Times New Roman" pitchFamily="18" charset="0"/>
              </a:rPr>
              <a:t>Yellow Cake</a:t>
            </a:r>
            <a:r>
              <a:rPr lang="en-US" b="1" dirty="0">
                <a:latin typeface="Arial Narrow" pitchFamily="34" charset="0"/>
                <a:ea typeface="Times New Roman" pitchFamily="18" charset="0"/>
              </a:rPr>
              <a:t>”</a:t>
            </a:r>
            <a:r>
              <a:rPr lang="en-US" dirty="0">
                <a:latin typeface="Arial Narrow" pitchFamily="34" charset="0"/>
                <a:ea typeface="Times New Roman" pitchFamily="18" charset="0"/>
              </a:rPr>
              <a:t> yang </a:t>
            </a:r>
            <a:r>
              <a:rPr lang="en-US" dirty="0" err="1">
                <a:latin typeface="Arial Narrow" pitchFamily="34" charset="0"/>
                <a:ea typeface="Times New Roman" pitchFamily="18" charset="0"/>
              </a:rPr>
              <a:t>merupakan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campuran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dari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amonia</a:t>
            </a:r>
            <a:r>
              <a:rPr lang="en-US" dirty="0">
                <a:latin typeface="Arial Narrow" pitchFamily="34" charset="0"/>
                <a:ea typeface="Times New Roman" pitchFamily="18" charset="0"/>
              </a:rPr>
              <a:t>, sodium </a:t>
            </a:r>
            <a:r>
              <a:rPr lang="en-US" dirty="0" err="1">
                <a:latin typeface="Arial Narrow" pitchFamily="34" charset="0"/>
                <a:ea typeface="Times New Roman" pitchFamily="18" charset="0"/>
              </a:rPr>
              <a:t>dan</a:t>
            </a:r>
            <a:r>
              <a:rPr lang="en-US" dirty="0">
                <a:latin typeface="Arial Narrow" pitchFamily="34" charset="0"/>
                <a:ea typeface="Times New Roman" pitchFamily="18" charset="0"/>
              </a:rPr>
              <a:t> manganese, </a:t>
            </a:r>
            <a:r>
              <a:rPr lang="en-US" dirty="0" err="1">
                <a:latin typeface="Arial Narrow" pitchFamily="34" charset="0"/>
                <a:ea typeface="Times New Roman" pitchFamily="18" charset="0"/>
              </a:rPr>
              <a:t>dan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merupakan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suatu</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produk</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berisi</a:t>
            </a:r>
            <a:r>
              <a:rPr lang="en-US" dirty="0">
                <a:latin typeface="Arial Narrow" pitchFamily="34" charset="0"/>
                <a:ea typeface="Times New Roman" pitchFamily="18" charset="0"/>
              </a:rPr>
              <a:t> Uranium </a:t>
            </a:r>
            <a:r>
              <a:rPr lang="en-US" dirty="0" err="1">
                <a:latin typeface="Arial Narrow" pitchFamily="34" charset="0"/>
                <a:ea typeface="Times New Roman" pitchFamily="18" charset="0"/>
              </a:rPr>
              <a:t>alam</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dengan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kadar</a:t>
            </a:r>
            <a:r>
              <a:rPr lang="en-US" dirty="0">
                <a:latin typeface="Arial Narrow" pitchFamily="34" charset="0"/>
                <a:ea typeface="Times New Roman" pitchFamily="18" charset="0"/>
              </a:rPr>
              <a:t> 0,7%. </a:t>
            </a:r>
          </a:p>
          <a:p>
            <a:pPr marL="457200" lvl="0" indent="-457200" algn="just" fontAlgn="base">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Pada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penggunaannya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sebagai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bahan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bakar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dari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reaktor</a:t>
            </a:r>
            <a:r>
              <a:rPr lang="en-US" dirty="0">
                <a:latin typeface="Arial Narrow" pitchFamily="34" charset="0"/>
                <a:ea typeface="Times New Roman" pitchFamily="18" charset="0"/>
              </a:rPr>
              <a:t> air </a:t>
            </a:r>
            <a:r>
              <a:rPr lang="en-US" dirty="0" err="1">
                <a:latin typeface="Arial Narrow" pitchFamily="34" charset="0"/>
                <a:ea typeface="Times New Roman" pitchFamily="18" charset="0"/>
              </a:rPr>
              <a:t>biasa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maka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kadar</a:t>
            </a:r>
            <a:r>
              <a:rPr lang="en-US" dirty="0">
                <a:latin typeface="Arial Narrow" pitchFamily="34" charset="0"/>
                <a:ea typeface="Times New Roman" pitchFamily="18" charset="0"/>
              </a:rPr>
              <a:t> Uranium </a:t>
            </a:r>
            <a:r>
              <a:rPr lang="en-US" dirty="0" err="1">
                <a:latin typeface="Arial Narrow" pitchFamily="34" charset="0"/>
                <a:ea typeface="Times New Roman" pitchFamily="18" charset="0"/>
              </a:rPr>
              <a:t>harus</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ditingkatkan</a:t>
            </a:r>
            <a:r>
              <a:rPr lang="en-US" dirty="0">
                <a:latin typeface="Arial Narrow" pitchFamily="34" charset="0"/>
                <a:ea typeface="Times New Roman" pitchFamily="18" charset="0"/>
              </a:rPr>
              <a:t> 0,7% </a:t>
            </a:r>
            <a:r>
              <a:rPr lang="en-US" dirty="0" err="1">
                <a:latin typeface="Arial Narrow" pitchFamily="34" charset="0"/>
                <a:ea typeface="Times New Roman" pitchFamily="18" charset="0"/>
              </a:rPr>
              <a:t>menjadi</a:t>
            </a:r>
            <a:r>
              <a:rPr lang="en-US" dirty="0">
                <a:latin typeface="Arial Narrow" pitchFamily="34" charset="0"/>
                <a:ea typeface="Times New Roman" pitchFamily="18" charset="0"/>
              </a:rPr>
              <a:t> 2 % </a:t>
            </a:r>
            <a:r>
              <a:rPr lang="en-US" dirty="0" err="1">
                <a:latin typeface="Arial Narrow" pitchFamily="34" charset="0"/>
                <a:ea typeface="Times New Roman" pitchFamily="18" charset="0"/>
              </a:rPr>
              <a:t>atau</a:t>
            </a:r>
            <a:r>
              <a:rPr lang="en-US" dirty="0">
                <a:latin typeface="Arial Narrow" pitchFamily="34" charset="0"/>
                <a:ea typeface="Times New Roman" pitchFamily="18" charset="0"/>
              </a:rPr>
              <a:t> 3%.</a:t>
            </a:r>
            <a:endParaRPr lang="en-US" dirty="0">
              <a:latin typeface="Arial Narrow" pitchFamily="34" charset="0"/>
            </a:endParaRPr>
          </a:p>
          <a:p>
            <a:pPr marL="457200" lvl="0" indent="-457200" algn="just" eaLnBrk="0" fontAlgn="base" hangingPunct="0">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Untuk</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memperkaya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bahan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bakar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haruslah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diubah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menjadi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bentuk</a:t>
            </a:r>
            <a:r>
              <a:rPr lang="en-US" dirty="0">
                <a:latin typeface="Arial Narrow" pitchFamily="34" charset="0"/>
                <a:ea typeface="Times New Roman" pitchFamily="18" charset="0"/>
              </a:rPr>
              <a:t> gas, </a:t>
            </a:r>
            <a:r>
              <a:rPr lang="en-US" dirty="0" err="1">
                <a:latin typeface="Arial Narrow" pitchFamily="34" charset="0"/>
                <a:ea typeface="Times New Roman" pitchFamily="18" charset="0"/>
              </a:rPr>
              <a:t>dimana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salah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satu</a:t>
            </a:r>
            <a:r>
              <a:rPr lang="en-US" dirty="0">
                <a:latin typeface="Arial Narrow" pitchFamily="34" charset="0"/>
                <a:ea typeface="Times New Roman" pitchFamily="18" charset="0"/>
              </a:rPr>
              <a:t> gas yang </a:t>
            </a:r>
            <a:r>
              <a:rPr lang="en-US" dirty="0" err="1">
                <a:latin typeface="Arial Narrow" pitchFamily="34" charset="0"/>
                <a:ea typeface="Times New Roman" pitchFamily="18" charset="0"/>
              </a:rPr>
              <a:t>memenuhi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sarat</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adalah</a:t>
            </a:r>
            <a:r>
              <a:rPr lang="en-US" dirty="0">
                <a:latin typeface="Arial Narrow" pitchFamily="34" charset="0"/>
                <a:ea typeface="Times New Roman" pitchFamily="18" charset="0"/>
              </a:rPr>
              <a:t> gas UF</a:t>
            </a:r>
            <a:r>
              <a:rPr lang="en-US" baseline="-30000" dirty="0">
                <a:latin typeface="Arial Narrow" pitchFamily="34" charset="0"/>
                <a:ea typeface="Times New Roman" pitchFamily="18" charset="0"/>
              </a:rPr>
              <a:t>6</a:t>
            </a:r>
            <a:r>
              <a:rPr lang="en-US" dirty="0">
                <a:latin typeface="Arial Narrow" pitchFamily="34" charset="0"/>
                <a:ea typeface="Times New Roman" pitchFamily="18" charset="0"/>
              </a:rPr>
              <a:t>. </a:t>
            </a:r>
          </a:p>
          <a:p>
            <a:pPr marL="457200" lvl="0" indent="-457200" algn="just" eaLnBrk="0" fontAlgn="base" hangingPunct="0">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Sebelum</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diperkaya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bahan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bakar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U</a:t>
            </a:r>
            <a:r>
              <a:rPr lang="en-US" baseline="-30000" dirty="0">
                <a:latin typeface="Arial Narrow" pitchFamily="34" charset="0"/>
                <a:ea typeface="Times New Roman" pitchFamily="18" charset="0"/>
              </a:rPr>
              <a:t>3</a:t>
            </a:r>
            <a:r>
              <a:rPr lang="en-US" dirty="0">
                <a:latin typeface="Arial Narrow" pitchFamily="34" charset="0"/>
                <a:ea typeface="Times New Roman" pitchFamily="18" charset="0"/>
              </a:rPr>
              <a:t>O</a:t>
            </a:r>
            <a:r>
              <a:rPr lang="en-US" baseline="-30000" dirty="0">
                <a:latin typeface="Arial Narrow" pitchFamily="34" charset="0"/>
                <a:ea typeface="Times New Roman" pitchFamily="18" charset="0"/>
              </a:rPr>
              <a:t>8</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harus</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diubah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menjadi</a:t>
            </a:r>
            <a:r>
              <a:rPr lang="en-US" dirty="0">
                <a:latin typeface="Arial Narrow" pitchFamily="34" charset="0"/>
                <a:ea typeface="Times New Roman" pitchFamily="18" charset="0"/>
              </a:rPr>
              <a:t> UF</a:t>
            </a:r>
            <a:r>
              <a:rPr lang="en-US" baseline="-30000" dirty="0">
                <a:latin typeface="Arial Narrow" pitchFamily="34" charset="0"/>
                <a:ea typeface="Times New Roman" pitchFamily="18" charset="0"/>
              </a:rPr>
              <a:t>6</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kemudian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dirobah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bentuk</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lagi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berupa</a:t>
            </a:r>
            <a:r>
              <a:rPr lang="en-US" dirty="0">
                <a:latin typeface="Arial Narrow" pitchFamily="34" charset="0"/>
                <a:ea typeface="Times New Roman" pitchFamily="18" charset="0"/>
              </a:rPr>
              <a:t> tablet/</a:t>
            </a:r>
            <a:r>
              <a:rPr lang="en-US" dirty="0" err="1">
                <a:latin typeface="Arial Narrow" pitchFamily="34" charset="0"/>
                <a:ea typeface="Times New Roman" pitchFamily="18" charset="0"/>
              </a:rPr>
              <a:t>kapsul</a:t>
            </a:r>
            <a:r>
              <a:rPr lang="en-US" dirty="0">
                <a:latin typeface="Arial Narrow" pitchFamily="34" charset="0"/>
                <a:ea typeface="Times New Roman" pitchFamily="18" charset="0"/>
              </a:rPr>
              <a:t> agar </a:t>
            </a:r>
            <a:r>
              <a:rPr lang="en-US" dirty="0" err="1">
                <a:latin typeface="Arial Narrow" pitchFamily="34" charset="0"/>
                <a:ea typeface="Times New Roman" pitchFamily="18" charset="0"/>
              </a:rPr>
              <a:t>mudah</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dalam</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penggunaanya</a:t>
            </a:r>
            <a:r>
              <a:rPr lang="en-US" dirty="0">
                <a:latin typeface="Arial Narrow" pitchFamily="34" charset="0"/>
                <a:ea typeface="Times New Roman" pitchFamily="18" charset="0"/>
              </a:rPr>
              <a:t>. </a:t>
            </a:r>
          </a:p>
          <a:p>
            <a:pPr marL="457200" lvl="0" indent="-457200" algn="just" eaLnBrk="0" fontAlgn="base" hangingPunct="0">
              <a:lnSpc>
                <a:spcPct val="100000"/>
              </a:lnSpc>
              <a:spcBef>
                <a:spcPct val="0"/>
              </a:spcBef>
              <a:spcAft>
                <a:spcPct val="0"/>
              </a:spcAft>
              <a:buFont typeface="Wingdings" pitchFamily="2" charset="2"/>
              <a:buChar char="q"/>
            </a:pPr>
            <a:r>
              <a:rPr lang="en-US" dirty="0" err="1">
                <a:latin typeface="Arial Narrow" pitchFamily="34" charset="0"/>
                <a:ea typeface="Times New Roman" pitchFamily="18" charset="0"/>
              </a:rPr>
              <a:t>Siklus</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bahan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nuklir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mulai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dari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penambangan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pemanfaatan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sampai</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penyimpanan</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ahir</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dapat</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dilihat</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pada</a:t>
            </a:r>
            <a:r>
              <a:rPr lang="en-US" dirty="0">
                <a:latin typeface="Arial Narrow" pitchFamily="34" charset="0"/>
                <a:ea typeface="Times New Roman" pitchFamily="18" charset="0"/>
              </a:rPr>
              <a:t> </a:t>
            </a:r>
            <a:r>
              <a:rPr lang="en-US" dirty="0" err="1">
                <a:latin typeface="Arial Narrow" pitchFamily="34" charset="0"/>
                <a:ea typeface="Times New Roman" pitchFamily="18" charset="0"/>
              </a:rPr>
              <a:t>gambar</a:t>
            </a:r>
            <a:r>
              <a:rPr lang="en-US" dirty="0">
                <a:latin typeface="Arial Narrow" pitchFamily="34" charset="0"/>
                <a:ea typeface="Times New Roman" pitchFamily="18" charset="0"/>
              </a:rPr>
              <a:t> </a:t>
            </a:r>
            <a:r>
              <a:rPr lang="id-ID" dirty="0" smtClean="0">
                <a:latin typeface="Arial Narrow" pitchFamily="34" charset="0"/>
                <a:ea typeface="Times New Roman" pitchFamily="18" charset="0"/>
              </a:rPr>
              <a:t>5 &amp; 6</a:t>
            </a:r>
            <a:r>
              <a:rPr lang="en-US" dirty="0" smtClean="0">
                <a:latin typeface="Arial Narrow" pitchFamily="34" charset="0"/>
                <a:ea typeface="Times New Roman" pitchFamily="18" charset="0"/>
              </a:rPr>
              <a:t>.</a:t>
            </a:r>
            <a:endParaRPr lang="en-US" dirty="0">
              <a:latin typeface="Arial Narrow" pitchFamily="34" charset="0"/>
            </a:endParaRPr>
          </a:p>
          <a:p>
            <a:pPr marL="0" indent="0">
              <a:buNone/>
            </a:pPr>
            <a:endParaRPr lang="id-ID" dirty="0"/>
          </a:p>
        </p:txBody>
      </p:sp>
    </p:spTree>
    <p:extLst>
      <p:ext uri="{BB962C8B-B14F-4D97-AF65-F5344CB8AC3E}">
        <p14:creationId xmlns:p14="http://schemas.microsoft.com/office/powerpoint/2010/main" val="313493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15"/>
          </a:xfrm>
        </p:spPr>
        <p:txBody>
          <a:bodyPr>
            <a:normAutofit fontScale="90000"/>
          </a:bodyPr>
          <a:lstStyle/>
          <a:p>
            <a:pPr lvl="1" algn="l" rtl="0">
              <a:lnSpc>
                <a:spcPct val="90000"/>
              </a:lnSpc>
              <a:spcBef>
                <a:spcPct val="0"/>
              </a:spcBef>
            </a:pPr>
            <a:r>
              <a:rPr kumimoji="0" lang="id-ID" sz="4000" b="1" i="0" u="none" strike="noStrike" cap="none" normalizeH="0" baseline="0" dirty="0" smtClean="0">
                <a:ln>
                  <a:noFill/>
                </a:ln>
                <a:solidFill>
                  <a:srgbClr val="FF0000"/>
                </a:solidFill>
                <a:effectLst/>
                <a:latin typeface="+mn-lt"/>
                <a:ea typeface="Times New Roman" pitchFamily="18" charset="0"/>
              </a:rPr>
              <a:t>6. </a:t>
            </a:r>
            <a:r>
              <a:rPr kumimoji="0" lang="id-ID" sz="4000" b="1" i="0" u="none" strike="noStrike" cap="none" normalizeH="0" baseline="0" dirty="0" smtClean="0">
                <a:ln>
                  <a:noFill/>
                </a:ln>
                <a:solidFill>
                  <a:srgbClr val="FF0000"/>
                </a:solidFill>
                <a:effectLst/>
                <a:latin typeface="+mn-lt"/>
                <a:ea typeface="Times New Roman" pitchFamily="18" charset="0"/>
              </a:rPr>
              <a:t>B</a:t>
            </a:r>
            <a:r>
              <a:rPr lang="id-ID" sz="4000" b="1" dirty="0" smtClean="0">
                <a:solidFill>
                  <a:srgbClr val="FF0000"/>
                </a:solidFill>
                <a:latin typeface="+mn-lt"/>
                <a:ea typeface="Times New Roman" pitchFamily="18" charset="0"/>
              </a:rPr>
              <a:t>AHAN BAKAR NUKLIR</a:t>
            </a:r>
            <a:r>
              <a:rPr kumimoji="0" lang="en-US" sz="4000" b="1" i="0" u="none" strike="noStrike" cap="none" normalizeH="0" baseline="0" dirty="0" smtClean="0">
                <a:ln>
                  <a:noFill/>
                </a:ln>
                <a:solidFill>
                  <a:schemeClr val="tx1"/>
                </a:solidFill>
                <a:effectLst/>
                <a:latin typeface="+mn-lt"/>
              </a:rPr>
              <a:t/>
            </a:r>
            <a:br>
              <a:rPr kumimoji="0" lang="en-US" sz="4000" b="1" i="0" u="none" strike="noStrike" cap="none" normalizeH="0" baseline="0" dirty="0" smtClean="0">
                <a:ln>
                  <a:noFill/>
                </a:ln>
                <a:solidFill>
                  <a:schemeClr val="tx1"/>
                </a:solidFill>
                <a:effectLst/>
                <a:latin typeface="+mn-lt"/>
              </a:rPr>
            </a:br>
            <a:endParaRPr lang="id-ID" b="1" dirty="0">
              <a:latin typeface="+mn-lt"/>
            </a:endParaRPr>
          </a:p>
        </p:txBody>
      </p:sp>
      <p:sp>
        <p:nvSpPr>
          <p:cNvPr id="4" name="Rectangle 1"/>
          <p:cNvSpPr>
            <a:spLocks noChangeArrowheads="1"/>
          </p:cNvSpPr>
          <p:nvPr/>
        </p:nvSpPr>
        <p:spPr bwMode="auto">
          <a:xfrm>
            <a:off x="838200" y="1192812"/>
            <a:ext cx="10180320" cy="5139869"/>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517525" marR="0" lvl="0" indent="-517525" algn="just" defTabSz="914400" rtl="0" eaLnBrk="1" fontAlgn="base" latinLnBrk="0" hangingPunct="1">
              <a:lnSpc>
                <a:spcPct val="100000"/>
              </a:lnSpc>
              <a:spcBef>
                <a:spcPct val="0"/>
              </a:spcBef>
              <a:spcAft>
                <a:spcPct val="0"/>
              </a:spcAft>
              <a:buClrTx/>
              <a:buSzTx/>
              <a:buFont typeface="Wingdings" pitchFamily="2" charset="2"/>
              <a:buChar char="q"/>
            </a:pP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Bahan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bakar</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telah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dipakai</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didinginkan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lebih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dahulu</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dalam</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kolam</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perndinginan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kemudian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diangkut</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ke</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pabrik</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untuk</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diproses</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ulang</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menghasilkan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tiga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produk</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p>
          <a:p>
            <a:pPr marL="517525" marR="0" lvl="0" indent="-517525" algn="just" defTabSz="914400" rtl="0" eaLnBrk="1" fontAlgn="base" latinLnBrk="0" hangingPunct="1">
              <a:lnSpc>
                <a:spcPct val="100000"/>
              </a:lnSpc>
              <a:spcBef>
                <a:spcPct val="0"/>
              </a:spcBef>
              <a:spcAft>
                <a:spcPct val="0"/>
              </a:spcAft>
              <a:buClrTx/>
              <a:buSzTx/>
            </a:pPr>
            <a:endParaRPr kumimoji="0" lang="en-US" sz="2800" b="0" i="0" u="none" strike="noStrike" cap="none" normalizeH="0" baseline="0" dirty="0" smtClean="0">
              <a:ln>
                <a:noFill/>
              </a:ln>
              <a:solidFill>
                <a:schemeClr val="tx1"/>
              </a:solidFill>
              <a:effectLst/>
              <a:latin typeface="Arial Narrow" pitchFamily="34" charset="0"/>
            </a:endParaRPr>
          </a:p>
          <a:p>
            <a:pPr marL="854075" marR="0" lvl="0" indent="-336550" algn="just" defTabSz="914400" rtl="0" eaLnBrk="0" fontAlgn="base" latinLnBrk="0" hangingPunct="0">
              <a:lnSpc>
                <a:spcPct val="100000"/>
              </a:lnSpc>
              <a:spcBef>
                <a:spcPct val="0"/>
              </a:spcBef>
              <a:spcAft>
                <a:spcPct val="0"/>
              </a:spcAft>
              <a:buClrTx/>
              <a:buSzTx/>
              <a:buFont typeface="+mj-lt"/>
              <a:buAutoNum type="arabicPeriod"/>
            </a:pP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Uranium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masih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bisa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dimanfaatkan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dalam</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bentuk</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UNH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diubah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menjadi</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UF6 agar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dibawa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ke</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pabrik</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pengkayaan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a:t>
            </a:r>
            <a:endParaRPr kumimoji="0" lang="en-US" sz="2800" b="0" i="0" u="none" strike="noStrike" cap="none" normalizeH="0" baseline="0" dirty="0" smtClean="0">
              <a:ln>
                <a:noFill/>
              </a:ln>
              <a:solidFill>
                <a:schemeClr val="tx1"/>
              </a:solidFill>
              <a:effectLst/>
              <a:latin typeface="Arial Narrow" pitchFamily="34" charset="0"/>
            </a:endParaRPr>
          </a:p>
          <a:p>
            <a:pPr marL="854075" marR="0" lvl="0" indent="-336550" algn="just" defTabSz="914400" rtl="0" eaLnBrk="0" fontAlgn="base" latinLnBrk="0" hangingPunct="0">
              <a:lnSpc>
                <a:spcPct val="100000"/>
              </a:lnSpc>
              <a:spcBef>
                <a:spcPct val="0"/>
              </a:spcBef>
              <a:spcAft>
                <a:spcPct val="0"/>
              </a:spcAft>
              <a:buClrTx/>
              <a:buSzTx/>
              <a:buFont typeface="+mj-lt"/>
              <a:buAutoNum type="arabicPeriod"/>
            </a:pP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Hasil</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kedua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adalah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Plutonium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dapat</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dimanfaatkan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a:t>
            </a:r>
            <a:endParaRPr kumimoji="0" lang="en-US" sz="2800" b="0" i="0" u="none" strike="noStrike" cap="none" normalizeH="0" baseline="0" dirty="0" smtClean="0">
              <a:ln>
                <a:noFill/>
              </a:ln>
              <a:solidFill>
                <a:schemeClr val="tx1"/>
              </a:solidFill>
              <a:effectLst/>
              <a:latin typeface="Arial Narrow" pitchFamily="34" charset="0"/>
            </a:endParaRPr>
          </a:p>
          <a:p>
            <a:pPr marL="854075" marR="0" lvl="0" indent="-336550" algn="just" defTabSz="914400" rtl="0" eaLnBrk="0" fontAlgn="base" latinLnBrk="0" hangingPunct="0">
              <a:lnSpc>
                <a:spcPct val="100000"/>
              </a:lnSpc>
              <a:spcBef>
                <a:spcPct val="0"/>
              </a:spcBef>
              <a:spcAft>
                <a:spcPct val="0"/>
              </a:spcAft>
              <a:buClrTx/>
              <a:buSzTx/>
              <a:buFont typeface="+mj-lt"/>
              <a:buAutoNum type="arabicPeriod"/>
            </a:pP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Bahan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buang</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yang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harus</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dibuang</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pada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penyimpanan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ahir</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a:t>
            </a:r>
          </a:p>
          <a:p>
            <a:pPr marL="854075" marR="0" lvl="0" indent="-336550" algn="just" defTabSz="914400" rtl="0" eaLnBrk="0" fontAlgn="base" latinLnBrk="0" hangingPunct="0">
              <a:lnSpc>
                <a:spcPct val="100000"/>
              </a:lnSpc>
              <a:spcBef>
                <a:spcPct val="0"/>
              </a:spcBef>
              <a:spcAft>
                <a:spcPct val="0"/>
              </a:spcAft>
              <a:buClrTx/>
              <a:buSzTx/>
            </a:pPr>
            <a:endParaRPr kumimoji="0" lang="en-US" sz="2800" b="0" i="0" u="none" strike="noStrike" cap="none" normalizeH="0" baseline="0" dirty="0" smtClean="0">
              <a:ln>
                <a:noFill/>
              </a:ln>
              <a:solidFill>
                <a:schemeClr val="tx1"/>
              </a:solidFill>
              <a:effectLst/>
              <a:latin typeface="Arial Narrow" pitchFamily="34" charset="0"/>
            </a:endParaRPr>
          </a:p>
          <a:p>
            <a:pPr marL="517525" marR="0" lvl="0" indent="-517525" algn="just" defTabSz="914400" rtl="0" eaLnBrk="0" fontAlgn="base" latinLnBrk="0" hangingPunct="0">
              <a:lnSpc>
                <a:spcPct val="100000"/>
              </a:lnSpc>
              <a:spcBef>
                <a:spcPct val="0"/>
              </a:spcBef>
              <a:spcAft>
                <a:spcPct val="0"/>
              </a:spcAft>
              <a:buClrTx/>
              <a:buSzTx/>
              <a:buFont typeface="Wingdings" pitchFamily="2" charset="2"/>
              <a:buChar char="q"/>
            </a:pP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Karena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bahan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buangan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nuklir</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masih</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sangat</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raioaktif</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berbahaya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maka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penyimpanannya</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dilakukan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dengan</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menanam</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didalam</a:t>
            </a:r>
            <a:r>
              <a:rPr kumimoji="0" lang="en-US" sz="28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2800" b="0" i="0" u="none" strike="noStrike" cap="none" normalizeH="0" baseline="0" dirty="0" err="1" smtClean="0">
                <a:ln>
                  <a:noFill/>
                </a:ln>
                <a:solidFill>
                  <a:schemeClr val="tx1"/>
                </a:solidFill>
                <a:effectLst/>
                <a:latin typeface="Arial Narrow" pitchFamily="34" charset="0"/>
                <a:ea typeface="Times New Roman" pitchFamily="18" charset="0"/>
              </a:rPr>
              <a:t>tanah</a:t>
            </a:r>
            <a:endParaRPr kumimoji="0" lang="en-US" sz="2800" b="0" i="0" u="none" strike="noStrike" cap="none" normalizeH="0" baseline="0" dirty="0" smtClean="0">
              <a:ln>
                <a:noFill/>
              </a:ln>
              <a:solidFill>
                <a:schemeClr val="tx1"/>
              </a:solidFill>
              <a:effectLst/>
              <a:latin typeface="Arial Narrow" pitchFamily="34" charset="0"/>
            </a:endParaRPr>
          </a:p>
          <a:p>
            <a:pPr marL="517525" marR="0" lvl="0" indent="-517525" algn="just" defTabSz="914400" rtl="0" eaLnBrk="0" fontAlgn="base" latinLnBrk="0" hangingPunct="0">
              <a:lnSpc>
                <a:spcPct val="100000"/>
              </a:lnSpc>
              <a:spcBef>
                <a:spcPct val="0"/>
              </a:spcBef>
              <a:spcAft>
                <a:spcPct val="0"/>
              </a:spcAft>
              <a:buClrTx/>
              <a:buSzTx/>
              <a:buFont typeface="Wingdings" pitchFamily="2" charset="2"/>
              <a:buChar char="q"/>
            </a:pPr>
            <a:endParaRPr kumimoji="0" lang="en-US" sz="2000" b="0" i="0" u="none" strike="noStrike" cap="none" normalizeH="0" baseline="0" dirty="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161845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640715"/>
          </a:xfrm>
        </p:spPr>
        <p:txBody>
          <a:bodyPr>
            <a:normAutofit fontScale="90000"/>
          </a:bodyPr>
          <a:lstStyle/>
          <a:p>
            <a:r>
              <a:rPr lang="id-ID" b="1" dirty="0">
                <a:solidFill>
                  <a:srgbClr val="FF0000"/>
                </a:solidFill>
                <a:ea typeface="Times New Roman" pitchFamily="18" charset="0"/>
              </a:rPr>
              <a:t>7</a:t>
            </a:r>
            <a:r>
              <a:rPr lang="id-ID" b="1" dirty="0" smtClean="0">
                <a:solidFill>
                  <a:srgbClr val="FF0000"/>
                </a:solidFill>
                <a:ea typeface="Times New Roman" pitchFamily="18" charset="0"/>
              </a:rPr>
              <a:t>. </a:t>
            </a:r>
            <a:r>
              <a:rPr lang="id-ID" b="1" dirty="0" smtClean="0">
                <a:solidFill>
                  <a:srgbClr val="FF0000"/>
                </a:solidFill>
                <a:ea typeface="Times New Roman" pitchFamily="18" charset="0"/>
              </a:rPr>
              <a:t>SIKLUS BAHAN BAKAR NUKLIR</a:t>
            </a:r>
            <a:endParaRPr lang="id-ID" b="1" dirty="0"/>
          </a:p>
        </p:txBody>
      </p:sp>
      <p:pic>
        <p:nvPicPr>
          <p:cNvPr id="6146" name="Picture 2" descr="https://ilmunuklir.files.wordpress.com/2012/02/nfc1-3.gif?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78865"/>
            <a:ext cx="8001000" cy="5245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2920" y="6324601"/>
            <a:ext cx="10591800" cy="369332"/>
          </a:xfrm>
          <a:prstGeom prst="rect">
            <a:avLst/>
          </a:prstGeom>
        </p:spPr>
        <p:txBody>
          <a:bodyPr wrap="square">
            <a:spAutoFit/>
          </a:bodyPr>
          <a:lstStyle/>
          <a:p>
            <a:pPr marL="457200" indent="-457200" algn="ctr" eaLnBrk="0" fontAlgn="base" hangingPunct="0">
              <a:spcBef>
                <a:spcPct val="0"/>
              </a:spcBef>
              <a:spcAft>
                <a:spcPct val="0"/>
              </a:spcAft>
            </a:pPr>
            <a:r>
              <a:rPr lang="en-US" b="1" i="1" dirty="0" err="1" smtClean="0">
                <a:latin typeface="Arial Narrow" pitchFamily="34" charset="0"/>
                <a:ea typeface="Times New Roman" pitchFamily="18" charset="0"/>
              </a:rPr>
              <a:t>Gambar</a:t>
            </a:r>
            <a:r>
              <a:rPr lang="en-US" b="1" i="1" dirty="0" smtClean="0">
                <a:latin typeface="Arial Narrow" pitchFamily="34" charset="0"/>
                <a:ea typeface="Times New Roman" pitchFamily="18" charset="0"/>
              </a:rPr>
              <a:t> </a:t>
            </a:r>
            <a:r>
              <a:rPr lang="id-ID" b="1" i="1" dirty="0">
                <a:latin typeface="Arial Narrow" pitchFamily="34" charset="0"/>
                <a:ea typeface="Times New Roman" pitchFamily="18" charset="0"/>
              </a:rPr>
              <a:t>5</a:t>
            </a:r>
            <a:r>
              <a:rPr lang="id-ID" b="1" i="1" dirty="0" smtClean="0">
                <a:latin typeface="Arial Narrow" pitchFamily="34" charset="0"/>
                <a:ea typeface="Times New Roman" pitchFamily="18" charset="0"/>
              </a:rPr>
              <a:t>. Ilustrasi </a:t>
            </a:r>
            <a:r>
              <a:rPr lang="en-US" b="1" i="1" dirty="0" err="1" smtClean="0">
                <a:latin typeface="Arial Narrow" pitchFamily="34" charset="0"/>
                <a:ea typeface="Times New Roman" pitchFamily="18" charset="0"/>
              </a:rPr>
              <a:t>Siklus</a:t>
            </a:r>
            <a:r>
              <a:rPr lang="id-ID" b="1" i="1" dirty="0" smtClean="0">
                <a:latin typeface="Arial Narrow" pitchFamily="34" charset="0"/>
                <a:ea typeface="Times New Roman" pitchFamily="18" charset="0"/>
              </a:rPr>
              <a:t> bahan bakar nuklir</a:t>
            </a:r>
            <a:endParaRPr lang="en-US" b="1" i="1" dirty="0" smtClean="0">
              <a:latin typeface="Arial Narrow" pitchFamily="34" charset="0"/>
            </a:endParaRPr>
          </a:p>
        </p:txBody>
      </p:sp>
    </p:spTree>
    <p:extLst>
      <p:ext uri="{BB962C8B-B14F-4D97-AF65-F5344CB8AC3E}">
        <p14:creationId xmlns:p14="http://schemas.microsoft.com/office/powerpoint/2010/main" val="51054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0"/>
          <p:cNvPicPr>
            <a:picLocks noChangeAspect="1" noChangeArrowheads="1"/>
          </p:cNvPicPr>
          <p:nvPr/>
        </p:nvPicPr>
        <p:blipFill rotWithShape="1">
          <a:blip r:embed="rId2">
            <a:lum bright="6000"/>
          </a:blip>
          <a:srcRect r="6875"/>
          <a:stretch/>
        </p:blipFill>
        <p:spPr bwMode="auto">
          <a:xfrm>
            <a:off x="2446020" y="533400"/>
            <a:ext cx="6812280" cy="5029200"/>
          </a:xfrm>
          <a:prstGeom prst="rect">
            <a:avLst/>
          </a:prstGeom>
          <a:noFill/>
          <a:ln w="9525">
            <a:noFill/>
            <a:miter lim="800000"/>
            <a:headEnd/>
            <a:tailEnd/>
          </a:ln>
        </p:spPr>
      </p:pic>
      <p:sp>
        <p:nvSpPr>
          <p:cNvPr id="5" name="Rectangle 4"/>
          <p:cNvSpPr/>
          <p:nvPr/>
        </p:nvSpPr>
        <p:spPr>
          <a:xfrm>
            <a:off x="685800" y="5791200"/>
            <a:ext cx="10591800" cy="369332"/>
          </a:xfrm>
          <a:prstGeom prst="rect">
            <a:avLst/>
          </a:prstGeom>
        </p:spPr>
        <p:txBody>
          <a:bodyPr wrap="square">
            <a:spAutoFit/>
          </a:bodyPr>
          <a:lstStyle/>
          <a:p>
            <a:pPr marL="457200" indent="-457200" algn="ctr" eaLnBrk="0" fontAlgn="base" hangingPunct="0">
              <a:spcBef>
                <a:spcPct val="0"/>
              </a:spcBef>
              <a:spcAft>
                <a:spcPct val="0"/>
              </a:spcAft>
            </a:pPr>
            <a:r>
              <a:rPr lang="en-US" b="1" i="1" dirty="0" err="1" smtClean="0">
                <a:latin typeface="Arial Narrow" pitchFamily="34" charset="0"/>
                <a:ea typeface="Times New Roman" pitchFamily="18" charset="0"/>
              </a:rPr>
              <a:t>Gambar</a:t>
            </a:r>
            <a:r>
              <a:rPr lang="en-US" b="1" i="1" dirty="0" smtClean="0">
                <a:latin typeface="Arial Narrow" pitchFamily="34" charset="0"/>
                <a:ea typeface="Times New Roman" pitchFamily="18" charset="0"/>
              </a:rPr>
              <a:t> </a:t>
            </a:r>
            <a:r>
              <a:rPr lang="id-ID" b="1" i="1" dirty="0" smtClean="0">
                <a:latin typeface="Arial Narrow" pitchFamily="34" charset="0"/>
                <a:ea typeface="Times New Roman" pitchFamily="18" charset="0"/>
              </a:rPr>
              <a:t>6. </a:t>
            </a:r>
            <a:r>
              <a:rPr lang="en-US" b="1" i="1" dirty="0" err="1" smtClean="0">
                <a:latin typeface="Arial Narrow" pitchFamily="34" charset="0"/>
                <a:ea typeface="Times New Roman" pitchFamily="18" charset="0"/>
              </a:rPr>
              <a:t>Siklus</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bahan</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nuklir</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mulai</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dari</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penambangan</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pemanfaatan</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sampai</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penyimpanan</a:t>
            </a:r>
            <a:r>
              <a:rPr lang="en-US" b="1" i="1" dirty="0" smtClean="0">
                <a:latin typeface="Arial Narrow" pitchFamily="34" charset="0"/>
                <a:ea typeface="Times New Roman" pitchFamily="18" charset="0"/>
              </a:rPr>
              <a:t> </a:t>
            </a:r>
            <a:r>
              <a:rPr lang="en-US" b="1" i="1" dirty="0" err="1" smtClean="0">
                <a:latin typeface="Arial Narrow" pitchFamily="34" charset="0"/>
                <a:ea typeface="Times New Roman" pitchFamily="18" charset="0"/>
              </a:rPr>
              <a:t>ahir</a:t>
            </a:r>
            <a:endParaRPr lang="en-US" b="1" i="1" dirty="0" smtClean="0">
              <a:latin typeface="Arial Narrow" pitchFamily="34" charset="0"/>
            </a:endParaRPr>
          </a:p>
        </p:txBody>
      </p:sp>
    </p:spTree>
    <p:extLst>
      <p:ext uri="{BB962C8B-B14F-4D97-AF65-F5344CB8AC3E}">
        <p14:creationId xmlns:p14="http://schemas.microsoft.com/office/powerpoint/2010/main" val="284492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4495800"/>
            <a:ext cx="11231881" cy="1950720"/>
          </a:xfrm>
        </p:spPr>
        <p:txBody>
          <a:bodyPr>
            <a:normAutofit fontScale="85000" lnSpcReduction="10000"/>
          </a:bodyPr>
          <a:lstStyle/>
          <a:p>
            <a:pPr marL="0" indent="0" algn="just">
              <a:buNone/>
            </a:pPr>
            <a:r>
              <a:rPr lang="id-ID" sz="3200" dirty="0"/>
              <a:t>Pada tahapan ini, </a:t>
            </a:r>
            <a:r>
              <a:rPr lang="id-ID" sz="3200" dirty="0" smtClean="0"/>
              <a:t>biji </a:t>
            </a:r>
            <a:r>
              <a:rPr lang="id-ID" sz="3200" dirty="0"/>
              <a:t>uranium ditambang pada tambang terbuka maupun pada tambang bawah tanah. Contoh dari bijih </a:t>
            </a:r>
            <a:r>
              <a:rPr lang="id-ID" sz="3200" dirty="0" smtClean="0"/>
              <a:t>uranium adalah </a:t>
            </a:r>
            <a:r>
              <a:rPr lang="id-ID" sz="3200" i="1" dirty="0" smtClean="0"/>
              <a:t>uranitite </a:t>
            </a:r>
            <a:r>
              <a:rPr lang="id-ID" sz="3200" dirty="0" smtClean="0"/>
              <a:t>dan </a:t>
            </a:r>
            <a:r>
              <a:rPr lang="id-ID" sz="3200" i="1" dirty="0" smtClean="0"/>
              <a:t>autunite</a:t>
            </a:r>
            <a:r>
              <a:rPr lang="id-ID" sz="3200" dirty="0"/>
              <a:t>. Selanjutnya </a:t>
            </a:r>
            <a:r>
              <a:rPr lang="id-ID" sz="3200" dirty="0" smtClean="0"/>
              <a:t>biji </a:t>
            </a:r>
            <a:r>
              <a:rPr lang="id-ID" sz="3200" dirty="0"/>
              <a:t>uranium dibawa ke pabrik pengolahan (</a:t>
            </a:r>
            <a:r>
              <a:rPr lang="id-ID" sz="3200" i="1" dirty="0"/>
              <a:t>milling plant</a:t>
            </a:r>
            <a:r>
              <a:rPr lang="id-ID" sz="3200" dirty="0"/>
              <a:t>) yang biasanya terletak dekat dengan lokasi tambang. Dari pengolahan ini akan diperoleh produk akhir yaitu </a:t>
            </a:r>
            <a:r>
              <a:rPr lang="id-ID" sz="3200" i="1" dirty="0"/>
              <a:t>yellow cake</a:t>
            </a:r>
            <a:r>
              <a:rPr lang="id-ID" sz="3200" dirty="0"/>
              <a:t> (U</a:t>
            </a:r>
            <a:r>
              <a:rPr lang="id-ID" sz="3200" baseline="-25000" dirty="0"/>
              <a:t>3</a:t>
            </a:r>
            <a:r>
              <a:rPr lang="id-ID" sz="3200" dirty="0"/>
              <a:t>O</a:t>
            </a:r>
            <a:r>
              <a:rPr lang="id-ID" sz="3200" baseline="-25000" dirty="0"/>
              <a:t>8</a:t>
            </a:r>
            <a:r>
              <a:rPr lang="id-ID" sz="3200" dirty="0"/>
              <a:t>).</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a:solidFill>
                  <a:srgbClr val="00B0F0"/>
                </a:solidFill>
              </a:rPr>
              <a:t>7</a:t>
            </a:r>
            <a:r>
              <a:rPr lang="id-ID" b="1" dirty="0" smtClean="0">
                <a:solidFill>
                  <a:srgbClr val="00B0F0"/>
                </a:solidFill>
              </a:rPr>
              <a:t>.1. </a:t>
            </a:r>
            <a:r>
              <a:rPr lang="id-ID" b="1" dirty="0">
                <a:solidFill>
                  <a:srgbClr val="00B0F0"/>
                </a:solidFill>
              </a:rPr>
              <a:t>Penambangan</a:t>
            </a:r>
          </a:p>
        </p:txBody>
      </p:sp>
      <p:pic>
        <p:nvPicPr>
          <p:cNvPr id="5122" name="Picture 2" descr="https://ilmunuklir.files.wordpress.com/2012/03/uraninite_uraninit_3.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1011198"/>
            <a:ext cx="3197225" cy="24003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975360" y="3447165"/>
            <a:ext cx="3215640" cy="506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a:t>Gambar 7</a:t>
            </a:r>
            <a:r>
              <a:rPr lang="id-ID" dirty="0" smtClean="0"/>
              <a:t>. </a:t>
            </a:r>
            <a:r>
              <a:rPr lang="id-ID" dirty="0"/>
              <a:t>Uraninite</a:t>
            </a:r>
          </a:p>
        </p:txBody>
      </p:sp>
      <p:pic>
        <p:nvPicPr>
          <p:cNvPr id="5124" name="Picture 4" descr="https://ilmunuklir.files.wordpress.com/2012/03/u45a.jpg?w=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1011198"/>
            <a:ext cx="3476625" cy="240031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858067" y="3490828"/>
            <a:ext cx="3215640" cy="506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a:t>Gambar </a:t>
            </a:r>
            <a:r>
              <a:rPr lang="id-ID" dirty="0" smtClean="0"/>
              <a:t>8. </a:t>
            </a:r>
            <a:r>
              <a:rPr lang="id-ID" dirty="0"/>
              <a:t>Autunite</a:t>
            </a:r>
          </a:p>
        </p:txBody>
      </p:sp>
      <p:pic>
        <p:nvPicPr>
          <p:cNvPr id="5126" name="Picture 6" descr="https://ilmunuklir.files.wordpress.com/2012/03/yellow_cake.jpg?w=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334" y="1011198"/>
            <a:ext cx="3395345" cy="24003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8522333" y="3480758"/>
            <a:ext cx="3395345" cy="69500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a:t>Gambar 9</a:t>
            </a:r>
            <a:r>
              <a:rPr lang="id-ID" dirty="0" smtClean="0"/>
              <a:t>. </a:t>
            </a:r>
            <a:r>
              <a:rPr lang="id-ID" dirty="0"/>
              <a:t>Yellow cake atau (U</a:t>
            </a:r>
            <a:r>
              <a:rPr lang="id-ID" baseline="-25000" dirty="0"/>
              <a:t>3</a:t>
            </a:r>
            <a:r>
              <a:rPr lang="id-ID" dirty="0"/>
              <a:t>O</a:t>
            </a:r>
            <a:r>
              <a:rPr lang="id-ID" baseline="-25000" dirty="0"/>
              <a:t>8</a:t>
            </a:r>
            <a:r>
              <a:rPr lang="id-ID" dirty="0"/>
              <a:t>) yang berupa serbuk</a:t>
            </a:r>
          </a:p>
        </p:txBody>
      </p:sp>
    </p:spTree>
    <p:extLst>
      <p:ext uri="{BB962C8B-B14F-4D97-AF65-F5344CB8AC3E}">
        <p14:creationId xmlns:p14="http://schemas.microsoft.com/office/powerpoint/2010/main" val="156079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67" y="5086985"/>
            <a:ext cx="10515600" cy="1771015"/>
          </a:xfrm>
        </p:spPr>
        <p:txBody>
          <a:bodyPr/>
          <a:lstStyle/>
          <a:p>
            <a:pPr marL="0" indent="0" algn="just">
              <a:buNone/>
            </a:pPr>
            <a:r>
              <a:rPr lang="id-ID" dirty="0"/>
              <a:t>Pada tahapan ini serbuk yellow cake akan diubah menjadi uranium heksafluorida (UF</a:t>
            </a:r>
            <a:r>
              <a:rPr lang="id-ID" baseline="-25000" dirty="0"/>
              <a:t>6</a:t>
            </a:r>
            <a:r>
              <a:rPr lang="id-ID" dirty="0"/>
              <a:t>), atau yang dalam istilah nuklir sering kali disebut dengan “hex”. Hex pada tahapan ini berbentuk gas, dan selanjutnya disimpan di dalam tabung untuk diproses pada tahapan berikutnya.</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7.2. Konversi</a:t>
            </a:r>
            <a:endParaRPr lang="id-ID" b="1" dirty="0">
              <a:solidFill>
                <a:srgbClr val="00B0F0"/>
              </a:solidFill>
            </a:endParaRPr>
          </a:p>
        </p:txBody>
      </p:sp>
      <p:pic>
        <p:nvPicPr>
          <p:cNvPr id="8194" name="Picture 2" descr="https://ilmunuklir.files.wordpress.com/2012/03/uf6-cylinders.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055" y="1036320"/>
            <a:ext cx="5178425" cy="33277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810000" y="4485958"/>
            <a:ext cx="4114800" cy="6147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a:t>Gambar </a:t>
            </a:r>
            <a:r>
              <a:rPr lang="id-ID" dirty="0" smtClean="0"/>
              <a:t>10. </a:t>
            </a:r>
            <a:r>
              <a:rPr lang="id-ID" dirty="0"/>
              <a:t>Tabung berisi UF</a:t>
            </a:r>
            <a:r>
              <a:rPr lang="id-ID" baseline="-25000" dirty="0"/>
              <a:t>6</a:t>
            </a:r>
            <a:endParaRPr lang="id-ID" dirty="0"/>
          </a:p>
        </p:txBody>
      </p:sp>
    </p:spTree>
    <p:extLst>
      <p:ext uri="{BB962C8B-B14F-4D97-AF65-F5344CB8AC3E}">
        <p14:creationId xmlns:p14="http://schemas.microsoft.com/office/powerpoint/2010/main" val="271610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1560"/>
            <a:ext cx="10515600" cy="5684520"/>
          </a:xfrm>
        </p:spPr>
        <p:txBody>
          <a:bodyPr>
            <a:normAutofit lnSpcReduction="10000"/>
          </a:bodyPr>
          <a:lstStyle/>
          <a:p>
            <a:pPr marL="0" indent="0" algn="just">
              <a:buNone/>
            </a:pPr>
            <a:r>
              <a:rPr lang="id-ID" dirty="0"/>
              <a:t>U</a:t>
            </a:r>
            <a:r>
              <a:rPr lang="sv-SE" dirty="0" smtClean="0"/>
              <a:t>ranium </a:t>
            </a:r>
            <a:r>
              <a:rPr lang="sv-SE" dirty="0"/>
              <a:t>yang berbentuk UF</a:t>
            </a:r>
            <a:r>
              <a:rPr lang="sv-SE" baseline="-25000" dirty="0"/>
              <a:t>6</a:t>
            </a:r>
            <a:r>
              <a:rPr lang="sv-SE" dirty="0"/>
              <a:t> merupakan uranium alami</a:t>
            </a:r>
            <a:r>
              <a:rPr lang="sv-SE" dirty="0" smtClean="0"/>
              <a:t>.</a:t>
            </a:r>
            <a:r>
              <a:rPr lang="id-ID" dirty="0" smtClean="0"/>
              <a:t> </a:t>
            </a:r>
            <a:r>
              <a:rPr lang="id-ID" dirty="0"/>
              <a:t>Artinya kandungan uranium terdiri dari 99,3% uranium-238 (U-238) dan 0,7% uranium-235 (U-235). Agar bisa dimanfaatkan di sebagian besar reaktor nuklir, kandungan U-235 harus dinaikkan menjadi 3,5% – 5%. Proses untuk menaikkan kandungan U-235 ini dikenal </a:t>
            </a:r>
            <a:r>
              <a:rPr lang="id-ID" dirty="0" smtClean="0"/>
              <a:t>dengan nama </a:t>
            </a:r>
            <a:r>
              <a:rPr lang="id-ID" b="1" dirty="0" smtClean="0"/>
              <a:t>pengkayaan </a:t>
            </a:r>
            <a:r>
              <a:rPr lang="id-ID" dirty="0" smtClean="0"/>
              <a:t>atau</a:t>
            </a:r>
            <a:r>
              <a:rPr lang="id-ID" dirty="0"/>
              <a:t> </a:t>
            </a:r>
            <a:r>
              <a:rPr lang="id-ID" i="1" dirty="0" smtClean="0"/>
              <a:t>enrichment. </a:t>
            </a:r>
            <a:r>
              <a:rPr lang="id-ID" dirty="0" smtClean="0"/>
              <a:t>Produk </a:t>
            </a:r>
            <a:r>
              <a:rPr lang="id-ID" dirty="0"/>
              <a:t>akhir pabrik pengkayaan yaitu uranium yang diperkaya (</a:t>
            </a:r>
            <a:r>
              <a:rPr lang="id-ID" i="1" dirty="0"/>
              <a:t>enriched uranium</a:t>
            </a:r>
            <a:r>
              <a:rPr lang="id-ID" dirty="0"/>
              <a:t>), sementara produk sisanya adalah uranium yang dipermiskin (</a:t>
            </a:r>
            <a:r>
              <a:rPr lang="id-ID" i="1" dirty="0"/>
              <a:t>depleted uranium</a:t>
            </a:r>
            <a:r>
              <a:rPr lang="id-ID" dirty="0"/>
              <a:t>) yaitu uranium yang mempunyai kandungan U-235 kurang dari 0,7% (biasanya sekitar 0,2 – 0,3</a:t>
            </a:r>
            <a:r>
              <a:rPr lang="id-ID" dirty="0" smtClean="0"/>
              <a:t>%).</a:t>
            </a:r>
          </a:p>
          <a:p>
            <a:pPr marL="0" indent="0" algn="just">
              <a:buNone/>
            </a:pPr>
            <a:r>
              <a:rPr lang="id-ID" dirty="0"/>
              <a:t>Saat ini ada dua cara untuk melakukan pengkayaan uranium dalam skala besar, yaitu (1) metode difusi gas dan (2) metode sentrifugasi. Untuk memisahkan isotop U-235 dan U-238, kedua metode ini sama-sama memanfaatkan sifat fisis dari kedua isotop tersebut, yang mana beda massa antara U-235 dan U-238 sekitar 1%.</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7.3. Pengkayaan</a:t>
            </a:r>
            <a:endParaRPr lang="id-ID" b="1" dirty="0">
              <a:solidFill>
                <a:srgbClr val="00B0F0"/>
              </a:solidFill>
            </a:endParaRPr>
          </a:p>
        </p:txBody>
      </p:sp>
    </p:spTree>
    <p:extLst>
      <p:ext uri="{BB962C8B-B14F-4D97-AF65-F5344CB8AC3E}">
        <p14:creationId xmlns:p14="http://schemas.microsoft.com/office/powerpoint/2010/main" val="210576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lmunuklir.files.wordpress.com/2012/03/enrichissement-22826.jpg?w=900"/>
          <p:cNvPicPr>
            <a:picLocks noChangeAspect="1" noChangeArrowheads="1"/>
          </p:cNvPicPr>
          <p:nvPr/>
        </p:nvPicPr>
        <p:blipFill rotWithShape="1">
          <a:blip r:embed="rId2">
            <a:extLst>
              <a:ext uri="{28A0092B-C50C-407E-A947-70E740481C1C}">
                <a14:useLocalDpi xmlns:a14="http://schemas.microsoft.com/office/drawing/2010/main" val="0"/>
              </a:ext>
            </a:extLst>
          </a:blip>
          <a:srcRect l="5099" r="5759"/>
          <a:stretch/>
        </p:blipFill>
        <p:spPr bwMode="auto">
          <a:xfrm>
            <a:off x="746760" y="861377"/>
            <a:ext cx="5273040" cy="38020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914400" y="4790758"/>
            <a:ext cx="5273040" cy="614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dirty="0"/>
              <a:t>Gambar </a:t>
            </a:r>
            <a:r>
              <a:rPr lang="id-ID" sz="2400" dirty="0" smtClean="0"/>
              <a:t>11. </a:t>
            </a:r>
            <a:r>
              <a:rPr lang="id-ID" sz="2400" dirty="0"/>
              <a:t>Tabung difusi pada pabrik pengkayaan metode difusi gas</a:t>
            </a:r>
          </a:p>
        </p:txBody>
      </p:sp>
      <p:pic>
        <p:nvPicPr>
          <p:cNvPr id="9220" name="Picture 4" descr="https://ilmunuklir.files.wordpress.com/2012/03/gas_centrifuge_cascade1.jpg?w=900"/>
          <p:cNvPicPr>
            <a:picLocks noChangeAspect="1" noChangeArrowheads="1"/>
          </p:cNvPicPr>
          <p:nvPr/>
        </p:nvPicPr>
        <p:blipFill rotWithShape="1">
          <a:blip r:embed="rId3">
            <a:extLst>
              <a:ext uri="{28A0092B-C50C-407E-A947-70E740481C1C}">
                <a14:useLocalDpi xmlns:a14="http://schemas.microsoft.com/office/drawing/2010/main" val="0"/>
              </a:ext>
            </a:extLst>
          </a:blip>
          <a:srcRect t="3949" b="3525"/>
          <a:stretch/>
        </p:blipFill>
        <p:spPr bwMode="auto">
          <a:xfrm>
            <a:off x="6385561" y="906272"/>
            <a:ext cx="5375274" cy="374192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436678" y="4790758"/>
            <a:ext cx="5273040" cy="1061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dirty="0"/>
              <a:t>Gambar </a:t>
            </a:r>
            <a:r>
              <a:rPr lang="id-ID" sz="2400" dirty="0" smtClean="0"/>
              <a:t>12. Tabung </a:t>
            </a:r>
            <a:r>
              <a:rPr lang="id-ID" sz="2400" dirty="0"/>
              <a:t>sentrifugal pada pabrik pengkayaan dengan metode sentrifugasi</a:t>
            </a:r>
          </a:p>
        </p:txBody>
      </p:sp>
    </p:spTree>
    <p:extLst>
      <p:ext uri="{BB962C8B-B14F-4D97-AF65-F5344CB8AC3E}">
        <p14:creationId xmlns:p14="http://schemas.microsoft.com/office/powerpoint/2010/main" val="181858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3960"/>
            <a:ext cx="10515600" cy="4973003"/>
          </a:xfrm>
        </p:spPr>
        <p:txBody>
          <a:bodyPr>
            <a:normAutofit/>
          </a:bodyPr>
          <a:lstStyle/>
          <a:p>
            <a:pPr marL="0" indent="0" algn="just">
              <a:buNone/>
            </a:pPr>
            <a:r>
              <a:rPr lang="id-ID" dirty="0"/>
              <a:t>Setelah dilakukan pengkayaan, UF</a:t>
            </a:r>
            <a:r>
              <a:rPr lang="id-ID" baseline="-25000" dirty="0"/>
              <a:t>6</a:t>
            </a:r>
            <a:r>
              <a:rPr lang="id-ID" dirty="0"/>
              <a:t> kemudian diproses secara kimia agar dihasilkan serbuk uranium dioksida (UO</a:t>
            </a:r>
            <a:r>
              <a:rPr lang="id-ID" baseline="-25000" dirty="0"/>
              <a:t>2</a:t>
            </a:r>
            <a:r>
              <a:rPr lang="id-ID" dirty="0"/>
              <a:t>). Serbuk ini kemudian dipres menjadi pelet, dilakukan proses sintering (dibakar pada suhu tinggi di atas 1400°C) sehingga berbentuk keramik. Selanjutnya pelet dimasukkan ke dalam tabung  yang terbuat dari paduan logam Zircaloy membentuk batang bahan bakar (</a:t>
            </a:r>
            <a:r>
              <a:rPr lang="id-ID" i="1" dirty="0"/>
              <a:t>fuel pin</a:t>
            </a:r>
            <a:r>
              <a:rPr lang="id-ID" dirty="0"/>
              <a:t>). Selanjutnya batang bahan bakar disusun untuk menghasilkan perangkat bahan bakar  (</a:t>
            </a:r>
            <a:r>
              <a:rPr lang="id-ID" i="1" dirty="0"/>
              <a:t>fuel assembly</a:t>
            </a:r>
            <a:r>
              <a:rPr lang="id-ID" dirty="0"/>
              <a:t>). Ukuran dari pelet, batang bahan bakar maupun perangkat bahan bakar tergantung dari masing-masing reaktor yang akan menggunakannya. Biasanya pada satu perangkat bahan bakar, terdapat sekitar 264 batang bahan bakar, dengan tinggi sekitar 3 m dan panjang sisi sekitar 12 – 24 cm.</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7.4. Fabrikasi</a:t>
            </a:r>
            <a:endParaRPr lang="id-ID" b="1" dirty="0">
              <a:solidFill>
                <a:srgbClr val="00B0F0"/>
              </a:solidFill>
            </a:endParaRPr>
          </a:p>
        </p:txBody>
      </p:sp>
    </p:spTree>
    <p:extLst>
      <p:ext uri="{BB962C8B-B14F-4D97-AF65-F5344CB8AC3E}">
        <p14:creationId xmlns:p14="http://schemas.microsoft.com/office/powerpoint/2010/main" val="24171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lmunuklir.files.wordpress.com/2012/03/t1750124-nuclear_fuel_pellets-spl.jpg?w=900"/>
          <p:cNvPicPr>
            <a:picLocks noChangeAspect="1" noChangeArrowheads="1"/>
          </p:cNvPicPr>
          <p:nvPr/>
        </p:nvPicPr>
        <p:blipFill rotWithShape="1">
          <a:blip r:embed="rId2">
            <a:extLst>
              <a:ext uri="{28A0092B-C50C-407E-A947-70E740481C1C}">
                <a14:useLocalDpi xmlns:a14="http://schemas.microsoft.com/office/drawing/2010/main" val="0"/>
              </a:ext>
            </a:extLst>
          </a:blip>
          <a:srcRect b="6428"/>
          <a:stretch/>
        </p:blipFill>
        <p:spPr bwMode="auto">
          <a:xfrm>
            <a:off x="658495" y="777875"/>
            <a:ext cx="3371850" cy="4723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338" y="5682734"/>
            <a:ext cx="3492007" cy="646331"/>
          </a:xfrm>
          <a:prstGeom prst="rect">
            <a:avLst/>
          </a:prstGeom>
        </p:spPr>
        <p:txBody>
          <a:bodyPr wrap="square">
            <a:spAutoFit/>
          </a:bodyPr>
          <a:lstStyle/>
          <a:p>
            <a:r>
              <a:rPr lang="sv-SE" dirty="0">
                <a:solidFill>
                  <a:srgbClr val="434343"/>
                </a:solidFill>
                <a:latin typeface="Libre Franklin"/>
              </a:rPr>
              <a:t>Gambar </a:t>
            </a:r>
            <a:r>
              <a:rPr lang="id-ID" dirty="0" smtClean="0">
                <a:solidFill>
                  <a:srgbClr val="434343"/>
                </a:solidFill>
                <a:latin typeface="Libre Franklin"/>
              </a:rPr>
              <a:t>13</a:t>
            </a:r>
            <a:r>
              <a:rPr lang="sv-SE" dirty="0" smtClean="0">
                <a:solidFill>
                  <a:srgbClr val="434343"/>
                </a:solidFill>
                <a:latin typeface="Libre Franklin"/>
              </a:rPr>
              <a:t>. </a:t>
            </a:r>
            <a:r>
              <a:rPr lang="sv-SE" dirty="0">
                <a:solidFill>
                  <a:srgbClr val="434343"/>
                </a:solidFill>
                <a:latin typeface="Libre Franklin"/>
              </a:rPr>
              <a:t>Pelet bahan bakar uranium dioksida</a:t>
            </a:r>
            <a:endParaRPr lang="id-ID" dirty="0"/>
          </a:p>
        </p:txBody>
      </p:sp>
      <p:pic>
        <p:nvPicPr>
          <p:cNvPr id="17412" name="Picture 4" descr="https://ilmunuklir.files.wordpress.com/2012/03/t1750160-nuclear_fuel_assembly_russia-spl.jpg?w=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615" y="793432"/>
            <a:ext cx="5048250" cy="349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03520" y="4518024"/>
            <a:ext cx="5173345" cy="646331"/>
          </a:xfrm>
          <a:prstGeom prst="rect">
            <a:avLst/>
          </a:prstGeom>
        </p:spPr>
        <p:txBody>
          <a:bodyPr wrap="square">
            <a:spAutoFit/>
          </a:bodyPr>
          <a:lstStyle/>
          <a:p>
            <a:r>
              <a:rPr lang="id-ID" dirty="0">
                <a:solidFill>
                  <a:srgbClr val="434343"/>
                </a:solidFill>
                <a:latin typeface="Libre Franklin"/>
              </a:rPr>
              <a:t>Gambar </a:t>
            </a:r>
            <a:r>
              <a:rPr lang="id-ID" dirty="0" smtClean="0">
                <a:solidFill>
                  <a:srgbClr val="434343"/>
                </a:solidFill>
                <a:latin typeface="Libre Franklin"/>
              </a:rPr>
              <a:t>14. </a:t>
            </a:r>
            <a:r>
              <a:rPr lang="id-ID" dirty="0">
                <a:solidFill>
                  <a:srgbClr val="434343"/>
                </a:solidFill>
                <a:latin typeface="Libre Franklin"/>
              </a:rPr>
              <a:t>Batang bahan bakar di mana pelet uranium dioksida dimasukkan ke dalamnya.</a:t>
            </a:r>
            <a:endParaRPr lang="id-ID" dirty="0"/>
          </a:p>
        </p:txBody>
      </p:sp>
    </p:spTree>
    <p:extLst>
      <p:ext uri="{BB962C8B-B14F-4D97-AF65-F5344CB8AC3E}">
        <p14:creationId xmlns:p14="http://schemas.microsoft.com/office/powerpoint/2010/main" val="411427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8120" y="1264920"/>
            <a:ext cx="3034229" cy="707886"/>
          </a:xfrm>
          <a:prstGeom prst="rect">
            <a:avLst/>
          </a:prstGeom>
        </p:spPr>
        <p:txBody>
          <a:bodyPr wrap="square">
            <a:spAutoFit/>
          </a:bodyPr>
          <a:lstStyle/>
          <a:p>
            <a:r>
              <a:rPr lang="id-ID" sz="4000" b="1" dirty="0">
                <a:solidFill>
                  <a:srgbClr val="C00000"/>
                </a:solidFill>
              </a:rPr>
              <a:t>Energi Nuklir </a:t>
            </a:r>
            <a:endParaRPr lang="id-ID" sz="40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835" y="2530431"/>
            <a:ext cx="4772078" cy="3181385"/>
          </a:xfrm>
          <a:prstGeom prst="rect">
            <a:avLst/>
          </a:prstGeom>
        </p:spPr>
      </p:pic>
    </p:spTree>
    <p:extLst>
      <p:ext uri="{BB962C8B-B14F-4D97-AF65-F5344CB8AC3E}">
        <p14:creationId xmlns:p14="http://schemas.microsoft.com/office/powerpoint/2010/main" val="317920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lmunuklir.files.wordpress.com/2012/03/nuclear-fuel-assembly5.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414" y="351155"/>
            <a:ext cx="5696585" cy="5603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30111" y="6155174"/>
            <a:ext cx="6169189" cy="369332"/>
          </a:xfrm>
          <a:prstGeom prst="rect">
            <a:avLst/>
          </a:prstGeom>
        </p:spPr>
        <p:txBody>
          <a:bodyPr wrap="none">
            <a:spAutoFit/>
          </a:bodyPr>
          <a:lstStyle/>
          <a:p>
            <a:r>
              <a:rPr lang="id-ID" dirty="0">
                <a:solidFill>
                  <a:srgbClr val="434343"/>
                </a:solidFill>
                <a:latin typeface="Libre Franklin"/>
              </a:rPr>
              <a:t>Gambar </a:t>
            </a:r>
            <a:r>
              <a:rPr lang="id-ID" dirty="0" smtClean="0">
                <a:solidFill>
                  <a:srgbClr val="434343"/>
                </a:solidFill>
                <a:latin typeface="Libre Franklin"/>
              </a:rPr>
              <a:t>15. </a:t>
            </a:r>
            <a:r>
              <a:rPr lang="id-ID" dirty="0">
                <a:solidFill>
                  <a:srgbClr val="434343"/>
                </a:solidFill>
                <a:latin typeface="Libre Franklin"/>
              </a:rPr>
              <a:t>Perangkat bahan bakar untuk PLTN tipe PWR</a:t>
            </a:r>
            <a:endParaRPr lang="id-ID" dirty="0"/>
          </a:p>
        </p:txBody>
      </p:sp>
    </p:spTree>
    <p:extLst>
      <p:ext uri="{BB962C8B-B14F-4D97-AF65-F5344CB8AC3E}">
        <p14:creationId xmlns:p14="http://schemas.microsoft.com/office/powerpoint/2010/main" val="162418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3145"/>
            <a:ext cx="10515600" cy="5459095"/>
          </a:xfrm>
        </p:spPr>
        <p:txBody>
          <a:bodyPr/>
          <a:lstStyle/>
          <a:p>
            <a:pPr marL="0" indent="0" algn="just">
              <a:buNone/>
            </a:pPr>
            <a:r>
              <a:rPr lang="id-ID" dirty="0"/>
              <a:t>Perangkat bahan bakar selanjutnya dibawa ke reaktor. Di dalam reaktor ini berlangsung reaksi fisi seperti yang telah kita bahas </a:t>
            </a:r>
            <a:r>
              <a:rPr lang="id-ID" dirty="0" smtClean="0"/>
              <a:t>sebelumnya</a:t>
            </a:r>
            <a:r>
              <a:rPr lang="id-ID" dirty="0"/>
              <a:t>. Perangkat bahan bakar ini akan disusun di dalam teras reaktor. Jumlah perangkat bahan bakar yang dipakai tergantung pada besarnya tingkat daya yang dihasilkan reaktor. Untuk PLTN jenis PWR biasanya sekitar 120 sampai 200 perangkat, sementara untuk jenis BWR jumlahnya lebih banyak sekitar 400 sampai 800 perangkat</a:t>
            </a:r>
            <a:r>
              <a:rPr lang="id-ID" dirty="0" smtClean="0"/>
              <a:t>.</a:t>
            </a:r>
          </a:p>
          <a:p>
            <a:pPr marL="0" indent="0" algn="just">
              <a:buNone/>
            </a:pPr>
            <a:r>
              <a:rPr lang="id-ID" dirty="0"/>
              <a:t>Reaktor akan dioperasikan sekitar 1 tahun, kemudian dilakukan pengisian ulang perangkat bahan bakar. Hanya 1/3 dari perangkat bahan bakar yang akan diganti dengan yang baru, dan perangkat bahan bakar yang lama akan disusun ulang. Oleh karenanya satu perangkat bahan bakar akan berada di teras sekitar 3 tahun. Hal ini dilakukan agar energi yang dihasilkan di dalam reaktor dapat terdistribusi merata.</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7.5. Operasi </a:t>
            </a:r>
            <a:r>
              <a:rPr lang="id-ID" b="1" dirty="0" smtClean="0">
                <a:solidFill>
                  <a:srgbClr val="00B0F0"/>
                </a:solidFill>
              </a:rPr>
              <a:t>Didalam </a:t>
            </a:r>
            <a:r>
              <a:rPr lang="id-ID" b="1" dirty="0" smtClean="0">
                <a:solidFill>
                  <a:srgbClr val="00B0F0"/>
                </a:solidFill>
              </a:rPr>
              <a:t>Reaktor</a:t>
            </a:r>
            <a:endParaRPr lang="id-ID" b="1" dirty="0">
              <a:solidFill>
                <a:srgbClr val="00B0F0"/>
              </a:solidFill>
            </a:endParaRPr>
          </a:p>
        </p:txBody>
      </p:sp>
    </p:spTree>
    <p:extLst>
      <p:ext uri="{BB962C8B-B14F-4D97-AF65-F5344CB8AC3E}">
        <p14:creationId xmlns:p14="http://schemas.microsoft.com/office/powerpoint/2010/main" val="351750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271145"/>
            <a:ext cx="11140440" cy="2121535"/>
          </a:xfrm>
        </p:spPr>
        <p:txBody>
          <a:bodyPr/>
          <a:lstStyle/>
          <a:p>
            <a:pPr marL="0" indent="0" algn="just">
              <a:buNone/>
            </a:pPr>
            <a:r>
              <a:rPr lang="id-ID" dirty="0"/>
              <a:t>Perlu diingat pula bahwa tidak semua uranium yang ada di perangkat bahan bakar akan habis dipakai dalam waktu 3 tahun. Perangkat bahan bakar yang sudah dipakai disebut dengan istilah bahan bakar bekas atau </a:t>
            </a:r>
            <a:r>
              <a:rPr lang="id-ID" i="1" dirty="0"/>
              <a:t>spent fuel</a:t>
            </a:r>
            <a:r>
              <a:rPr lang="id-ID" dirty="0"/>
              <a:t>. Pada bahan bakar bekas masih terdapat sekitar 1% U-235 yang tidak terkonsumsi, 94% U-238, sekitar 1% plutonium dan 4% produk fisi.</a:t>
            </a:r>
          </a:p>
        </p:txBody>
      </p:sp>
      <p:pic>
        <p:nvPicPr>
          <p:cNvPr id="11266" name="Picture 2" descr="https://ilmunuklir.files.wordpress.com/2012/03/reactor_core.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27" y="2392680"/>
            <a:ext cx="5381625" cy="33604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980247" y="6073140"/>
            <a:ext cx="3902393" cy="53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dirty="0"/>
              <a:t>Gambar </a:t>
            </a:r>
            <a:r>
              <a:rPr lang="id-ID" sz="2400" dirty="0" smtClean="0"/>
              <a:t>16. </a:t>
            </a:r>
            <a:r>
              <a:rPr lang="id-ID" sz="2400" dirty="0"/>
              <a:t>Teras reaktor</a:t>
            </a:r>
          </a:p>
        </p:txBody>
      </p:sp>
      <p:sp>
        <p:nvSpPr>
          <p:cNvPr id="6" name="Content Placeholder 2"/>
          <p:cNvSpPr txBox="1">
            <a:spLocks/>
          </p:cNvSpPr>
          <p:nvPr/>
        </p:nvSpPr>
        <p:spPr>
          <a:xfrm>
            <a:off x="6634639" y="5947410"/>
            <a:ext cx="5048250" cy="784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2400" dirty="0"/>
              <a:t>Gambar </a:t>
            </a:r>
            <a:r>
              <a:rPr lang="id-ID" sz="2400" dirty="0" smtClean="0"/>
              <a:t>17. </a:t>
            </a:r>
            <a:r>
              <a:rPr lang="sv-SE" sz="2400" dirty="0"/>
              <a:t>Pengisian perangkat bahan bakar ke dalam teras reaktor.</a:t>
            </a:r>
            <a:endParaRPr lang="id-ID" sz="2400" dirty="0"/>
          </a:p>
        </p:txBody>
      </p:sp>
      <p:pic>
        <p:nvPicPr>
          <p:cNvPr id="11268" name="Picture 4" descr="https://ilmunuklir.files.wordpress.com/2012/03/t1700618-nuclear_reactor_fuel_loading-spl.jpg?w=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639" y="2392680"/>
            <a:ext cx="504825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7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812482"/>
            <a:ext cx="11262360" cy="2563495"/>
          </a:xfrm>
        </p:spPr>
        <p:txBody>
          <a:bodyPr>
            <a:normAutofit lnSpcReduction="10000"/>
          </a:bodyPr>
          <a:lstStyle/>
          <a:p>
            <a:pPr marL="0" indent="0" algn="just">
              <a:buNone/>
            </a:pPr>
            <a:r>
              <a:rPr lang="id-ID" sz="2600" dirty="0"/>
              <a:t>Pada reaksi fisi akan dihasilkan </a:t>
            </a:r>
            <a:r>
              <a:rPr lang="id-ID" sz="2600" dirty="0" smtClean="0"/>
              <a:t>produk </a:t>
            </a:r>
            <a:r>
              <a:rPr lang="id-ID" sz="2600" dirty="0"/>
              <a:t>fisi yang sifatnya radioaktif, oleh </a:t>
            </a:r>
            <a:r>
              <a:rPr lang="id-ID" sz="2600" dirty="0" smtClean="0"/>
              <a:t>karena itu </a:t>
            </a:r>
            <a:r>
              <a:rPr lang="id-ID" sz="2600" dirty="0"/>
              <a:t>setelah keluar dari reaktor, perangkat bahan bakar harus didinginkan terlebih dahulu. Untuk itu perangkat bahan bakar </a:t>
            </a:r>
            <a:r>
              <a:rPr lang="id-ID" sz="2600" dirty="0" smtClean="0"/>
              <a:t>akan dimasukkan </a:t>
            </a:r>
            <a:r>
              <a:rPr lang="id-ID" sz="2600" dirty="0"/>
              <a:t>ke dalam kolam bahan bakar bekas (</a:t>
            </a:r>
            <a:r>
              <a:rPr lang="id-ID" sz="2600" i="1" dirty="0"/>
              <a:t>spent fuel pool</a:t>
            </a:r>
            <a:r>
              <a:rPr lang="id-ID" sz="2600" dirty="0"/>
              <a:t>) selama beberapa tahun. Selanjutnya bahan bakar akan dipindahkan ke tempat penyimpanan kering (</a:t>
            </a:r>
            <a:r>
              <a:rPr lang="id-ID" sz="2600" i="1" dirty="0"/>
              <a:t>dry cask storage</a:t>
            </a:r>
            <a:r>
              <a:rPr lang="id-ID" sz="2600" dirty="0"/>
              <a:t>). Baik kolam bahan bakar bekas maupun tempat penyimpanan kering, keduanya masih berada di lokasi sekitar reaktor.</a:t>
            </a:r>
          </a:p>
        </p:txBody>
      </p:sp>
      <p:sp>
        <p:nvSpPr>
          <p:cNvPr id="4" name="Title 1"/>
          <p:cNvSpPr>
            <a:spLocks noGrp="1"/>
          </p:cNvSpPr>
          <p:nvPr>
            <p:ph type="title"/>
          </p:nvPr>
        </p:nvSpPr>
        <p:spPr>
          <a:xfrm>
            <a:off x="640080" y="227965"/>
            <a:ext cx="8615516" cy="549275"/>
          </a:xfrm>
        </p:spPr>
        <p:txBody>
          <a:bodyPr>
            <a:normAutofit fontScale="90000"/>
          </a:bodyPr>
          <a:lstStyle/>
          <a:p>
            <a:r>
              <a:rPr lang="id-ID" b="1" dirty="0" smtClean="0">
                <a:solidFill>
                  <a:srgbClr val="00B0F0"/>
                </a:solidFill>
              </a:rPr>
              <a:t>7.6. Penyimpanan Bahan </a:t>
            </a:r>
            <a:r>
              <a:rPr lang="id-ID" b="1" dirty="0" smtClean="0">
                <a:solidFill>
                  <a:srgbClr val="00B0F0"/>
                </a:solidFill>
              </a:rPr>
              <a:t>Bakar </a:t>
            </a:r>
            <a:r>
              <a:rPr lang="id-ID" b="1" dirty="0">
                <a:solidFill>
                  <a:srgbClr val="00B0F0"/>
                </a:solidFill>
              </a:rPr>
              <a:t>B</a:t>
            </a:r>
            <a:r>
              <a:rPr lang="id-ID" b="1" dirty="0" smtClean="0">
                <a:solidFill>
                  <a:srgbClr val="00B0F0"/>
                </a:solidFill>
              </a:rPr>
              <a:t>ekas</a:t>
            </a:r>
            <a:endParaRPr lang="id-ID" b="1" dirty="0">
              <a:solidFill>
                <a:srgbClr val="00B0F0"/>
              </a:solidFill>
            </a:endParaRPr>
          </a:p>
        </p:txBody>
      </p:sp>
      <p:pic>
        <p:nvPicPr>
          <p:cNvPr id="13314" name="Picture 2" descr="https://ilmunuklir.files.wordpress.com/2012/03/spf.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 y="3040697"/>
            <a:ext cx="5024755" cy="3171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7720" y="6211669"/>
            <a:ext cx="4762500" cy="646331"/>
          </a:xfrm>
          <a:prstGeom prst="rect">
            <a:avLst/>
          </a:prstGeom>
        </p:spPr>
        <p:txBody>
          <a:bodyPr wrap="square">
            <a:spAutoFit/>
          </a:bodyPr>
          <a:lstStyle/>
          <a:p>
            <a:r>
              <a:rPr lang="sv-SE" dirty="0">
                <a:solidFill>
                  <a:srgbClr val="434343"/>
                </a:solidFill>
                <a:latin typeface="Libre Franklin"/>
              </a:rPr>
              <a:t>Gambar </a:t>
            </a:r>
            <a:r>
              <a:rPr lang="sv-SE" dirty="0" smtClean="0">
                <a:solidFill>
                  <a:srgbClr val="434343"/>
                </a:solidFill>
                <a:latin typeface="Libre Franklin"/>
              </a:rPr>
              <a:t>1</a:t>
            </a:r>
            <a:r>
              <a:rPr lang="id-ID" dirty="0">
                <a:solidFill>
                  <a:srgbClr val="434343"/>
                </a:solidFill>
                <a:latin typeface="Libre Franklin"/>
              </a:rPr>
              <a:t>8</a:t>
            </a:r>
            <a:r>
              <a:rPr lang="sv-SE" dirty="0" smtClean="0">
                <a:solidFill>
                  <a:srgbClr val="434343"/>
                </a:solidFill>
                <a:latin typeface="Libre Franklin"/>
              </a:rPr>
              <a:t>. </a:t>
            </a:r>
            <a:r>
              <a:rPr lang="sv-SE" dirty="0">
                <a:solidFill>
                  <a:srgbClr val="434343"/>
                </a:solidFill>
                <a:latin typeface="Libre Franklin"/>
              </a:rPr>
              <a:t>Kolam penyimpanan bahan bakar bekas</a:t>
            </a:r>
            <a:endParaRPr lang="id-ID" dirty="0"/>
          </a:p>
        </p:txBody>
      </p:sp>
      <p:pic>
        <p:nvPicPr>
          <p:cNvPr id="13316" name="Picture 4" descr="https://ilmunuklir.files.wordpress.com/2012/03/dry_cask_storage.jpg?w=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660" y="3003535"/>
            <a:ext cx="3985260" cy="32081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88147" y="6211669"/>
            <a:ext cx="4665654" cy="646331"/>
          </a:xfrm>
          <a:prstGeom prst="rect">
            <a:avLst/>
          </a:prstGeom>
        </p:spPr>
        <p:txBody>
          <a:bodyPr wrap="square">
            <a:spAutoFit/>
          </a:bodyPr>
          <a:lstStyle/>
          <a:p>
            <a:r>
              <a:rPr lang="sv-SE" dirty="0">
                <a:solidFill>
                  <a:srgbClr val="434343"/>
                </a:solidFill>
                <a:latin typeface="Libre Franklin"/>
              </a:rPr>
              <a:t>Gambar </a:t>
            </a:r>
            <a:r>
              <a:rPr lang="sv-SE" dirty="0" smtClean="0">
                <a:solidFill>
                  <a:srgbClr val="434343"/>
                </a:solidFill>
                <a:latin typeface="Libre Franklin"/>
              </a:rPr>
              <a:t>1</a:t>
            </a:r>
            <a:r>
              <a:rPr lang="id-ID" dirty="0">
                <a:solidFill>
                  <a:srgbClr val="434343"/>
                </a:solidFill>
                <a:latin typeface="Libre Franklin"/>
              </a:rPr>
              <a:t>9</a:t>
            </a:r>
            <a:r>
              <a:rPr lang="sv-SE" dirty="0" smtClean="0">
                <a:solidFill>
                  <a:srgbClr val="434343"/>
                </a:solidFill>
                <a:latin typeface="Libre Franklin"/>
              </a:rPr>
              <a:t>. </a:t>
            </a:r>
            <a:r>
              <a:rPr lang="sv-SE" dirty="0">
                <a:solidFill>
                  <a:srgbClr val="434343"/>
                </a:solidFill>
                <a:latin typeface="Libre Franklin"/>
              </a:rPr>
              <a:t>Tabung penyimpan kering bahan bakar bekas</a:t>
            </a:r>
            <a:endParaRPr lang="id-ID" dirty="0"/>
          </a:p>
        </p:txBody>
      </p:sp>
    </p:spTree>
    <p:extLst>
      <p:ext uri="{BB962C8B-B14F-4D97-AF65-F5344CB8AC3E}">
        <p14:creationId xmlns:p14="http://schemas.microsoft.com/office/powerpoint/2010/main" val="69375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5544"/>
            <a:ext cx="10881360" cy="4834255"/>
          </a:xfrm>
        </p:spPr>
        <p:txBody>
          <a:bodyPr>
            <a:normAutofit fontScale="92500" lnSpcReduction="10000"/>
          </a:bodyPr>
          <a:lstStyle/>
          <a:p>
            <a:pPr marL="0" indent="0" algn="just">
              <a:buNone/>
            </a:pPr>
            <a:r>
              <a:rPr lang="id-ID" dirty="0"/>
              <a:t>Telah disebutkan di atas bahwa bahan bakar bekas akan mengandung 94% U-238, 1% U-235, 1% plutonium dan 4% produk fisi. Untuk mengolah bahan bakar bekas, tabung penyimpan kering akan dibawa ke pabrik pengolah ulang (</a:t>
            </a:r>
            <a:r>
              <a:rPr lang="id-ID" i="1" dirty="0"/>
              <a:t>reprocessing plant</a:t>
            </a:r>
            <a:r>
              <a:rPr lang="id-ID" dirty="0" smtClean="0"/>
              <a:t>).</a:t>
            </a:r>
          </a:p>
          <a:p>
            <a:pPr marL="0" indent="0" algn="just">
              <a:buNone/>
            </a:pPr>
            <a:r>
              <a:rPr lang="id-ID" dirty="0"/>
              <a:t>Di pabrik ini bahan bakar bekas akan dipisahkan menjadi tiga kategori, yaitu uranium, plutonium dan limbah yang mengandung produk fisi. Uranium yang masih mengandung U-235 lebih tinggi daripada uranium alami kemudian akan dilakukan konversi dan dikirim ke pabrik pengkayaan. Dengan kata lain uranium akan didaur ulang kembali ke tahapan 2 dan 3. Plutonium dapat dimanfaatkan sebagai bahan bakar. Oleh karena itu plutonium dari pabrik pengolah ulang akan dikirim ke fasilitas fabrikasi agar dibuat pelet plutonium dioksida (PuO</a:t>
            </a:r>
            <a:r>
              <a:rPr lang="id-ID" baseline="-25000" dirty="0"/>
              <a:t>2</a:t>
            </a:r>
            <a:r>
              <a:rPr lang="id-ID" dirty="0"/>
              <a:t>) dan bersama-sama dengan pelet UO</a:t>
            </a:r>
            <a:r>
              <a:rPr lang="id-ID" baseline="-25000" dirty="0"/>
              <a:t>2</a:t>
            </a:r>
            <a:r>
              <a:rPr lang="id-ID" dirty="0"/>
              <a:t> akan dijadikan sebagai bahan bakar MOX (</a:t>
            </a:r>
            <a:r>
              <a:rPr lang="id-ID" i="1" dirty="0"/>
              <a:t>Mixed OXide</a:t>
            </a:r>
            <a:r>
              <a:rPr lang="id-ID" dirty="0"/>
              <a:t>) untuk reaktor yang menggunakannya. Bagaimana dengan limbahnya?</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7.7. Pengolahan </a:t>
            </a:r>
            <a:r>
              <a:rPr lang="id-ID" b="1" dirty="0" smtClean="0">
                <a:solidFill>
                  <a:srgbClr val="00B0F0"/>
                </a:solidFill>
              </a:rPr>
              <a:t>Ulang</a:t>
            </a:r>
            <a:endParaRPr lang="id-ID" b="1" dirty="0">
              <a:solidFill>
                <a:srgbClr val="00B0F0"/>
              </a:solidFill>
            </a:endParaRPr>
          </a:p>
        </p:txBody>
      </p:sp>
    </p:spTree>
    <p:extLst>
      <p:ext uri="{BB962C8B-B14F-4D97-AF65-F5344CB8AC3E}">
        <p14:creationId xmlns:p14="http://schemas.microsoft.com/office/powerpoint/2010/main" val="266779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1080"/>
            <a:ext cx="10515600" cy="5155883"/>
          </a:xfrm>
        </p:spPr>
        <p:txBody>
          <a:bodyPr/>
          <a:lstStyle/>
          <a:p>
            <a:pPr marL="0" indent="0" algn="just">
              <a:buNone/>
            </a:pPr>
            <a:r>
              <a:rPr lang="id-ID" dirty="0"/>
              <a:t>Limbah yang telah dipisahkan di pabrik pengolahan ulang akan dioleh tersendiri. Agar bisa disimpan untuk jangka panjang, limbah perlu distabilkan terlebih dahulu dalam bentuk atau struktur yang tidak akan bereaksi maupun berkurang kekuatannya. Ada beberapa cara untuk melakukannya, antara lain dengan melakukan </a:t>
            </a:r>
            <a:r>
              <a:rPr lang="id-ID" i="1" dirty="0"/>
              <a:t>vitrifikasi</a:t>
            </a:r>
            <a:r>
              <a:rPr lang="id-ID" dirty="0"/>
              <a:t> yaitu dengan mengubahnya material limbah menjadi gelas Pyrex dan disimpan di dalam tabung baja tahan karat. Gelas yang terbentuk sangat tahan terhadap air.</a:t>
            </a:r>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7.8. Pengolahan </a:t>
            </a:r>
            <a:r>
              <a:rPr lang="id-ID" b="1" dirty="0" smtClean="0">
                <a:solidFill>
                  <a:srgbClr val="00B0F0"/>
                </a:solidFill>
              </a:rPr>
              <a:t>Limbah</a:t>
            </a:r>
            <a:endParaRPr lang="id-ID" b="1" dirty="0">
              <a:solidFill>
                <a:srgbClr val="00B0F0"/>
              </a:solidFill>
            </a:endParaRPr>
          </a:p>
        </p:txBody>
      </p:sp>
    </p:spTree>
    <p:extLst>
      <p:ext uri="{BB962C8B-B14F-4D97-AF65-F5344CB8AC3E}">
        <p14:creationId xmlns:p14="http://schemas.microsoft.com/office/powerpoint/2010/main" val="327318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lmunuklir.files.wordpress.com/2012/03/t1760004-molten_nuclear_waste_glass_poured_into_mould-spl.jpg?w=900"/>
          <p:cNvPicPr>
            <a:picLocks noChangeAspect="1" noChangeArrowheads="1"/>
          </p:cNvPicPr>
          <p:nvPr/>
        </p:nvPicPr>
        <p:blipFill rotWithShape="1">
          <a:blip r:embed="rId2">
            <a:extLst>
              <a:ext uri="{28A0092B-C50C-407E-A947-70E740481C1C}">
                <a14:useLocalDpi xmlns:a14="http://schemas.microsoft.com/office/drawing/2010/main" val="0"/>
              </a:ext>
            </a:extLst>
          </a:blip>
          <a:srcRect t="1497" b="9748"/>
          <a:stretch/>
        </p:blipFill>
        <p:spPr bwMode="auto">
          <a:xfrm>
            <a:off x="1130935" y="746759"/>
            <a:ext cx="4076700" cy="464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30935" y="5574715"/>
            <a:ext cx="4076700" cy="646331"/>
          </a:xfrm>
          <a:prstGeom prst="rect">
            <a:avLst/>
          </a:prstGeom>
        </p:spPr>
        <p:txBody>
          <a:bodyPr wrap="square">
            <a:spAutoFit/>
          </a:bodyPr>
          <a:lstStyle/>
          <a:p>
            <a:r>
              <a:rPr lang="id-ID" dirty="0">
                <a:solidFill>
                  <a:srgbClr val="434343"/>
                </a:solidFill>
                <a:latin typeface="Libre Franklin"/>
              </a:rPr>
              <a:t>Gambar </a:t>
            </a:r>
            <a:r>
              <a:rPr lang="id-ID" dirty="0" smtClean="0">
                <a:solidFill>
                  <a:srgbClr val="434343"/>
                </a:solidFill>
                <a:latin typeface="Libre Franklin"/>
              </a:rPr>
              <a:t>20. </a:t>
            </a:r>
            <a:r>
              <a:rPr lang="id-ID" dirty="0">
                <a:solidFill>
                  <a:srgbClr val="434343"/>
                </a:solidFill>
                <a:latin typeface="Libre Franklin"/>
              </a:rPr>
              <a:t>Lelehan gelas yang mengandung limbah radioaktif.</a:t>
            </a:r>
            <a:endParaRPr lang="id-ID" dirty="0"/>
          </a:p>
        </p:txBody>
      </p:sp>
      <p:pic>
        <p:nvPicPr>
          <p:cNvPr id="14340" name="Picture 4" descr="https://ilmunuklir.files.wordpress.com/2012/03/vitrified-high-level-waste-containers.jpg?w=900"/>
          <p:cNvPicPr>
            <a:picLocks noChangeAspect="1" noChangeArrowheads="1"/>
          </p:cNvPicPr>
          <p:nvPr/>
        </p:nvPicPr>
        <p:blipFill rotWithShape="1">
          <a:blip r:embed="rId3">
            <a:extLst>
              <a:ext uri="{28A0092B-C50C-407E-A947-70E740481C1C}">
                <a14:useLocalDpi xmlns:a14="http://schemas.microsoft.com/office/drawing/2010/main" val="0"/>
              </a:ext>
            </a:extLst>
          </a:blip>
          <a:srcRect b="2145"/>
          <a:stretch/>
        </p:blipFill>
        <p:spPr bwMode="auto">
          <a:xfrm>
            <a:off x="6632575" y="746759"/>
            <a:ext cx="3886200" cy="47244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07480" y="5574715"/>
            <a:ext cx="4312920" cy="646331"/>
          </a:xfrm>
          <a:prstGeom prst="rect">
            <a:avLst/>
          </a:prstGeom>
        </p:spPr>
        <p:txBody>
          <a:bodyPr wrap="square">
            <a:spAutoFit/>
          </a:bodyPr>
          <a:lstStyle/>
          <a:p>
            <a:r>
              <a:rPr lang="id-ID" dirty="0">
                <a:solidFill>
                  <a:srgbClr val="434343"/>
                </a:solidFill>
                <a:latin typeface="Libre Franklin"/>
              </a:rPr>
              <a:t>Gambar </a:t>
            </a:r>
            <a:r>
              <a:rPr lang="id-ID" dirty="0" smtClean="0">
                <a:solidFill>
                  <a:srgbClr val="434343"/>
                </a:solidFill>
                <a:latin typeface="Libre Franklin"/>
              </a:rPr>
              <a:t>21. </a:t>
            </a:r>
            <a:r>
              <a:rPr lang="id-ID" dirty="0">
                <a:solidFill>
                  <a:srgbClr val="434343"/>
                </a:solidFill>
                <a:latin typeface="Libre Franklin"/>
              </a:rPr>
              <a:t>Wadah atau kontainer limbah yang sudah divitrifikasi.</a:t>
            </a:r>
            <a:endParaRPr lang="id-ID" dirty="0"/>
          </a:p>
        </p:txBody>
      </p:sp>
    </p:spTree>
    <p:extLst>
      <p:ext uri="{BB962C8B-B14F-4D97-AF65-F5344CB8AC3E}">
        <p14:creationId xmlns:p14="http://schemas.microsoft.com/office/powerpoint/2010/main" val="422098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4280" y="1235075"/>
            <a:ext cx="4450080" cy="5120640"/>
          </a:xfrm>
        </p:spPr>
        <p:txBody>
          <a:bodyPr>
            <a:normAutofit fontScale="92500"/>
          </a:bodyPr>
          <a:lstStyle/>
          <a:p>
            <a:pPr marL="0" indent="0" algn="just">
              <a:buNone/>
            </a:pPr>
            <a:r>
              <a:rPr lang="id-ID" dirty="0"/>
              <a:t>Kontainer limbah maupun synroc selanjutnya akan diletakkan di tempat </a:t>
            </a:r>
            <a:r>
              <a:rPr lang="id-ID" dirty="0" smtClean="0"/>
              <a:t>penyimpanan </a:t>
            </a:r>
            <a:r>
              <a:rPr lang="id-ID" dirty="0"/>
              <a:t>lestari (</a:t>
            </a:r>
            <a:r>
              <a:rPr lang="id-ID" i="1" dirty="0"/>
              <a:t>final waste repository</a:t>
            </a:r>
            <a:r>
              <a:rPr lang="id-ID" dirty="0"/>
              <a:t>). Lokasi ini dipilih di kawasan yang stabil secara geologis dan berada di bawah tanah, biasanya pada kedalaman lebih dari 500 m di bawah permukaan. Tujuan utamanya adalah untuk mengisolasi limbah nuklir (yang sudah diolah tentu saja) dari jangkauan khalayak ramai.</a:t>
            </a:r>
          </a:p>
        </p:txBody>
      </p:sp>
      <p:sp>
        <p:nvSpPr>
          <p:cNvPr id="4" name="Title 1"/>
          <p:cNvSpPr>
            <a:spLocks noGrp="1"/>
          </p:cNvSpPr>
          <p:nvPr>
            <p:ph type="title"/>
          </p:nvPr>
        </p:nvSpPr>
        <p:spPr>
          <a:xfrm>
            <a:off x="688975" y="395605"/>
            <a:ext cx="8615516" cy="549275"/>
          </a:xfrm>
        </p:spPr>
        <p:txBody>
          <a:bodyPr>
            <a:normAutofit fontScale="90000"/>
          </a:bodyPr>
          <a:lstStyle/>
          <a:p>
            <a:r>
              <a:rPr lang="id-ID" b="1" dirty="0" smtClean="0">
                <a:solidFill>
                  <a:srgbClr val="00B0F0"/>
                </a:solidFill>
              </a:rPr>
              <a:t>7.9. Penyimpanan </a:t>
            </a:r>
            <a:r>
              <a:rPr lang="id-ID" b="1" dirty="0" smtClean="0">
                <a:solidFill>
                  <a:srgbClr val="00B0F0"/>
                </a:solidFill>
              </a:rPr>
              <a:t>Lestari</a:t>
            </a:r>
            <a:endParaRPr lang="id-ID" b="1" dirty="0">
              <a:solidFill>
                <a:srgbClr val="00B0F0"/>
              </a:solidFill>
            </a:endParaRPr>
          </a:p>
        </p:txBody>
      </p:sp>
      <p:pic>
        <p:nvPicPr>
          <p:cNvPr id="19458" name="Picture 2" descr="https://ilmunuklir.files.wordpress.com/2012/03/underjord_kbf-700px.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235075"/>
            <a:ext cx="6667500" cy="4743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8975" y="6032549"/>
            <a:ext cx="6667500" cy="646331"/>
          </a:xfrm>
          <a:prstGeom prst="rect">
            <a:avLst/>
          </a:prstGeom>
        </p:spPr>
        <p:txBody>
          <a:bodyPr wrap="square">
            <a:spAutoFit/>
          </a:bodyPr>
          <a:lstStyle/>
          <a:p>
            <a:r>
              <a:rPr lang="id-ID" dirty="0">
                <a:solidFill>
                  <a:srgbClr val="434343"/>
                </a:solidFill>
                <a:latin typeface="Libre Franklin"/>
              </a:rPr>
              <a:t>Gambar 18. Sketsa penyimpanan limbah lestari di Söderviken, Swedia</a:t>
            </a:r>
            <a:endParaRPr lang="id-ID" dirty="0"/>
          </a:p>
        </p:txBody>
      </p:sp>
    </p:spTree>
    <p:extLst>
      <p:ext uri="{BB962C8B-B14F-4D97-AF65-F5344CB8AC3E}">
        <p14:creationId xmlns:p14="http://schemas.microsoft.com/office/powerpoint/2010/main" val="295729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7760"/>
            <a:ext cx="10515600" cy="5049203"/>
          </a:xfrm>
        </p:spPr>
        <p:txBody>
          <a:bodyPr>
            <a:normAutofit fontScale="92500" lnSpcReduction="10000"/>
          </a:bodyPr>
          <a:lstStyle/>
          <a:p>
            <a:pPr marL="46038" lvl="0" indent="0" algn="just" fontAlgn="base">
              <a:lnSpc>
                <a:spcPct val="100000"/>
              </a:lnSpc>
              <a:spcBef>
                <a:spcPct val="0"/>
              </a:spcBef>
              <a:spcAft>
                <a:spcPct val="0"/>
              </a:spcAft>
              <a:buNone/>
            </a:pPr>
            <a:r>
              <a:rPr lang="en-US" dirty="0" err="1">
                <a:latin typeface="Arial Narrow" pitchFamily="34" charset="0"/>
                <a:ea typeface="Times New Roman" pitchFamily="18" charset="0"/>
                <a:cs typeface="Times New Roman" pitchFamily="18" charset="0"/>
              </a:rPr>
              <a:t>Bersama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dengan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penggunaan</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perlu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dibuat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juga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rencana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penutupan</a:t>
            </a:r>
            <a:r>
              <a:rPr lang="en-US" dirty="0">
                <a:latin typeface="Arial Narrow" pitchFamily="34" charset="0"/>
                <a:ea typeface="Times New Roman" pitchFamily="18" charset="0"/>
                <a:cs typeface="Times New Roman" pitchFamily="18" charset="0"/>
              </a:rPr>
              <a:t> </a:t>
            </a:r>
            <a:r>
              <a:rPr lang="en-US" dirty="0" err="1" smtClean="0">
                <a:latin typeface="Arial Narrow" pitchFamily="34" charset="0"/>
                <a:ea typeface="Times New Roman" pitchFamily="18" charset="0"/>
                <a:cs typeface="Times New Roman" pitchFamily="18" charset="0"/>
              </a:rPr>
              <a:t>atau</a:t>
            </a:r>
            <a:r>
              <a:rPr lang="en-US" dirty="0" smtClean="0">
                <a:latin typeface="Arial Narrow" pitchFamily="34" charset="0"/>
                <a:ea typeface="Times New Roman" pitchFamily="18" charset="0"/>
                <a:cs typeface="Times New Roman" pitchFamily="18" charset="0"/>
              </a:rPr>
              <a:t> </a:t>
            </a:r>
            <a:r>
              <a:rPr lang="en-US" dirty="0" err="1" smtClean="0">
                <a:latin typeface="Arial Narrow" pitchFamily="34" charset="0"/>
                <a:ea typeface="Times New Roman" pitchFamily="18" charset="0"/>
                <a:cs typeface="Times New Roman" pitchFamily="18" charset="0"/>
              </a:rPr>
              <a:t>pengakhirannya</a:t>
            </a:r>
            <a:r>
              <a:rPr lang="en-US" dirty="0" smtClean="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kelak</a:t>
            </a:r>
            <a:r>
              <a:rPr lang="en-US" dirty="0">
                <a:latin typeface="Arial Narrow" pitchFamily="34" charset="0"/>
                <a:ea typeface="Times New Roman" pitchFamily="18" charset="0"/>
                <a:cs typeface="Times New Roman" pitchFamily="18" charset="0"/>
              </a:rPr>
              <a:t>. Hal </a:t>
            </a:r>
            <a:r>
              <a:rPr lang="en-US" dirty="0" err="1">
                <a:latin typeface="Arial Narrow" pitchFamily="34" charset="0"/>
                <a:ea typeface="Times New Roman" pitchFamily="18" charset="0"/>
                <a:cs typeface="Times New Roman" pitchFamily="18" charset="0"/>
              </a:rPr>
              <a:t>ini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diperlukan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bukan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saja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karena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sebuah</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merupakan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bangunan</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besar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dengan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dinding-dinding</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sangat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tebal</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tetapi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terutama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karena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didalam</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itu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terdapat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banyak</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bagian-bagian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alat-alat</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juga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pada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akhir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masa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pemakaiannya</a:t>
            </a:r>
            <a:r>
              <a:rPr lang="en-US" dirty="0">
                <a:latin typeface="Arial Narrow" pitchFamily="34" charset="0"/>
                <a:ea typeface="Times New Roman" pitchFamily="18" charset="0"/>
                <a:cs typeface="Times New Roman" pitchFamily="18" charset="0"/>
              </a:rPr>
              <a:t> ma</a:t>
            </a:r>
            <a:r>
              <a:rPr lang="id-ID" dirty="0">
                <a:latin typeface="Arial Narrow" pitchFamily="34" charset="0"/>
                <a:ea typeface="Times New Roman" pitchFamily="18" charset="0"/>
                <a:cs typeface="Times New Roman" pitchFamily="18" charset="0"/>
              </a:rPr>
              <a:t>s</a:t>
            </a:r>
            <a:r>
              <a:rPr lang="en-US" dirty="0" err="1">
                <a:latin typeface="Arial Narrow" pitchFamily="34" charset="0"/>
                <a:ea typeface="Times New Roman" pitchFamily="18" charset="0"/>
                <a:cs typeface="Times New Roman" pitchFamily="18" charset="0"/>
              </a:rPr>
              <a:t>ih</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mengandung</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kegiatan-kegiatan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radioaktif</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besar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Diantara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sebab-sebab</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pengakhiran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dapat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disebut</a:t>
            </a:r>
            <a:r>
              <a:rPr lang="en-US" dirty="0">
                <a:latin typeface="Arial Narrow" pitchFamily="34" charset="0"/>
                <a:ea typeface="Times New Roman" pitchFamily="18" charset="0"/>
                <a:cs typeface="Times New Roman" pitchFamily="18" charset="0"/>
              </a:rPr>
              <a:t> </a:t>
            </a:r>
          </a:p>
          <a:p>
            <a:pPr lvl="0" fontAlgn="base">
              <a:lnSpc>
                <a:spcPct val="100000"/>
              </a:lnSpc>
              <a:spcBef>
                <a:spcPct val="0"/>
              </a:spcBef>
              <a:spcAft>
                <a:spcPct val="0"/>
              </a:spcAft>
              <a:buNone/>
            </a:pPr>
            <a:endParaRPr lang="en-US" dirty="0">
              <a:latin typeface="Arial Narrow" pitchFamily="34" charset="0"/>
              <a:cs typeface="Arial" pitchFamily="34" charset="0"/>
            </a:endParaRPr>
          </a:p>
          <a:p>
            <a:pPr marL="457200" lvl="0" indent="-457200" eaLnBrk="0" fontAlgn="base" hangingPunct="0">
              <a:lnSpc>
                <a:spcPct val="100000"/>
              </a:lnSpc>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Telah</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mencapai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akhir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teknis</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ataupun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ekonomis</a:t>
            </a:r>
            <a:r>
              <a:rPr lang="en-US" dirty="0">
                <a:latin typeface="Arial Narrow" pitchFamily="34" charset="0"/>
                <a:ea typeface="Times New Roman" pitchFamily="18" charset="0"/>
                <a:cs typeface="Times New Roman" pitchFamily="18" charset="0"/>
              </a:rPr>
              <a:t>; </a:t>
            </a:r>
            <a:endParaRPr lang="en-US" dirty="0">
              <a:latin typeface="Arial Narrow" pitchFamily="34" charset="0"/>
              <a:cs typeface="Arial" pitchFamily="34" charset="0"/>
            </a:endParaRPr>
          </a:p>
          <a:p>
            <a:pPr marL="457200" lvl="0" indent="-457200" eaLnBrk="0" fontAlgn="base" hangingPunct="0">
              <a:lnSpc>
                <a:spcPct val="100000"/>
              </a:lnSpc>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Telah</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mencapai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akhir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funsional</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misalnya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untuk</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reaktor-reaktor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percobaan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atau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prototipe</a:t>
            </a:r>
            <a:r>
              <a:rPr lang="en-US" dirty="0">
                <a:latin typeface="Arial Narrow" pitchFamily="34" charset="0"/>
                <a:ea typeface="Times New Roman" pitchFamily="18" charset="0"/>
                <a:cs typeface="Times New Roman" pitchFamily="18" charset="0"/>
              </a:rPr>
              <a:t>; </a:t>
            </a:r>
            <a:endParaRPr lang="en-US" dirty="0">
              <a:latin typeface="Arial Narrow" pitchFamily="34" charset="0"/>
              <a:cs typeface="Arial" pitchFamily="34" charset="0"/>
            </a:endParaRPr>
          </a:p>
          <a:p>
            <a:pPr marL="457200" lvl="0" indent="-457200" eaLnBrk="0" fontAlgn="base" hangingPunct="0">
              <a:lnSpc>
                <a:spcPct val="100000"/>
              </a:lnSpc>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Terjadi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suatu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kerusakan</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besar</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akan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memerlukan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biaya</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terlampau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tinggi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untuk</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perbaikan</a:t>
            </a:r>
            <a:r>
              <a:rPr lang="en-US" dirty="0">
                <a:latin typeface="Arial Narrow" pitchFamily="34" charset="0"/>
                <a:ea typeface="Times New Roman" pitchFamily="18" charset="0"/>
                <a:cs typeface="Times New Roman" pitchFamily="18" charset="0"/>
              </a:rPr>
              <a:t>. </a:t>
            </a:r>
            <a:endParaRPr lang="en-US" dirty="0">
              <a:latin typeface="Arial Narrow" pitchFamily="34" charset="0"/>
              <a:cs typeface="Arial" pitchFamily="34" charset="0"/>
            </a:endParaRPr>
          </a:p>
          <a:p>
            <a:pPr marL="0" lvl="0" indent="0" eaLnBrk="0" fontAlgn="base" hangingPunct="0">
              <a:lnSpc>
                <a:spcPct val="100000"/>
              </a:lnSpc>
              <a:spcBef>
                <a:spcPct val="0"/>
              </a:spcBef>
              <a:spcAft>
                <a:spcPct val="0"/>
              </a:spcAft>
              <a:buNone/>
            </a:pPr>
            <a:endParaRPr lang="en-US" dirty="0">
              <a:latin typeface="Arial Narrow" pitchFamily="34" charset="0"/>
              <a:cs typeface="Arial" pitchFamily="34" charset="0"/>
            </a:endParaRPr>
          </a:p>
          <a:p>
            <a:pPr marL="0" indent="0">
              <a:buNone/>
            </a:pPr>
            <a:endParaRPr lang="id-ID" dirty="0"/>
          </a:p>
        </p:txBody>
      </p:sp>
      <p:sp>
        <p:nvSpPr>
          <p:cNvPr id="4" name="Title 1"/>
          <p:cNvSpPr>
            <a:spLocks noGrp="1"/>
          </p:cNvSpPr>
          <p:nvPr>
            <p:ph type="title"/>
          </p:nvPr>
        </p:nvSpPr>
        <p:spPr>
          <a:xfrm>
            <a:off x="838200" y="304165"/>
            <a:ext cx="10515600" cy="640715"/>
          </a:xfrm>
        </p:spPr>
        <p:txBody>
          <a:bodyPr>
            <a:normAutofit fontScale="90000"/>
          </a:bodyPr>
          <a:lstStyle/>
          <a:p>
            <a:r>
              <a:rPr lang="id-ID" b="1" dirty="0">
                <a:solidFill>
                  <a:srgbClr val="FF0000"/>
                </a:solidFill>
                <a:ea typeface="Times New Roman" pitchFamily="18" charset="0"/>
              </a:rPr>
              <a:t>8</a:t>
            </a:r>
            <a:r>
              <a:rPr lang="id-ID" b="1" dirty="0" smtClean="0">
                <a:solidFill>
                  <a:srgbClr val="FF0000"/>
                </a:solidFill>
                <a:ea typeface="Times New Roman" pitchFamily="18" charset="0"/>
              </a:rPr>
              <a:t>. PEMBANGKIT LISTRIK TENAGA NUKLIR (PLTN)</a:t>
            </a:r>
            <a:endParaRPr lang="id-ID" b="1" dirty="0"/>
          </a:p>
        </p:txBody>
      </p:sp>
    </p:spTree>
    <p:extLst>
      <p:ext uri="{BB962C8B-B14F-4D97-AF65-F5344CB8AC3E}">
        <p14:creationId xmlns:p14="http://schemas.microsoft.com/office/powerpoint/2010/main" val="376405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295400"/>
            <a:ext cx="10713720" cy="4881563"/>
          </a:xfrm>
        </p:spPr>
        <p:txBody>
          <a:bodyPr>
            <a:normAutofit lnSpcReduction="10000"/>
          </a:bodyPr>
          <a:lstStyle/>
          <a:p>
            <a:pPr lvl="0" eaLnBrk="0" fontAlgn="base" hangingPunct="0">
              <a:spcBef>
                <a:spcPct val="0"/>
              </a:spcBef>
              <a:spcAft>
                <a:spcPct val="0"/>
              </a:spcAft>
            </a:pPr>
            <a:r>
              <a:rPr lang="en-US" dirty="0" err="1">
                <a:latin typeface="Arial Narrow" pitchFamily="34" charset="0"/>
                <a:ea typeface="Times New Roman" pitchFamily="18" charset="0"/>
                <a:cs typeface="Times New Roman" pitchFamily="18" charset="0"/>
              </a:rPr>
              <a:t>Pengalaman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hingga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kini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masih</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terbatas</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pada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pengakhiran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beberapa</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ukuran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kecil</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saja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dengan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masa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agak</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singkat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Pada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pengakhiran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pemakaian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perlu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dicatat</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sisa</a:t>
            </a:r>
            <a:r>
              <a:rPr lang="en-US" dirty="0">
                <a:latin typeface="Arial Narrow" pitchFamily="34" charset="0"/>
                <a:ea typeface="Times New Roman" pitchFamily="18" charset="0"/>
                <a:cs typeface="Times New Roman" pitchFamily="18" charset="0"/>
              </a:rPr>
              <a:t> radio </a:t>
            </a:r>
            <a:r>
              <a:rPr lang="en-US" dirty="0" err="1">
                <a:latin typeface="Arial Narrow" pitchFamily="34" charset="0"/>
                <a:ea typeface="Times New Roman" pitchFamily="18" charset="0"/>
                <a:cs typeface="Times New Roman" pitchFamily="18" charset="0"/>
              </a:rPr>
              <a:t>aktivisitas</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ada</a:t>
            </a:r>
            <a:r>
              <a:rPr lang="en-US" dirty="0">
                <a:latin typeface="Arial Narrow" pitchFamily="34" charset="0"/>
                <a:ea typeface="Times New Roman" pitchFamily="18" charset="0"/>
                <a:cs typeface="Times New Roman" pitchFamily="18" charset="0"/>
              </a:rPr>
              <a:t> (</a:t>
            </a:r>
            <a:r>
              <a:rPr lang="en-US" i="1" dirty="0">
                <a:latin typeface="Arial Narrow" pitchFamily="34" charset="0"/>
                <a:ea typeface="Times New Roman" pitchFamily="18" charset="0"/>
                <a:cs typeface="Times New Roman" pitchFamily="18" charset="0"/>
              </a:rPr>
              <a:t>inventory</a:t>
            </a:r>
            <a:r>
              <a:rPr lang="en-US" dirty="0">
                <a:latin typeface="Arial Narrow" pitchFamily="34" charset="0"/>
                <a:ea typeface="Times New Roman" pitchFamily="18" charset="0"/>
                <a:cs typeface="Times New Roman" pitchFamily="18" charset="0"/>
              </a:rPr>
              <a:t>).</a:t>
            </a:r>
          </a:p>
          <a:p>
            <a:pPr lvl="0" eaLnBrk="0" fontAlgn="base" hangingPunct="0">
              <a:spcBef>
                <a:spcPct val="0"/>
              </a:spcBef>
              <a:spcAft>
                <a:spcPct val="0"/>
              </a:spcAft>
            </a:pPr>
            <a:endParaRPr lang="en-US" b="1" dirty="0">
              <a:latin typeface="Arial Narrow" pitchFamily="34" charset="0"/>
              <a:cs typeface="Arial" pitchFamily="34" charset="0"/>
            </a:endParaRPr>
          </a:p>
          <a:p>
            <a:pPr lvl="0" eaLnBrk="0" fontAlgn="base" hangingPunct="0">
              <a:spcBef>
                <a:spcPct val="0"/>
              </a:spcBef>
              <a:spcAft>
                <a:spcPct val="0"/>
              </a:spcAft>
            </a:pPr>
            <a:r>
              <a:rPr lang="en-US" b="1" dirty="0">
                <a:latin typeface="Arial Narrow" pitchFamily="34" charset="0"/>
                <a:ea typeface="Times New Roman" pitchFamily="18" charset="0"/>
                <a:cs typeface="Times New Roman" pitchFamily="18" charset="0"/>
              </a:rPr>
              <a:t>Cara-</a:t>
            </a:r>
            <a:r>
              <a:rPr lang="en-US" b="1" dirty="0" err="1">
                <a:latin typeface="Arial Narrow" pitchFamily="34" charset="0"/>
                <a:ea typeface="Times New Roman" pitchFamily="18" charset="0"/>
                <a:cs typeface="Times New Roman" pitchFamily="18" charset="0"/>
              </a:rPr>
              <a:t>cara</a:t>
            </a:r>
            <a:r>
              <a:rPr lang="en-US" b="1" dirty="0">
                <a:latin typeface="Arial Narrow" pitchFamily="34" charset="0"/>
                <a:ea typeface="Times New Roman" pitchFamily="18" charset="0"/>
                <a:cs typeface="Times New Roman" pitchFamily="18" charset="0"/>
              </a:rPr>
              <a:t> </a:t>
            </a:r>
            <a:r>
              <a:rPr lang="en-US" b="1" dirty="0" err="1">
                <a:latin typeface="Arial Narrow" pitchFamily="34" charset="0"/>
                <a:ea typeface="Times New Roman" pitchFamily="18" charset="0"/>
                <a:cs typeface="Times New Roman" pitchFamily="18" charset="0"/>
              </a:rPr>
              <a:t>pengakhiran</a:t>
            </a:r>
            <a:r>
              <a:rPr lang="en-US" b="1" dirty="0">
                <a:latin typeface="Arial Narrow" pitchFamily="34" charset="0"/>
                <a:ea typeface="Times New Roman" pitchFamily="18" charset="0"/>
                <a:cs typeface="Times New Roman" pitchFamily="18" charset="0"/>
              </a:rPr>
              <a:t> </a:t>
            </a:r>
            <a:r>
              <a:rPr lang="en-US" b="1" dirty="0" err="1">
                <a:latin typeface="Arial Narrow" pitchFamily="34" charset="0"/>
                <a:ea typeface="Times New Roman" pitchFamily="18" charset="0"/>
                <a:cs typeface="Times New Roman" pitchFamily="18" charset="0"/>
              </a:rPr>
              <a:t>pemakaian</a:t>
            </a:r>
            <a:r>
              <a:rPr lang="en-US" b="1" dirty="0">
                <a:latin typeface="Arial Narrow" pitchFamily="34" charset="0"/>
                <a:ea typeface="Times New Roman" pitchFamily="18" charset="0"/>
                <a:cs typeface="Times New Roman" pitchFamily="18" charset="0"/>
              </a:rPr>
              <a:t> </a:t>
            </a:r>
            <a:r>
              <a:rPr lang="en-US" b="1" dirty="0" err="1">
                <a:latin typeface="Arial Narrow" pitchFamily="34" charset="0"/>
                <a:ea typeface="Times New Roman" pitchFamily="18" charset="0"/>
                <a:cs typeface="Times New Roman" pitchFamily="18" charset="0"/>
              </a:rPr>
              <a:t>suatu</a:t>
            </a:r>
            <a:r>
              <a:rPr lang="en-US" b="1" dirty="0">
                <a:latin typeface="Arial Narrow" pitchFamily="34" charset="0"/>
                <a:ea typeface="Times New Roman" pitchFamily="18" charset="0"/>
                <a:cs typeface="Times New Roman" pitchFamily="18" charset="0"/>
              </a:rPr>
              <a:t> PLTN </a:t>
            </a:r>
            <a:r>
              <a:rPr lang="en-US" b="1" dirty="0" err="1">
                <a:latin typeface="Arial Narrow" pitchFamily="34" charset="0"/>
                <a:ea typeface="Times New Roman" pitchFamily="18" charset="0"/>
                <a:cs typeface="Times New Roman" pitchFamily="18" charset="0"/>
              </a:rPr>
              <a:t>terdiri</a:t>
            </a:r>
            <a:r>
              <a:rPr lang="en-US" b="1" dirty="0">
                <a:latin typeface="Arial Narrow" pitchFamily="34" charset="0"/>
                <a:ea typeface="Times New Roman" pitchFamily="18" charset="0"/>
                <a:cs typeface="Times New Roman" pitchFamily="18" charset="0"/>
              </a:rPr>
              <a:t> </a:t>
            </a:r>
            <a:r>
              <a:rPr lang="en-US" b="1" dirty="0" err="1">
                <a:latin typeface="Arial Narrow" pitchFamily="34" charset="0"/>
                <a:ea typeface="Times New Roman" pitchFamily="18" charset="0"/>
                <a:cs typeface="Times New Roman" pitchFamily="18" charset="0"/>
              </a:rPr>
              <a:t>atas</a:t>
            </a:r>
            <a:r>
              <a:rPr lang="en-US" b="1" dirty="0">
                <a:latin typeface="Arial Narrow" pitchFamily="34" charset="0"/>
                <a:ea typeface="Times New Roman" pitchFamily="18" charset="0"/>
                <a:cs typeface="Times New Roman" pitchFamily="18" charset="0"/>
              </a:rPr>
              <a:t> :</a:t>
            </a:r>
          </a:p>
          <a:p>
            <a:pPr lvl="0" eaLnBrk="0" fontAlgn="base" hangingPunct="0">
              <a:spcBef>
                <a:spcPct val="0"/>
              </a:spcBef>
              <a:spcAft>
                <a:spcPct val="0"/>
              </a:spcAft>
            </a:pPr>
            <a:endParaRPr lang="en-US" b="1" dirty="0">
              <a:latin typeface="Arial Narrow" pitchFamily="34" charset="0"/>
              <a:cs typeface="Arial" pitchFamily="34" charset="0"/>
            </a:endParaRPr>
          </a:p>
          <a:p>
            <a:pPr marL="457200" lvl="0" indent="-457200" eaLnBrk="0" fontAlgn="base" hangingPunct="0">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Penutupan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aman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Bagian-bagian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radioaktif</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ditaruh</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dalam</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ruangan-ruangan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tertentu</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dalam</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bangunan</a:t>
            </a:r>
            <a:r>
              <a:rPr lang="en-US" dirty="0">
                <a:latin typeface="Arial Narrow" pitchFamily="34" charset="0"/>
                <a:ea typeface="Times New Roman" pitchFamily="18" charset="0"/>
                <a:cs typeface="Times New Roman" pitchFamily="18" charset="0"/>
              </a:rPr>
              <a:t> PLTN, </a:t>
            </a:r>
            <a:r>
              <a:rPr lang="en-US" dirty="0" err="1">
                <a:latin typeface="Arial Narrow" pitchFamily="34" charset="0"/>
                <a:ea typeface="Times New Roman" pitchFamily="18" charset="0"/>
                <a:cs typeface="Times New Roman" pitchFamily="18" charset="0"/>
              </a:rPr>
              <a:t>kemudian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ditutup</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dijaga</a:t>
            </a:r>
            <a:r>
              <a:rPr lang="en-US" dirty="0">
                <a:latin typeface="Arial Narrow" pitchFamily="34" charset="0"/>
                <a:ea typeface="Times New Roman" pitchFamily="18" charset="0"/>
                <a:cs typeface="Times New Roman" pitchFamily="18" charset="0"/>
              </a:rPr>
              <a:t>.</a:t>
            </a:r>
            <a:endParaRPr lang="en-US" dirty="0">
              <a:latin typeface="Arial Narrow" pitchFamily="34" charset="0"/>
              <a:cs typeface="Arial" pitchFamily="34" charset="0"/>
            </a:endParaRPr>
          </a:p>
          <a:p>
            <a:pPr marL="457200" lvl="0" indent="-457200" eaLnBrk="0" fontAlgn="base" hangingPunct="0">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Pembongkaran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sebagian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beserta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penutupan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aman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dari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bagian-bagian</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tidak</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dibongkar</a:t>
            </a:r>
            <a:r>
              <a:rPr lang="en-US" dirty="0">
                <a:latin typeface="Arial Narrow" pitchFamily="34" charset="0"/>
                <a:ea typeface="Times New Roman" pitchFamily="18" charset="0"/>
                <a:cs typeface="Times New Roman" pitchFamily="18" charset="0"/>
              </a:rPr>
              <a:t>.</a:t>
            </a:r>
            <a:endParaRPr lang="en-US" dirty="0">
              <a:latin typeface="Arial Narrow" pitchFamily="34" charset="0"/>
              <a:cs typeface="Arial" pitchFamily="34" charset="0"/>
            </a:endParaRPr>
          </a:p>
          <a:p>
            <a:pPr marL="457200" lvl="0" indent="-457200" eaLnBrk="0" fontAlgn="base" hangingPunct="0">
              <a:spcBef>
                <a:spcPct val="0"/>
              </a:spcBef>
              <a:spcAft>
                <a:spcPct val="0"/>
              </a:spcAft>
              <a:buFont typeface="+mj-lt"/>
              <a:buAutoNum type="arabicPeriod"/>
            </a:pPr>
            <a:r>
              <a:rPr lang="en-US" dirty="0" err="1">
                <a:latin typeface="Arial Narrow" pitchFamily="34" charset="0"/>
                <a:ea typeface="Times New Roman" pitchFamily="18" charset="0"/>
                <a:cs typeface="Times New Roman" pitchFamily="18" charset="0"/>
              </a:rPr>
              <a:t>Pembongkaran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secara</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keseluruhan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Dalam</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hal</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ini</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bagian-bagian</a:t>
            </a:r>
            <a:r>
              <a:rPr lang="en-US" dirty="0">
                <a:latin typeface="Arial Narrow" pitchFamily="34" charset="0"/>
                <a:ea typeface="Times New Roman" pitchFamily="18" charset="0"/>
                <a:cs typeface="Times New Roman" pitchFamily="18" charset="0"/>
              </a:rPr>
              <a:t> yang </a:t>
            </a:r>
            <a:r>
              <a:rPr lang="en-US" dirty="0" err="1">
                <a:latin typeface="Arial Narrow" pitchFamily="34" charset="0"/>
                <a:ea typeface="Times New Roman" pitchFamily="18" charset="0"/>
                <a:cs typeface="Times New Roman" pitchFamily="18" charset="0"/>
              </a:rPr>
              <a:t>mengandung</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bahan</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bakar</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radioaktif</a:t>
            </a:r>
            <a:r>
              <a:rPr lang="en-US" dirty="0">
                <a:latin typeface="Arial Narrow" pitchFamily="34" charset="0"/>
                <a:ea typeface="Times New Roman" pitchFamily="18" charset="0"/>
                <a:cs typeface="Times New Roman" pitchFamily="18" charset="0"/>
              </a:rPr>
              <a:t> </a:t>
            </a:r>
            <a:r>
              <a:rPr lang="en-US" dirty="0" err="1">
                <a:latin typeface="Arial Narrow" pitchFamily="34" charset="0"/>
                <a:ea typeface="Times New Roman" pitchFamily="18" charset="0"/>
                <a:cs typeface="Times New Roman" pitchFamily="18" charset="0"/>
              </a:rPr>
              <a:t>disimpan</a:t>
            </a:r>
            <a:r>
              <a:rPr lang="en-US" dirty="0">
                <a:latin typeface="Arial Narrow" pitchFamily="34" charset="0"/>
                <a:ea typeface="Times New Roman" pitchFamily="18" charset="0"/>
                <a:cs typeface="Times New Roman" pitchFamily="18" charset="0"/>
              </a:rPr>
              <a:t> di </a:t>
            </a:r>
            <a:r>
              <a:rPr lang="en-US" dirty="0" err="1">
                <a:latin typeface="Arial Narrow" pitchFamily="34" charset="0"/>
                <a:ea typeface="Times New Roman" pitchFamily="18" charset="0"/>
                <a:cs typeface="Times New Roman" pitchFamily="18" charset="0"/>
              </a:rPr>
              <a:t>tempat</a:t>
            </a:r>
            <a:r>
              <a:rPr lang="en-US" dirty="0">
                <a:latin typeface="Arial Narrow" pitchFamily="34" charset="0"/>
                <a:ea typeface="Times New Roman" pitchFamily="18" charset="0"/>
                <a:cs typeface="Times New Roman" pitchFamily="18" charset="0"/>
              </a:rPr>
              <a:t> lain yang </a:t>
            </a:r>
            <a:r>
              <a:rPr lang="en-US" dirty="0" err="1">
                <a:latin typeface="Arial Narrow" pitchFamily="34" charset="0"/>
                <a:ea typeface="Times New Roman" pitchFamily="18" charset="0"/>
                <a:cs typeface="Times New Roman" pitchFamily="18" charset="0"/>
              </a:rPr>
              <a:t>aman</a:t>
            </a:r>
            <a:r>
              <a:rPr lang="en-US" dirty="0">
                <a:latin typeface="Arial Narrow" pitchFamily="34" charset="0"/>
                <a:ea typeface="Times New Roman" pitchFamily="18" charset="0"/>
                <a:cs typeface="Times New Roman" pitchFamily="18" charset="0"/>
              </a:rPr>
              <a:t>.</a:t>
            </a:r>
            <a:endParaRPr lang="en-US" dirty="0">
              <a:latin typeface="Arial Narrow" pitchFamily="34" charset="0"/>
              <a:cs typeface="Arial" pitchFamily="34" charset="0"/>
            </a:endParaRPr>
          </a:p>
          <a:p>
            <a:pPr marL="0" indent="0">
              <a:buNone/>
            </a:pPr>
            <a:endParaRPr lang="id-ID" dirty="0"/>
          </a:p>
        </p:txBody>
      </p:sp>
      <p:sp>
        <p:nvSpPr>
          <p:cNvPr id="4" name="Title 1"/>
          <p:cNvSpPr>
            <a:spLocks noGrp="1"/>
          </p:cNvSpPr>
          <p:nvPr>
            <p:ph type="title"/>
          </p:nvPr>
        </p:nvSpPr>
        <p:spPr>
          <a:xfrm>
            <a:off x="640080" y="212725"/>
            <a:ext cx="10515600" cy="899795"/>
          </a:xfrm>
        </p:spPr>
        <p:txBody>
          <a:bodyPr>
            <a:normAutofit/>
          </a:bodyPr>
          <a:lstStyle/>
          <a:p>
            <a:r>
              <a:rPr lang="id-ID" b="1" dirty="0">
                <a:solidFill>
                  <a:srgbClr val="FF0000"/>
                </a:solidFill>
                <a:ea typeface="Times New Roman" pitchFamily="18" charset="0"/>
              </a:rPr>
              <a:t>9</a:t>
            </a:r>
            <a:r>
              <a:rPr lang="id-ID" b="1" dirty="0" smtClean="0">
                <a:solidFill>
                  <a:srgbClr val="FF0000"/>
                </a:solidFill>
                <a:ea typeface="Times New Roman" pitchFamily="18" charset="0"/>
              </a:rPr>
              <a:t>. PENGAKHIRAN PLTN</a:t>
            </a:r>
            <a:endParaRPr lang="id-ID" b="1" dirty="0"/>
          </a:p>
        </p:txBody>
      </p:sp>
    </p:spTree>
    <p:extLst>
      <p:ext uri="{BB962C8B-B14F-4D97-AF65-F5344CB8AC3E}">
        <p14:creationId xmlns:p14="http://schemas.microsoft.com/office/powerpoint/2010/main" val="102173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0501"/>
          </a:xfrm>
        </p:spPr>
        <p:txBody>
          <a:bodyPr>
            <a:normAutofit/>
          </a:bodyPr>
          <a:lstStyle/>
          <a:p>
            <a:r>
              <a:rPr lang="id-ID" sz="4000" b="1" dirty="0" smtClean="0">
                <a:solidFill>
                  <a:srgbClr val="FF0000"/>
                </a:solidFill>
              </a:rPr>
              <a:t>1. PENGERTIAN UMUM ENERGI NUKLIR</a:t>
            </a:r>
            <a:endParaRPr lang="id-ID" sz="4000" b="1" dirty="0">
              <a:solidFill>
                <a:srgbClr val="FF0000"/>
              </a:solidFill>
            </a:endParaRPr>
          </a:p>
        </p:txBody>
      </p:sp>
      <p:sp>
        <p:nvSpPr>
          <p:cNvPr id="3" name="Content Placeholder 2"/>
          <p:cNvSpPr>
            <a:spLocks noGrp="1"/>
          </p:cNvSpPr>
          <p:nvPr>
            <p:ph idx="1"/>
          </p:nvPr>
        </p:nvSpPr>
        <p:spPr>
          <a:xfrm>
            <a:off x="838200" y="1297858"/>
            <a:ext cx="10515600" cy="4879105"/>
          </a:xfrm>
        </p:spPr>
        <p:txBody>
          <a:bodyPr/>
          <a:lstStyle/>
          <a:p>
            <a:pPr marL="0" indent="0" algn="just">
              <a:buNone/>
            </a:pPr>
            <a:r>
              <a:rPr lang="id-ID" dirty="0" smtClean="0"/>
              <a:t>Energi Nuklir merupakan sebuah energi yang dihasilkan dari sebuah proses kimia yang dikenal dengan reaksi fisi dan reaksi fusi pada sebuah inti atom. </a:t>
            </a:r>
            <a:r>
              <a:rPr lang="id-ID" dirty="0"/>
              <a:t>D</a:t>
            </a:r>
            <a:r>
              <a:rPr lang="id-ID" dirty="0" smtClean="0"/>
              <a:t>engan kata lain Energi Nuklir sesuatu yang berhubungan dengan atau menggunakan inti atau tenaga atom. </a:t>
            </a:r>
            <a:endParaRPr lang="id-ID" dirty="0"/>
          </a:p>
        </p:txBody>
      </p:sp>
      <p:pic>
        <p:nvPicPr>
          <p:cNvPr id="1026" name="Picture 2" descr="https://indone5ia.files.wordpress.com/2012/02/struktur-inti-uranium1.jpg?w=640"/>
          <p:cNvPicPr>
            <a:picLocks noChangeAspect="1" noChangeArrowheads="1"/>
          </p:cNvPicPr>
          <p:nvPr/>
        </p:nvPicPr>
        <p:blipFill rotWithShape="1">
          <a:blip r:embed="rId2">
            <a:extLst>
              <a:ext uri="{28A0092B-C50C-407E-A947-70E740481C1C}">
                <a14:useLocalDpi xmlns:a14="http://schemas.microsoft.com/office/drawing/2010/main" val="0"/>
              </a:ext>
            </a:extLst>
          </a:blip>
          <a:srcRect l="22198" r="22596" b="30692"/>
          <a:stretch/>
        </p:blipFill>
        <p:spPr bwMode="auto">
          <a:xfrm>
            <a:off x="749711" y="2959766"/>
            <a:ext cx="4468762" cy="33794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088194" y="3861179"/>
            <a:ext cx="6961237" cy="16694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d-ID" dirty="0" smtClean="0">
                <a:solidFill>
                  <a:schemeClr val="accent1">
                    <a:lumMod val="75000"/>
                  </a:schemeClr>
                </a:solidFill>
              </a:rPr>
              <a:t>Proton 	= Partikel bermuatan positif (+)</a:t>
            </a:r>
          </a:p>
          <a:p>
            <a:pPr marL="0" indent="0" algn="just">
              <a:buFont typeface="Arial" panose="020B0604020202020204" pitchFamily="34" charset="0"/>
              <a:buNone/>
            </a:pPr>
            <a:r>
              <a:rPr lang="id-ID" dirty="0" smtClean="0">
                <a:solidFill>
                  <a:schemeClr val="accent1">
                    <a:lumMod val="75000"/>
                  </a:schemeClr>
                </a:solidFill>
              </a:rPr>
              <a:t>Elektron 	= Partikel bermuatan negatif (-)</a:t>
            </a:r>
          </a:p>
          <a:p>
            <a:pPr marL="0" indent="0" algn="just">
              <a:buFont typeface="Arial" panose="020B0604020202020204" pitchFamily="34" charset="0"/>
              <a:buNone/>
            </a:pPr>
            <a:r>
              <a:rPr lang="id-ID" dirty="0" smtClean="0">
                <a:solidFill>
                  <a:schemeClr val="accent1">
                    <a:lumMod val="75000"/>
                  </a:schemeClr>
                </a:solidFill>
              </a:rPr>
              <a:t>Neutron 	= Partikel tidak bermuatan (netral)</a:t>
            </a:r>
            <a:endParaRPr lang="id-ID" dirty="0">
              <a:solidFill>
                <a:schemeClr val="accent1">
                  <a:lumMod val="75000"/>
                </a:schemeClr>
              </a:solidFill>
            </a:endParaRPr>
          </a:p>
        </p:txBody>
      </p:sp>
      <p:sp>
        <p:nvSpPr>
          <p:cNvPr id="6" name="Content Placeholder 2"/>
          <p:cNvSpPr txBox="1">
            <a:spLocks/>
          </p:cNvSpPr>
          <p:nvPr/>
        </p:nvSpPr>
        <p:spPr>
          <a:xfrm>
            <a:off x="838200" y="6260794"/>
            <a:ext cx="3982065" cy="504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d-ID" dirty="0" smtClean="0">
                <a:solidFill>
                  <a:schemeClr val="accent1">
                    <a:lumMod val="75000"/>
                  </a:schemeClr>
                </a:solidFill>
              </a:rPr>
              <a:t>Gambar 1. Struktur atom</a:t>
            </a:r>
            <a:endParaRPr lang="id-ID" dirty="0">
              <a:solidFill>
                <a:schemeClr val="accent1">
                  <a:lumMod val="75000"/>
                </a:schemeClr>
              </a:solidFill>
            </a:endParaRPr>
          </a:p>
        </p:txBody>
      </p:sp>
    </p:spTree>
    <p:extLst>
      <p:ext uri="{BB962C8B-B14F-4D97-AF65-F5344CB8AC3E}">
        <p14:creationId xmlns:p14="http://schemas.microsoft.com/office/powerpoint/2010/main" val="2543123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43205"/>
            <a:ext cx="10515600" cy="793115"/>
          </a:xfrm>
        </p:spPr>
        <p:txBody>
          <a:bodyPr/>
          <a:lstStyle/>
          <a:p>
            <a:r>
              <a:rPr lang="id-ID" b="1" dirty="0" smtClean="0">
                <a:solidFill>
                  <a:srgbClr val="FF0000"/>
                </a:solidFill>
              </a:rPr>
              <a:t>10. SEKEMA NUKLIR </a:t>
            </a:r>
            <a:r>
              <a:rPr lang="id-ID" b="1" dirty="0">
                <a:solidFill>
                  <a:srgbClr val="FF0000"/>
                </a:solidFill>
              </a:rPr>
              <a:t>JADI ENERGI LISTRIK</a:t>
            </a:r>
            <a:endParaRPr lang="id-ID" dirty="0"/>
          </a:p>
        </p:txBody>
      </p:sp>
      <p:sp>
        <p:nvSpPr>
          <p:cNvPr id="3" name="Content Placeholder 2"/>
          <p:cNvSpPr>
            <a:spLocks noGrp="1"/>
          </p:cNvSpPr>
          <p:nvPr>
            <p:ph idx="1"/>
          </p:nvPr>
        </p:nvSpPr>
        <p:spPr>
          <a:xfrm>
            <a:off x="1356360" y="5974079"/>
            <a:ext cx="9372600" cy="644843"/>
          </a:xfrm>
        </p:spPr>
        <p:txBody>
          <a:bodyPr/>
          <a:lstStyle/>
          <a:p>
            <a:pPr marL="0" indent="0">
              <a:buNone/>
            </a:pPr>
            <a:r>
              <a:rPr lang="id-ID" dirty="0" smtClean="0"/>
              <a:t>Gambar 19. Skema Pembangkit Listrik Tenaga Nuklir (PLTN)</a:t>
            </a:r>
            <a:endParaRPr lang="id-ID" dirty="0"/>
          </a:p>
        </p:txBody>
      </p:sp>
      <p:pic>
        <p:nvPicPr>
          <p:cNvPr id="21506" name="Picture 2" descr="http://www.euronuclear.org/info/encyclopedia/images/bwr.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6" t="4831" r="1786" b="4199"/>
          <a:stretch/>
        </p:blipFill>
        <p:spPr bwMode="auto">
          <a:xfrm>
            <a:off x="2118359" y="1082041"/>
            <a:ext cx="731520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5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097280"/>
            <a:ext cx="11186160" cy="5577839"/>
          </a:xfrm>
        </p:spPr>
        <p:txBody>
          <a:bodyPr>
            <a:normAutofit fontScale="77500" lnSpcReduction="20000"/>
          </a:bodyPr>
          <a:lstStyle/>
          <a:p>
            <a:pPr marL="0" indent="0">
              <a:buNone/>
            </a:pPr>
            <a:r>
              <a:rPr lang="id-ID" dirty="0" smtClean="0"/>
              <a:t>Berikut merupakan bagian-bagain dari PLTN :</a:t>
            </a:r>
          </a:p>
          <a:p>
            <a:pPr marL="0" indent="0">
              <a:buNone/>
            </a:pPr>
            <a:r>
              <a:rPr lang="id-ID" b="1" dirty="0"/>
              <a:t>1. </a:t>
            </a:r>
            <a:r>
              <a:rPr lang="id-ID" b="1" i="1" dirty="0"/>
              <a:t>Cooling Tower</a:t>
            </a:r>
            <a:endParaRPr lang="id-ID" b="1" dirty="0"/>
          </a:p>
          <a:p>
            <a:pPr marL="274638" indent="0">
              <a:buNone/>
            </a:pPr>
            <a:r>
              <a:rPr lang="id-ID" dirty="0"/>
              <a:t>Tempat penampungan air yang berfungsi sebagai moderator panas. Terdiri dari dua kilang raksasa tempat sirkulasi air dingin dan air panas yang bercampur radiasi nuklir</a:t>
            </a:r>
            <a:r>
              <a:rPr lang="id-ID" b="1" dirty="0"/>
              <a:t> </a:t>
            </a:r>
            <a:r>
              <a:rPr lang="id-ID" dirty="0"/>
              <a:t>hasil reaksi fisi. </a:t>
            </a:r>
            <a:endParaRPr lang="id-ID" dirty="0" smtClean="0"/>
          </a:p>
          <a:p>
            <a:pPr marL="0" indent="0">
              <a:buNone/>
            </a:pPr>
            <a:r>
              <a:rPr lang="id-ID" b="1" dirty="0" smtClean="0"/>
              <a:t>2</a:t>
            </a:r>
            <a:r>
              <a:rPr lang="id-ID" b="1" dirty="0"/>
              <a:t>. Kondensator</a:t>
            </a:r>
          </a:p>
          <a:p>
            <a:pPr marL="274638" indent="0">
              <a:buNone/>
            </a:pPr>
            <a:r>
              <a:rPr lang="id-ID" dirty="0"/>
              <a:t>Penampungan air dari cooling tower dan uap air dari hasil reaksi fisi. Air dari cooling tower akan diteruskan ke </a:t>
            </a:r>
            <a:r>
              <a:rPr lang="id-ID" i="1" dirty="0"/>
              <a:t>containtment</a:t>
            </a:r>
            <a:r>
              <a:rPr lang="id-ID" dirty="0"/>
              <a:t>. Adapun air panas hasil uap dari reaksi fisi akan dialirkan ke cooling tower untuk didinginkan dan dinetralisir dari radiasi nuklir.</a:t>
            </a:r>
            <a:r>
              <a:rPr lang="id-ID" b="1" dirty="0"/>
              <a:t> </a:t>
            </a:r>
            <a:endParaRPr lang="id-ID" dirty="0" smtClean="0"/>
          </a:p>
          <a:p>
            <a:pPr marL="0" indent="0">
              <a:buNone/>
            </a:pPr>
            <a:r>
              <a:rPr lang="id-ID" b="1" dirty="0" smtClean="0"/>
              <a:t>3</a:t>
            </a:r>
            <a:r>
              <a:rPr lang="id-ID" b="1" dirty="0"/>
              <a:t>. </a:t>
            </a:r>
            <a:r>
              <a:rPr lang="id-ID" b="1" i="1" dirty="0"/>
              <a:t>Containtment</a:t>
            </a:r>
            <a:endParaRPr lang="id-ID" b="1" dirty="0"/>
          </a:p>
          <a:p>
            <a:pPr marL="274638" indent="0">
              <a:buNone/>
            </a:pPr>
            <a:r>
              <a:rPr lang="id-ID" dirty="0"/>
              <a:t>Inti dari PLTN. Tempat terjadinya reaksi fisi penghasil energi panas. Energi panas ini kemudian memanaskan air dari cooling tower yang kemudian diteruskan ke turbin.</a:t>
            </a:r>
            <a:r>
              <a:rPr lang="id-ID" b="1" dirty="0"/>
              <a:t> </a:t>
            </a:r>
            <a:endParaRPr lang="id-ID" dirty="0" smtClean="0"/>
          </a:p>
          <a:p>
            <a:pPr marL="0" indent="0">
              <a:buNone/>
            </a:pPr>
            <a:r>
              <a:rPr lang="id-ID" b="1" dirty="0" smtClean="0"/>
              <a:t>4</a:t>
            </a:r>
            <a:r>
              <a:rPr lang="id-ID" b="1" dirty="0"/>
              <a:t>. Turbin</a:t>
            </a:r>
          </a:p>
          <a:p>
            <a:pPr marL="274638" indent="0">
              <a:buNone/>
            </a:pPr>
            <a:r>
              <a:rPr lang="id-ID" dirty="0"/>
              <a:t>Turbin ini memutar generator. Putarannya berasal dari uap air dari </a:t>
            </a:r>
            <a:r>
              <a:rPr lang="id-ID" i="1" dirty="0"/>
              <a:t>containtement</a:t>
            </a:r>
            <a:r>
              <a:rPr lang="id-ID" dirty="0"/>
              <a:t>. Uap di turbin ini kemudian dikembalikan ke </a:t>
            </a:r>
            <a:r>
              <a:rPr lang="id-ID" dirty="0" smtClean="0"/>
              <a:t>kondensator.</a:t>
            </a:r>
          </a:p>
          <a:p>
            <a:pPr marL="0" indent="0">
              <a:buNone/>
            </a:pPr>
            <a:r>
              <a:rPr lang="id-ID" b="1" dirty="0" smtClean="0"/>
              <a:t>6</a:t>
            </a:r>
            <a:r>
              <a:rPr lang="id-ID" b="1" dirty="0"/>
              <a:t>. Generator</a:t>
            </a:r>
          </a:p>
          <a:p>
            <a:pPr marL="274638" indent="0">
              <a:buNone/>
            </a:pPr>
            <a:r>
              <a:rPr lang="id-ID" dirty="0"/>
              <a:t>Media penghasil energi listrik. Energi ini listrik inilah kemudian yang akan dialirkan ke masyarakat.</a:t>
            </a:r>
            <a:r>
              <a:rPr lang="id-ID" b="1" dirty="0"/>
              <a:t> </a:t>
            </a:r>
            <a:endParaRPr lang="id-ID" dirty="0"/>
          </a:p>
        </p:txBody>
      </p:sp>
      <p:sp>
        <p:nvSpPr>
          <p:cNvPr id="4" name="Title 1"/>
          <p:cNvSpPr>
            <a:spLocks noGrp="1"/>
          </p:cNvSpPr>
          <p:nvPr>
            <p:ph type="title"/>
          </p:nvPr>
        </p:nvSpPr>
        <p:spPr>
          <a:xfrm>
            <a:off x="640080" y="288925"/>
            <a:ext cx="10515600" cy="640715"/>
          </a:xfrm>
        </p:spPr>
        <p:txBody>
          <a:bodyPr>
            <a:normAutofit fontScale="90000"/>
          </a:bodyPr>
          <a:lstStyle/>
          <a:p>
            <a:r>
              <a:rPr lang="id-ID" b="1" dirty="0" smtClean="0">
                <a:solidFill>
                  <a:srgbClr val="00B0F0"/>
                </a:solidFill>
              </a:rPr>
              <a:t>10.1. Bagian-bagian PLTN dan Fungsinya</a:t>
            </a:r>
            <a:endParaRPr lang="id-ID" dirty="0">
              <a:solidFill>
                <a:srgbClr val="00B0F0"/>
              </a:solidFill>
            </a:endParaRPr>
          </a:p>
        </p:txBody>
      </p:sp>
    </p:spTree>
    <p:extLst>
      <p:ext uri="{BB962C8B-B14F-4D97-AF65-F5344CB8AC3E}">
        <p14:creationId xmlns:p14="http://schemas.microsoft.com/office/powerpoint/2010/main" val="28408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9520" y="1722120"/>
            <a:ext cx="4968240" cy="646331"/>
          </a:xfrm>
          <a:prstGeom prst="rect">
            <a:avLst/>
          </a:prstGeom>
        </p:spPr>
        <p:txBody>
          <a:bodyPr wrap="square">
            <a:spAutoFit/>
          </a:bodyPr>
          <a:lstStyle/>
          <a:p>
            <a:r>
              <a:rPr lang="id-ID" sz="3600" b="1" dirty="0">
                <a:solidFill>
                  <a:srgbClr val="C00000"/>
                </a:solidFill>
              </a:rPr>
              <a:t>Panas Bumi </a:t>
            </a:r>
            <a:r>
              <a:rPr lang="id-ID" sz="3600" b="1" dirty="0" smtClean="0">
                <a:solidFill>
                  <a:srgbClr val="C00000"/>
                </a:solidFill>
              </a:rPr>
              <a:t>(</a:t>
            </a:r>
            <a:r>
              <a:rPr lang="id-ID" sz="3600" b="1" dirty="0">
                <a:solidFill>
                  <a:srgbClr val="C00000"/>
                </a:solidFill>
              </a:rPr>
              <a:t>Geotermal</a:t>
            </a:r>
            <a:r>
              <a:rPr lang="id-ID" sz="3600" b="1" dirty="0" smtClean="0">
                <a:solidFill>
                  <a:srgbClr val="C00000"/>
                </a:solidFill>
              </a:rPr>
              <a:t>)</a:t>
            </a:r>
            <a:endParaRPr lang="id-ID" sz="36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256" y="2698071"/>
            <a:ext cx="4692544" cy="3106464"/>
          </a:xfrm>
          <a:prstGeom prst="rect">
            <a:avLst/>
          </a:prstGeom>
        </p:spPr>
      </p:pic>
    </p:spTree>
    <p:extLst>
      <p:ext uri="{BB962C8B-B14F-4D97-AF65-F5344CB8AC3E}">
        <p14:creationId xmlns:p14="http://schemas.microsoft.com/office/powerpoint/2010/main" val="157135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r>
              <a:rPr lang="id-ID" b="1" dirty="0" smtClean="0">
                <a:solidFill>
                  <a:srgbClr val="FF0000"/>
                </a:solidFill>
              </a:rPr>
              <a:t>1. ENERGI PANAS BUMI</a:t>
            </a:r>
            <a:endParaRPr lang="id-ID" b="1" dirty="0">
              <a:solidFill>
                <a:srgbClr val="FF0000"/>
              </a:solidFill>
            </a:endParaRPr>
          </a:p>
        </p:txBody>
      </p:sp>
      <p:sp>
        <p:nvSpPr>
          <p:cNvPr id="3" name="Content Placeholder 2"/>
          <p:cNvSpPr>
            <a:spLocks noGrp="1"/>
          </p:cNvSpPr>
          <p:nvPr>
            <p:ph idx="1"/>
          </p:nvPr>
        </p:nvSpPr>
        <p:spPr>
          <a:xfrm>
            <a:off x="838200" y="1234440"/>
            <a:ext cx="10515600" cy="4942523"/>
          </a:xfrm>
        </p:spPr>
        <p:txBody>
          <a:bodyPr>
            <a:normAutofit/>
          </a:bodyPr>
          <a:lstStyle/>
          <a:p>
            <a:pPr marL="0" indent="0" algn="just">
              <a:buNone/>
            </a:pPr>
            <a:r>
              <a:rPr lang="id-ID" dirty="0"/>
              <a:t>K</a:t>
            </a:r>
            <a:r>
              <a:rPr lang="id-ID" dirty="0" smtClean="0"/>
              <a:t>ata </a:t>
            </a:r>
            <a:r>
              <a:rPr lang="id-ID" dirty="0"/>
              <a:t>geothermal terbentuk dari dua kata yaitu </a:t>
            </a:r>
            <a:r>
              <a:rPr lang="id-ID" i="1" dirty="0"/>
              <a:t>geo</a:t>
            </a:r>
            <a:r>
              <a:rPr lang="id-ID" dirty="0"/>
              <a:t> yang berarti bumi dan </a:t>
            </a:r>
            <a:r>
              <a:rPr lang="id-ID" i="1" dirty="0"/>
              <a:t>thermal</a:t>
            </a:r>
            <a:r>
              <a:rPr lang="id-ID" dirty="0"/>
              <a:t> yang artinya panas. Jadi istilah geothermal sama saja dengan </a:t>
            </a:r>
            <a:r>
              <a:rPr lang="id-ID" i="1" dirty="0"/>
              <a:t>panas bumi</a:t>
            </a:r>
            <a:r>
              <a:rPr lang="id-ID" dirty="0"/>
              <a:t>. Geothermal dapat dimaknai sebagai energi panas yang terbentuk secara alami dibawah permukaan bumi. Perhatikan gambar di atas. Kerak bumi (</a:t>
            </a:r>
            <a:r>
              <a:rPr lang="id-ID" i="1" dirty="0"/>
              <a:t>crust</a:t>
            </a:r>
            <a:r>
              <a:rPr lang="id-ID" dirty="0"/>
              <a:t>), yang merupakan lapisan terluar yang keras/padat berupa batu, mampu menahan aliran panas yang berasal dari bawah permukaan bumi. Sementara mantel bumi (</a:t>
            </a:r>
            <a:r>
              <a:rPr lang="id-ID" i="1" dirty="0"/>
              <a:t>mantle</a:t>
            </a:r>
            <a:r>
              <a:rPr lang="id-ID" dirty="0"/>
              <a:t>) merupakan lapisan yang semi-cair atau batuan yang meleleh atau sedang mengalami perubahan fisik akibat pengaruh tekanan dan temperatur tinggi disekitarnya. Sedangkan  bagian luar dari inti bumi (</a:t>
            </a:r>
            <a:r>
              <a:rPr lang="id-ID" i="1" dirty="0"/>
              <a:t>outer core</a:t>
            </a:r>
            <a:r>
              <a:rPr lang="id-ID" dirty="0"/>
              <a:t>) berbentuk liquid. Akhirnya, lapisan terdalam dari inti bumi (</a:t>
            </a:r>
            <a:r>
              <a:rPr lang="id-ID" i="1" dirty="0"/>
              <a:t>inner core</a:t>
            </a:r>
            <a:r>
              <a:rPr lang="id-ID" dirty="0"/>
              <a:t>) berwujud padat.</a:t>
            </a:r>
          </a:p>
        </p:txBody>
      </p:sp>
    </p:spTree>
    <p:extLst>
      <p:ext uri="{BB962C8B-B14F-4D97-AF65-F5344CB8AC3E}">
        <p14:creationId xmlns:p14="http://schemas.microsoft.com/office/powerpoint/2010/main" val="6999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7499" y="4937760"/>
            <a:ext cx="9845040" cy="461665"/>
          </a:xfrm>
          <a:prstGeom prst="rect">
            <a:avLst/>
          </a:prstGeom>
        </p:spPr>
        <p:txBody>
          <a:bodyPr wrap="square">
            <a:spAutoFit/>
          </a:bodyPr>
          <a:lstStyle/>
          <a:p>
            <a:pPr lvl="0" algn="ctr" eaLnBrk="0" fontAlgn="base" hangingPunct="0">
              <a:spcBef>
                <a:spcPct val="0"/>
              </a:spcBef>
              <a:spcAft>
                <a:spcPct val="0"/>
              </a:spcAft>
            </a:pPr>
            <a:r>
              <a:rPr lang="it-IT" sz="2400" b="1" dirty="0" smtClean="0">
                <a:latin typeface="Times New Roman" pitchFamily="18" charset="0"/>
                <a:ea typeface="Calibri" pitchFamily="34" charset="0"/>
                <a:cs typeface="Times New Roman" pitchFamily="18" charset="0"/>
              </a:rPr>
              <a:t>Gambar </a:t>
            </a:r>
            <a:r>
              <a:rPr lang="id-ID" sz="2400" b="1" dirty="0" smtClean="0">
                <a:latin typeface="Times New Roman" pitchFamily="18" charset="0"/>
                <a:ea typeface="Calibri" pitchFamily="34" charset="0"/>
                <a:cs typeface="Times New Roman" pitchFamily="18" charset="0"/>
              </a:rPr>
              <a:t>20</a:t>
            </a:r>
            <a:r>
              <a:rPr lang="it-IT" sz="2400" b="1" dirty="0" smtClean="0">
                <a:latin typeface="Times New Roman" pitchFamily="18" charset="0"/>
                <a:ea typeface="Calibri" pitchFamily="34" charset="0"/>
                <a:cs typeface="Times New Roman" pitchFamily="18" charset="0"/>
              </a:rPr>
              <a:t>. Isi Bumi Terdiri Atas, Inti, Mantel dan Lapisan Kulit</a:t>
            </a:r>
            <a:endParaRPr lang="it-IT" sz="2400" b="1" dirty="0" smtClean="0">
              <a:latin typeface="Arial" pitchFamily="34" charset="0"/>
              <a:cs typeface="Arial" pitchFamily="34" charset="0"/>
            </a:endParaRPr>
          </a:p>
        </p:txBody>
      </p:sp>
      <p:grpSp>
        <p:nvGrpSpPr>
          <p:cNvPr id="7" name="Group 6"/>
          <p:cNvGrpSpPr/>
          <p:nvPr/>
        </p:nvGrpSpPr>
        <p:grpSpPr>
          <a:xfrm>
            <a:off x="1287499" y="746760"/>
            <a:ext cx="9395741" cy="3901440"/>
            <a:chOff x="1066800" y="1263362"/>
            <a:chExt cx="5238176" cy="2213264"/>
          </a:xfrm>
        </p:grpSpPr>
        <p:pic>
          <p:nvPicPr>
            <p:cNvPr id="8" name="Picture 11" descr="IMG_0003"/>
            <p:cNvPicPr>
              <a:picLocks noChangeAspect="1" noChangeArrowheads="1"/>
            </p:cNvPicPr>
            <p:nvPr/>
          </p:nvPicPr>
          <p:blipFill>
            <a:blip r:embed="rId2"/>
            <a:srcRect/>
            <a:stretch>
              <a:fillRect/>
            </a:stretch>
          </p:blipFill>
          <p:spPr bwMode="auto">
            <a:xfrm>
              <a:off x="1066800" y="1263362"/>
              <a:ext cx="2733675" cy="2213264"/>
            </a:xfrm>
            <a:prstGeom prst="rect">
              <a:avLst/>
            </a:prstGeom>
            <a:noFill/>
          </p:spPr>
        </p:pic>
        <p:pic>
          <p:nvPicPr>
            <p:cNvPr id="9" name="Picture 1" descr="http://2.bp.blogspot.com/-1eVDKRIM8f8/TxWdfPNuZsI/AAAAAAAAAFQ/D3q5sLKgkTo/s1600/GEOTERM-1.jpg"/>
            <p:cNvPicPr>
              <a:picLocks noChangeAspect="1" noChangeArrowheads="1"/>
            </p:cNvPicPr>
            <p:nvPr/>
          </p:nvPicPr>
          <p:blipFill>
            <a:blip r:embed="rId3"/>
            <a:srcRect/>
            <a:stretch>
              <a:fillRect/>
            </a:stretch>
          </p:blipFill>
          <p:spPr bwMode="auto">
            <a:xfrm>
              <a:off x="3828476" y="1524000"/>
              <a:ext cx="2476500" cy="1828800"/>
            </a:xfrm>
            <a:prstGeom prst="rect">
              <a:avLst/>
            </a:prstGeom>
            <a:noFill/>
          </p:spPr>
        </p:pic>
      </p:grpSp>
    </p:spTree>
    <p:extLst>
      <p:ext uri="{BB962C8B-B14F-4D97-AF65-F5344CB8AC3E}">
        <p14:creationId xmlns:p14="http://schemas.microsoft.com/office/powerpoint/2010/main" val="2073226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355"/>
          </a:xfrm>
        </p:spPr>
        <p:txBody>
          <a:bodyPr/>
          <a:lstStyle/>
          <a:p>
            <a:r>
              <a:rPr lang="id-ID" b="1" dirty="0" smtClean="0">
                <a:solidFill>
                  <a:srgbClr val="FF0000"/>
                </a:solidFill>
              </a:rPr>
              <a:t>2. JENIS-JENSI SUMBER ENERGI PANAS</a:t>
            </a:r>
            <a:endParaRPr lang="id-ID" b="1" dirty="0">
              <a:solidFill>
                <a:srgbClr val="FF0000"/>
              </a:solidFill>
            </a:endParaRPr>
          </a:p>
        </p:txBody>
      </p:sp>
      <p:sp>
        <p:nvSpPr>
          <p:cNvPr id="3" name="Content Placeholder 2"/>
          <p:cNvSpPr>
            <a:spLocks noGrp="1"/>
          </p:cNvSpPr>
          <p:nvPr>
            <p:ph idx="1"/>
          </p:nvPr>
        </p:nvSpPr>
        <p:spPr>
          <a:xfrm>
            <a:off x="1417320" y="1673225"/>
            <a:ext cx="10515600" cy="4351338"/>
          </a:xfrm>
        </p:spPr>
        <p:txBody>
          <a:bodyPr>
            <a:normAutofit/>
          </a:bodyPr>
          <a:lstStyle/>
          <a:p>
            <a:pPr marL="514350" indent="-514350">
              <a:buAutoNum type="arabicPeriod"/>
            </a:pPr>
            <a:r>
              <a:rPr lang="id-ID" sz="3600" dirty="0" smtClean="0"/>
              <a:t>Sumber energi panas bumi</a:t>
            </a:r>
          </a:p>
          <a:p>
            <a:pPr marL="514350" indent="-514350">
              <a:buAutoNum type="arabicPeriod"/>
            </a:pPr>
            <a:r>
              <a:rPr lang="id-ID" sz="3600" dirty="0" smtClean="0"/>
              <a:t>Sumber energi matahari</a:t>
            </a:r>
          </a:p>
          <a:p>
            <a:pPr marL="514350" indent="-514350">
              <a:buAutoNum type="arabicPeriod"/>
            </a:pPr>
            <a:r>
              <a:rPr lang="id-ID" sz="3600" dirty="0" smtClean="0"/>
              <a:t>Sumber energi panas api</a:t>
            </a:r>
            <a:endParaRPr lang="id-ID" sz="3600" dirty="0"/>
          </a:p>
        </p:txBody>
      </p:sp>
    </p:spTree>
    <p:extLst>
      <p:ext uri="{BB962C8B-B14F-4D97-AF65-F5344CB8AC3E}">
        <p14:creationId xmlns:p14="http://schemas.microsoft.com/office/powerpoint/2010/main" val="133689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235"/>
          </a:xfrm>
        </p:spPr>
        <p:txBody>
          <a:bodyPr>
            <a:normAutofit fontScale="90000"/>
          </a:bodyPr>
          <a:lstStyle/>
          <a:p>
            <a:r>
              <a:rPr lang="id-ID" b="1" dirty="0" smtClean="0">
                <a:solidFill>
                  <a:srgbClr val="FF0000"/>
                </a:solidFill>
              </a:rPr>
              <a:t>3. SUMBER AIR PANAS DAN UAP</a:t>
            </a:r>
            <a:endParaRPr lang="id-ID" b="1" dirty="0">
              <a:solidFill>
                <a:srgbClr val="FF0000"/>
              </a:solidFill>
            </a:endParaRPr>
          </a:p>
        </p:txBody>
      </p:sp>
      <p:pic>
        <p:nvPicPr>
          <p:cNvPr id="4" name="Picture 3" descr="E:\PLTP-1.jpg"/>
          <p:cNvPicPr/>
          <p:nvPr/>
        </p:nvPicPr>
        <p:blipFill>
          <a:blip r:embed="rId2" cstate="print"/>
          <a:srcRect/>
          <a:stretch>
            <a:fillRect/>
          </a:stretch>
        </p:blipFill>
        <p:spPr bwMode="auto">
          <a:xfrm>
            <a:off x="2628900" y="975360"/>
            <a:ext cx="6934200" cy="4343400"/>
          </a:xfrm>
          <a:prstGeom prst="rect">
            <a:avLst/>
          </a:prstGeom>
          <a:noFill/>
          <a:ln w="9525">
            <a:solidFill>
              <a:schemeClr val="tx1"/>
            </a:solidFill>
            <a:miter lim="800000"/>
            <a:headEnd/>
            <a:tailEnd/>
          </a:ln>
        </p:spPr>
      </p:pic>
      <p:sp>
        <p:nvSpPr>
          <p:cNvPr id="5" name="Rectangle 4"/>
          <p:cNvSpPr/>
          <p:nvPr/>
        </p:nvSpPr>
        <p:spPr>
          <a:xfrm>
            <a:off x="1417320" y="5547360"/>
            <a:ext cx="10119360" cy="523220"/>
          </a:xfrm>
          <a:prstGeom prst="rect">
            <a:avLst/>
          </a:prstGeom>
        </p:spPr>
        <p:txBody>
          <a:bodyPr wrap="square">
            <a:spAutoFit/>
          </a:bodyPr>
          <a:lstStyle/>
          <a:p>
            <a:pPr algn="ctr"/>
            <a:r>
              <a:rPr lang="en-US" sz="2800" b="1" dirty="0" err="1" smtClean="0">
                <a:latin typeface="Times New Roman" pitchFamily="18" charset="0"/>
                <a:ea typeface="Calibri" pitchFamily="34" charset="0"/>
                <a:cs typeface="Times New Roman" pitchFamily="18" charset="0"/>
              </a:rPr>
              <a:t>Gambar</a:t>
            </a:r>
            <a:r>
              <a:rPr lang="en-US" sz="2800" b="1" dirty="0" smtClean="0">
                <a:latin typeface="Times New Roman" pitchFamily="18" charset="0"/>
                <a:ea typeface="Calibri" pitchFamily="34" charset="0"/>
                <a:cs typeface="Times New Roman" pitchFamily="18" charset="0"/>
              </a:rPr>
              <a:t> </a:t>
            </a:r>
            <a:r>
              <a:rPr lang="id-ID" sz="2800" b="1" dirty="0" smtClean="0">
                <a:latin typeface="Times New Roman" pitchFamily="18" charset="0"/>
                <a:ea typeface="Calibri" pitchFamily="34" charset="0"/>
                <a:cs typeface="Times New Roman" pitchFamily="18" charset="0"/>
              </a:rPr>
              <a:t>21.</a:t>
            </a:r>
            <a:r>
              <a:rPr lang="en-US" sz="2800" b="1" dirty="0" smtClean="0">
                <a:latin typeface="Times New Roman" pitchFamily="18" charset="0"/>
                <a:ea typeface="Calibri" pitchFamily="34" charset="0"/>
                <a:cs typeface="Times New Roman" pitchFamily="18" charset="0"/>
              </a:rPr>
              <a:t> </a:t>
            </a:r>
            <a:r>
              <a:rPr lang="en-US" sz="2800" b="1" dirty="0" err="1" smtClean="0">
                <a:latin typeface="Times New Roman" pitchFamily="18" charset="0"/>
                <a:ea typeface="Calibri" pitchFamily="34" charset="0"/>
                <a:cs typeface="Times New Roman" pitchFamily="18" charset="0"/>
              </a:rPr>
              <a:t>Skema</a:t>
            </a:r>
            <a:r>
              <a:rPr lang="en-US" sz="2800" b="1" dirty="0" smtClean="0">
                <a:latin typeface="Times New Roman" pitchFamily="18" charset="0"/>
                <a:ea typeface="Calibri" pitchFamily="34" charset="0"/>
                <a:cs typeface="Times New Roman" pitchFamily="18" charset="0"/>
              </a:rPr>
              <a:t> </a:t>
            </a:r>
            <a:r>
              <a:rPr lang="en-US" sz="2800" b="1" dirty="0" err="1" smtClean="0">
                <a:latin typeface="Times New Roman" pitchFamily="18" charset="0"/>
                <a:ea typeface="Calibri" pitchFamily="34" charset="0"/>
                <a:cs typeface="Times New Roman" pitchFamily="18" charset="0"/>
              </a:rPr>
              <a:t>terjadinya</a:t>
            </a:r>
            <a:r>
              <a:rPr lang="en-US" sz="2800" b="1" dirty="0" smtClean="0">
                <a:latin typeface="Times New Roman" pitchFamily="18" charset="0"/>
                <a:ea typeface="Calibri" pitchFamily="34" charset="0"/>
                <a:cs typeface="Times New Roman" pitchFamily="18" charset="0"/>
              </a:rPr>
              <a:t> </a:t>
            </a:r>
            <a:r>
              <a:rPr lang="en-US" sz="2800" b="1" dirty="0" err="1" smtClean="0">
                <a:latin typeface="Times New Roman" pitchFamily="18" charset="0"/>
                <a:ea typeface="Calibri" pitchFamily="34" charset="0"/>
                <a:cs typeface="Times New Roman" pitchFamily="18" charset="0"/>
              </a:rPr>
              <a:t>sumber</a:t>
            </a:r>
            <a:r>
              <a:rPr lang="en-US" sz="2800" b="1" dirty="0" smtClean="0">
                <a:latin typeface="Times New Roman" pitchFamily="18" charset="0"/>
                <a:ea typeface="Calibri" pitchFamily="34" charset="0"/>
                <a:cs typeface="Times New Roman" pitchFamily="18" charset="0"/>
              </a:rPr>
              <a:t> air </a:t>
            </a:r>
            <a:r>
              <a:rPr lang="en-US" sz="2800" b="1" dirty="0" err="1" smtClean="0">
                <a:latin typeface="Times New Roman" pitchFamily="18" charset="0"/>
                <a:ea typeface="Calibri" pitchFamily="34" charset="0"/>
                <a:cs typeface="Times New Roman" pitchFamily="18" charset="0"/>
              </a:rPr>
              <a:t>panas</a:t>
            </a:r>
            <a:r>
              <a:rPr lang="en-US" sz="2800" b="1" dirty="0" smtClean="0">
                <a:latin typeface="Times New Roman" pitchFamily="18" charset="0"/>
                <a:ea typeface="Calibri" pitchFamily="34" charset="0"/>
                <a:cs typeface="Times New Roman" pitchFamily="18" charset="0"/>
              </a:rPr>
              <a:t> </a:t>
            </a:r>
            <a:r>
              <a:rPr lang="en-US" sz="2800" b="1" dirty="0" err="1" smtClean="0">
                <a:latin typeface="Times New Roman" pitchFamily="18" charset="0"/>
                <a:ea typeface="Calibri" pitchFamily="34" charset="0"/>
                <a:cs typeface="Times New Roman" pitchFamily="18" charset="0"/>
              </a:rPr>
              <a:t>dan</a:t>
            </a:r>
            <a:r>
              <a:rPr lang="en-US" sz="2800" b="1" dirty="0" smtClean="0">
                <a:latin typeface="Times New Roman" pitchFamily="18" charset="0"/>
                <a:ea typeface="Calibri" pitchFamily="34" charset="0"/>
                <a:cs typeface="Times New Roman" pitchFamily="18" charset="0"/>
              </a:rPr>
              <a:t> </a:t>
            </a:r>
            <a:r>
              <a:rPr lang="en-US" sz="2800" b="1" dirty="0" err="1" smtClean="0">
                <a:latin typeface="Times New Roman" pitchFamily="18" charset="0"/>
                <a:ea typeface="Calibri" pitchFamily="34" charset="0"/>
                <a:cs typeface="Times New Roman" pitchFamily="18" charset="0"/>
              </a:rPr>
              <a:t>sumber</a:t>
            </a:r>
            <a:r>
              <a:rPr lang="en-US" sz="2800" b="1" dirty="0" smtClean="0">
                <a:latin typeface="Times New Roman" pitchFamily="18" charset="0"/>
                <a:ea typeface="Calibri" pitchFamily="34" charset="0"/>
                <a:cs typeface="Times New Roman" pitchFamily="18" charset="0"/>
              </a:rPr>
              <a:t> u</a:t>
            </a:r>
            <a:r>
              <a:rPr lang="id-ID" sz="2800" b="1" dirty="0" smtClean="0">
                <a:latin typeface="Times New Roman" pitchFamily="18" charset="0"/>
                <a:ea typeface="Calibri" pitchFamily="34" charset="0"/>
                <a:cs typeface="Times New Roman" pitchFamily="18" charset="0"/>
              </a:rPr>
              <a:t>ap</a:t>
            </a:r>
            <a:endParaRPr lang="en-US" sz="2800" b="1" dirty="0"/>
          </a:p>
        </p:txBody>
      </p:sp>
    </p:spTree>
    <p:extLst>
      <p:ext uri="{BB962C8B-B14F-4D97-AF65-F5344CB8AC3E}">
        <p14:creationId xmlns:p14="http://schemas.microsoft.com/office/powerpoint/2010/main" val="403686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5811"/>
          </a:xfrm>
        </p:spPr>
        <p:txBody>
          <a:bodyPr>
            <a:normAutofit fontScale="90000"/>
          </a:bodyPr>
          <a:lstStyle/>
          <a:p>
            <a:r>
              <a:rPr lang="id-ID" b="1" dirty="0" smtClean="0">
                <a:solidFill>
                  <a:srgbClr val="FF0000"/>
                </a:solidFill>
              </a:rPr>
              <a:t>4. SEKEMA GEOTERMAL JADI </a:t>
            </a:r>
            <a:r>
              <a:rPr lang="id-ID" b="1" dirty="0">
                <a:solidFill>
                  <a:srgbClr val="FF0000"/>
                </a:solidFill>
              </a:rPr>
              <a:t>ENERGI LISTRIK</a:t>
            </a:r>
            <a:endParaRPr lang="id-ID" dirty="0"/>
          </a:p>
        </p:txBody>
      </p:sp>
      <p:sp>
        <p:nvSpPr>
          <p:cNvPr id="3" name="Content Placeholder 2"/>
          <p:cNvSpPr>
            <a:spLocks noGrp="1"/>
          </p:cNvSpPr>
          <p:nvPr>
            <p:ph idx="1"/>
          </p:nvPr>
        </p:nvSpPr>
        <p:spPr>
          <a:xfrm>
            <a:off x="2103120" y="5750029"/>
            <a:ext cx="7360920" cy="883920"/>
          </a:xfrm>
        </p:spPr>
        <p:txBody>
          <a:bodyPr>
            <a:normAutofit/>
          </a:bodyPr>
          <a:lstStyle/>
          <a:p>
            <a:pPr marL="0" indent="0" algn="ctr">
              <a:buNone/>
            </a:pPr>
            <a:r>
              <a:rPr lang="id-ID" dirty="0"/>
              <a:t>Gambar </a:t>
            </a:r>
            <a:r>
              <a:rPr lang="id-ID" dirty="0" smtClean="0"/>
              <a:t>22. </a:t>
            </a:r>
            <a:r>
              <a:rPr lang="id-ID" dirty="0"/>
              <a:t>Skema Pembangkit Listrik </a:t>
            </a:r>
            <a:r>
              <a:rPr lang="id-ID" dirty="0" smtClean="0"/>
              <a:t>Geotermal</a:t>
            </a:r>
            <a:endParaRPr lang="id-ID" dirty="0"/>
          </a:p>
          <a:p>
            <a:pPr marL="0" indent="0">
              <a:buNone/>
            </a:pPr>
            <a:endParaRPr lang="id-ID" dirty="0"/>
          </a:p>
        </p:txBody>
      </p:sp>
      <p:pic>
        <p:nvPicPr>
          <p:cNvPr id="3074"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254" y="1096327"/>
            <a:ext cx="7296786" cy="448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4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755"/>
          </a:xfrm>
        </p:spPr>
        <p:txBody>
          <a:bodyPr>
            <a:normAutofit fontScale="90000"/>
          </a:bodyPr>
          <a:lstStyle/>
          <a:p>
            <a:pPr algn="ctr"/>
            <a:r>
              <a:rPr lang="id-ID" b="1" dirty="0" smtClean="0">
                <a:solidFill>
                  <a:srgbClr val="FF0000"/>
                </a:solidFill>
              </a:rPr>
              <a:t>PUSTAKA</a:t>
            </a:r>
            <a:endParaRPr lang="id-ID" b="1" dirty="0">
              <a:solidFill>
                <a:srgbClr val="FF0000"/>
              </a:solidFill>
            </a:endParaRPr>
          </a:p>
        </p:txBody>
      </p:sp>
      <p:sp>
        <p:nvSpPr>
          <p:cNvPr id="3" name="Content Placeholder 2"/>
          <p:cNvSpPr>
            <a:spLocks noGrp="1"/>
          </p:cNvSpPr>
          <p:nvPr>
            <p:ph idx="1"/>
          </p:nvPr>
        </p:nvSpPr>
        <p:spPr>
          <a:xfrm>
            <a:off x="838200" y="1170304"/>
            <a:ext cx="10515600" cy="5367655"/>
          </a:xfrm>
        </p:spPr>
        <p:txBody>
          <a:bodyPr>
            <a:normAutofit fontScale="92500" lnSpcReduction="20000"/>
          </a:bodyPr>
          <a:lstStyle/>
          <a:p>
            <a:pPr marL="514350" lvl="0" indent="-514350">
              <a:buAutoNum type="arabicPeriod"/>
            </a:pPr>
            <a:r>
              <a:rPr lang="en-US" dirty="0" smtClean="0"/>
              <a:t>Fitzgerald</a:t>
            </a:r>
            <a:r>
              <a:rPr lang="en-US" dirty="0"/>
              <a:t>, Charles Kingsley, Jr. </a:t>
            </a:r>
            <a:r>
              <a:rPr lang="en-US" i="1" dirty="0"/>
              <a:t>Electric Machinery six edition</a:t>
            </a:r>
            <a:r>
              <a:rPr lang="en-US" dirty="0"/>
              <a:t>, MC. </a:t>
            </a:r>
            <a:r>
              <a:rPr lang="en-US" dirty="0" err="1"/>
              <a:t>Graw</a:t>
            </a:r>
            <a:r>
              <a:rPr lang="en-US" dirty="0"/>
              <a:t> Hill, </a:t>
            </a:r>
            <a:r>
              <a:rPr lang="en-US" dirty="0" smtClean="0"/>
              <a:t>2003.</a:t>
            </a:r>
            <a:endParaRPr lang="id-ID" dirty="0"/>
          </a:p>
          <a:p>
            <a:pPr marL="514350" lvl="0" indent="-514350">
              <a:buAutoNum type="arabicPeriod"/>
            </a:pPr>
            <a:r>
              <a:rPr lang="en-US" dirty="0" smtClean="0"/>
              <a:t>Stephen</a:t>
            </a:r>
            <a:r>
              <a:rPr lang="en-US" dirty="0"/>
              <a:t>, J. Chapman, </a:t>
            </a:r>
            <a:r>
              <a:rPr lang="en-US" i="1" dirty="0"/>
              <a:t>Electric Machinery Fundamentals Four Edition</a:t>
            </a:r>
            <a:r>
              <a:rPr lang="en-US" dirty="0"/>
              <a:t>, MC. </a:t>
            </a:r>
            <a:r>
              <a:rPr lang="en-US" dirty="0" err="1"/>
              <a:t>Graw</a:t>
            </a:r>
            <a:r>
              <a:rPr lang="en-US" dirty="0"/>
              <a:t> Hill, </a:t>
            </a:r>
            <a:r>
              <a:rPr lang="en-US" dirty="0" smtClean="0"/>
              <a:t>2005.</a:t>
            </a:r>
            <a:endParaRPr lang="id-ID" dirty="0"/>
          </a:p>
          <a:p>
            <a:pPr marL="514350" lvl="0" indent="-514350">
              <a:buAutoNum type="arabicPeriod"/>
            </a:pPr>
            <a:r>
              <a:rPr lang="en-US" dirty="0" smtClean="0"/>
              <a:t>Austin </a:t>
            </a:r>
            <a:r>
              <a:rPr lang="en-US" dirty="0"/>
              <a:t>Hughes, </a:t>
            </a:r>
            <a:r>
              <a:rPr lang="en-US" i="1" dirty="0"/>
              <a:t>Electric Motor and Drives Third Edition</a:t>
            </a:r>
            <a:r>
              <a:rPr lang="en-US" dirty="0"/>
              <a:t>, </a:t>
            </a:r>
            <a:r>
              <a:rPr lang="en-US" dirty="0" err="1"/>
              <a:t>Newnes</a:t>
            </a:r>
            <a:r>
              <a:rPr lang="en-US" dirty="0"/>
              <a:t>, </a:t>
            </a:r>
            <a:r>
              <a:rPr lang="en-US" dirty="0" smtClean="0"/>
              <a:t>2006.</a:t>
            </a:r>
            <a:endParaRPr lang="id-ID" dirty="0"/>
          </a:p>
          <a:p>
            <a:pPr marL="514350" lvl="0" indent="-514350">
              <a:buAutoNum type="arabicPeriod"/>
            </a:pPr>
            <a:r>
              <a:rPr lang="en-US" dirty="0" err="1" smtClean="0"/>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smtClean="0"/>
              <a:t>Ilmu</a:t>
            </a:r>
            <a:r>
              <a:rPr lang="en-US" dirty="0" smtClean="0"/>
              <a:t>.</a:t>
            </a:r>
            <a:endParaRPr lang="id-ID" dirty="0"/>
          </a:p>
          <a:p>
            <a:pPr marL="514350" lvl="0" indent="-514350">
              <a:buAutoNum type="arabicPeriod"/>
            </a:pPr>
            <a:r>
              <a:rPr lang="en-US" dirty="0" err="1" smtClean="0"/>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514350" lvl="0" indent="-514350">
              <a:buAutoNum type="arabicPeriod"/>
            </a:pPr>
            <a:r>
              <a:rPr lang="id-ID" dirty="0">
                <a:hlinkClick r:id="rId2"/>
              </a:rPr>
              <a:t>https://</a:t>
            </a:r>
            <a:r>
              <a:rPr lang="id-ID" dirty="0" smtClean="0">
                <a:hlinkClick r:id="rId2"/>
              </a:rPr>
              <a:t>www.sepulsa.com/blog/pembangkit-listrik-tenaga-nuklir</a:t>
            </a:r>
            <a:endParaRPr lang="id-ID" dirty="0" smtClean="0"/>
          </a:p>
          <a:p>
            <a:pPr marL="514350" lvl="0" indent="-514350">
              <a:buAutoNum type="arabicPeriod"/>
            </a:pPr>
            <a:r>
              <a:rPr lang="id-ID" dirty="0">
                <a:hlinkClick r:id="rId3"/>
              </a:rPr>
              <a:t>https://</a:t>
            </a:r>
            <a:r>
              <a:rPr lang="id-ID" dirty="0" smtClean="0">
                <a:hlinkClick r:id="rId3"/>
              </a:rPr>
              <a:t>www.sisikreatif.com/2017/08/pengertian-reaksi-fisi-dan-fusi-nuklir.html</a:t>
            </a:r>
            <a:endParaRPr lang="id-ID" dirty="0" smtClean="0"/>
          </a:p>
          <a:p>
            <a:pPr marL="514350" lvl="0" indent="-514350">
              <a:buAutoNum type="arabicPeriod"/>
            </a:pPr>
            <a:r>
              <a:rPr lang="id-ID" dirty="0">
                <a:hlinkClick r:id="rId4"/>
              </a:rPr>
              <a:t>https://www.cnzahid.com/2016/12/sistem-kerja-pembangkit-listrik-tenaga.html</a:t>
            </a:r>
            <a:endParaRPr lang="id-ID" dirty="0" smtClean="0"/>
          </a:p>
          <a:p>
            <a:pPr marL="514350" lvl="0" indent="-514350">
              <a:buAutoNum type="arabicPeriod"/>
            </a:pPr>
            <a:endParaRPr lang="id-ID" dirty="0"/>
          </a:p>
        </p:txBody>
      </p:sp>
    </p:spTree>
    <p:extLst>
      <p:ext uri="{BB962C8B-B14F-4D97-AF65-F5344CB8AC3E}">
        <p14:creationId xmlns:p14="http://schemas.microsoft.com/office/powerpoint/2010/main" val="1441415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770501"/>
          </a:xfrm>
        </p:spPr>
        <p:txBody>
          <a:bodyPr>
            <a:normAutofit/>
          </a:bodyPr>
          <a:lstStyle/>
          <a:p>
            <a:r>
              <a:rPr lang="id-ID" sz="3600" b="1" dirty="0" smtClean="0">
                <a:solidFill>
                  <a:srgbClr val="FF0000"/>
                </a:solidFill>
              </a:rPr>
              <a:t>Gambaran energi yang dapat dihasilkan energi nuklir</a:t>
            </a:r>
            <a:endParaRPr lang="id-ID" sz="3600" b="1" dirty="0">
              <a:solidFill>
                <a:srgbClr val="FF0000"/>
              </a:solidFill>
            </a:endParaRPr>
          </a:p>
        </p:txBody>
      </p:sp>
      <p:sp>
        <p:nvSpPr>
          <p:cNvPr id="5" name="Content Placeholder 2"/>
          <p:cNvSpPr>
            <a:spLocks noGrp="1"/>
          </p:cNvSpPr>
          <p:nvPr>
            <p:ph idx="1"/>
          </p:nvPr>
        </p:nvSpPr>
        <p:spPr>
          <a:xfrm>
            <a:off x="838200" y="1135626"/>
            <a:ext cx="10515600" cy="5412658"/>
          </a:xfrm>
        </p:spPr>
        <p:txBody>
          <a:bodyPr>
            <a:normAutofit fontScale="77500" lnSpcReduction="20000"/>
          </a:bodyPr>
          <a:lstStyle/>
          <a:p>
            <a:pPr marL="0" indent="0" algn="just">
              <a:buNone/>
            </a:pPr>
            <a:r>
              <a:rPr lang="id-ID" dirty="0"/>
              <a:t>Untuk mendapatkan gambaran tentang besarnya energi yang dapat dilepaskan oleh reaksi nuklir, berikut ini diberikan contoh perhitungan sederhana. Ambil 1 g (0,001 kg) bahan bakar nuklir 235U. Jumlah atom di dalam bahan bakar ini adalah </a:t>
            </a:r>
            <a:r>
              <a:rPr lang="id-ID" dirty="0" smtClean="0"/>
              <a:t>:</a:t>
            </a:r>
          </a:p>
          <a:p>
            <a:pPr marL="0" indent="0" algn="just">
              <a:buNone/>
            </a:pPr>
            <a:endParaRPr lang="id-ID" dirty="0"/>
          </a:p>
          <a:p>
            <a:pPr marL="0" indent="0">
              <a:buNone/>
            </a:pPr>
            <a:r>
              <a:rPr lang="pt-BR" dirty="0"/>
              <a:t>N = (1/235) x 6,02 x 1023 = 25,6 x 1020 atom 235U</a:t>
            </a:r>
            <a:r>
              <a:rPr lang="pt-BR" dirty="0" smtClean="0"/>
              <a:t>.</a:t>
            </a:r>
            <a:endParaRPr lang="id-ID" dirty="0" smtClean="0"/>
          </a:p>
          <a:p>
            <a:pPr marL="0" indent="0">
              <a:buNone/>
            </a:pPr>
            <a:endParaRPr lang="id-ID" dirty="0"/>
          </a:p>
          <a:p>
            <a:pPr marL="0" indent="0">
              <a:buNone/>
            </a:pPr>
            <a:r>
              <a:rPr lang="id-ID" dirty="0"/>
              <a:t>Karena setiap proses fisi bahan bakar nuklir 235U disertai dengan pelepasan energi sebesar 200 MeV, maka 1 g 235U yang melakukan reaksi fisi sempurna dapat melepaskan energi sebesar </a:t>
            </a:r>
            <a:r>
              <a:rPr lang="id-ID" dirty="0" smtClean="0"/>
              <a:t>:</a:t>
            </a:r>
          </a:p>
          <a:p>
            <a:pPr marL="0" indent="0">
              <a:buNone/>
            </a:pPr>
            <a:endParaRPr lang="id-ID" dirty="0"/>
          </a:p>
          <a:p>
            <a:pPr marL="0" indent="0">
              <a:buNone/>
            </a:pPr>
            <a:r>
              <a:rPr lang="id-ID" dirty="0"/>
              <a:t>E = 25,6 x 1020 (atom) x 200 (MeV/atom) = 51,2 x 1022 MeV</a:t>
            </a:r>
            <a:r>
              <a:rPr lang="pt-BR" dirty="0"/>
              <a:t/>
            </a:r>
            <a:br>
              <a:rPr lang="pt-BR" dirty="0"/>
            </a:br>
            <a:endParaRPr lang="id-ID" dirty="0" smtClean="0"/>
          </a:p>
          <a:p>
            <a:pPr marL="0" indent="0">
              <a:buNone/>
            </a:pPr>
            <a:r>
              <a:rPr lang="id-ID" dirty="0"/>
              <a:t>Jika energi tersebut dinyatakan dengan satuan Joule (J), di mana 1 MeV = 1.6 x 10-13 J, maka energi yang dilepaskan menjadi </a:t>
            </a:r>
            <a:r>
              <a:rPr lang="id-ID" dirty="0" smtClean="0"/>
              <a:t>:</a:t>
            </a:r>
          </a:p>
          <a:p>
            <a:pPr marL="0" indent="0">
              <a:buNone/>
            </a:pPr>
            <a:endParaRPr lang="id-ID" dirty="0"/>
          </a:p>
          <a:p>
            <a:pPr marL="0" indent="0">
              <a:buNone/>
            </a:pPr>
            <a:r>
              <a:rPr lang="nn-NO" dirty="0"/>
              <a:t>E = 51,2 x 1022 (MeV) x 1,6 x 10-13 (J/MeV) = 81,92 x 109 J</a:t>
            </a:r>
            <a:br>
              <a:rPr lang="nn-NO" dirty="0"/>
            </a:br>
            <a:endParaRPr lang="id-ID" dirty="0"/>
          </a:p>
        </p:txBody>
      </p:sp>
    </p:spTree>
    <p:extLst>
      <p:ext uri="{BB962C8B-B14F-4D97-AF65-F5344CB8AC3E}">
        <p14:creationId xmlns:p14="http://schemas.microsoft.com/office/powerpoint/2010/main" val="65763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488"/>
          </a:xfrm>
        </p:spPr>
        <p:txBody>
          <a:bodyPr/>
          <a:lstStyle/>
          <a:p>
            <a:r>
              <a:rPr lang="id-ID" sz="4000" b="1" dirty="0" smtClean="0">
                <a:solidFill>
                  <a:srgbClr val="FF0000"/>
                </a:solidFill>
              </a:rPr>
              <a:t>2. DITEMUKANNYA ENERGI </a:t>
            </a:r>
            <a:r>
              <a:rPr lang="id-ID" sz="4000" b="1" dirty="0">
                <a:solidFill>
                  <a:srgbClr val="FF0000"/>
                </a:solidFill>
              </a:rPr>
              <a:t>NUKLIR</a:t>
            </a:r>
            <a:endParaRPr lang="id-ID" sz="4000" dirty="0"/>
          </a:p>
        </p:txBody>
      </p:sp>
      <p:sp>
        <p:nvSpPr>
          <p:cNvPr id="3" name="Content Placeholder 2"/>
          <p:cNvSpPr>
            <a:spLocks noGrp="1"/>
          </p:cNvSpPr>
          <p:nvPr>
            <p:ph idx="1"/>
          </p:nvPr>
        </p:nvSpPr>
        <p:spPr>
          <a:xfrm>
            <a:off x="838199" y="1489587"/>
            <a:ext cx="10931013" cy="4881716"/>
          </a:xfrm>
        </p:spPr>
        <p:txBody>
          <a:bodyPr>
            <a:normAutofit/>
          </a:bodyPr>
          <a:lstStyle/>
          <a:p>
            <a:pPr marL="0" indent="0" algn="just">
              <a:buNone/>
            </a:pPr>
            <a:r>
              <a:rPr lang="id-ID" dirty="0"/>
              <a:t>Sudah berpuluh tahun manusia memanfaat potensi energi yang dihasilkan dari reaksi fisi (pembelahan) inti uranium dan plutonium. Penemuan ini juga berasal dari </a:t>
            </a:r>
            <a:r>
              <a:rPr lang="id-ID" dirty="0" smtClean="0"/>
              <a:t>percobaan </a:t>
            </a:r>
            <a:r>
              <a:rPr lang="id-ID" dirty="0"/>
              <a:t>para ilmuan menembakkan neutron ke inti untuk mendapatkan inti baru, namun  pada bebarapa inti berat hal itu menyebabkan inti menjadi pecah (terbagi) sekaligus melepaskan neutron lain yang konsekuensinya menimbulkan panas disekitarnya. panas ini kemudian di ambil dengan menempatkan reaksi tersebut didalam </a:t>
            </a:r>
            <a:r>
              <a:rPr lang="id-ID" dirty="0" smtClean="0"/>
              <a:t>air, </a:t>
            </a:r>
            <a:r>
              <a:rPr lang="id-ID" dirty="0"/>
              <a:t>air yang panas tadi dimanfaatkan untuk menggerakkan turbin. untuk bagian turbinnya hampir sama dengan pembangkit listrik tenaga uap. Namun selain panasnya yang diambil, neutron yang lepas ini juga dimanfaatkan untuk banyak hal, seperti untuk mengukur dimensi dari suatu zat, untuk memutasikan tumbuhan agar didapatkan bibit unggul dan lain sebagainya</a:t>
            </a:r>
            <a:r>
              <a:rPr lang="id-ID" dirty="0" smtClean="0"/>
              <a:t>.</a:t>
            </a:r>
          </a:p>
          <a:p>
            <a:pPr marL="0" indent="0">
              <a:buNone/>
            </a:pPr>
            <a:endParaRPr lang="id-ID" sz="2400" dirty="0"/>
          </a:p>
        </p:txBody>
      </p:sp>
    </p:spTree>
    <p:extLst>
      <p:ext uri="{BB962C8B-B14F-4D97-AF65-F5344CB8AC3E}">
        <p14:creationId xmlns:p14="http://schemas.microsoft.com/office/powerpoint/2010/main" val="368750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722671"/>
            <a:ext cx="10515600" cy="5454292"/>
          </a:xfrm>
        </p:spPr>
        <p:txBody>
          <a:bodyPr>
            <a:normAutofit fontScale="92500" lnSpcReduction="10000"/>
          </a:bodyPr>
          <a:lstStyle/>
          <a:p>
            <a:pPr marL="0" indent="0">
              <a:buNone/>
            </a:pPr>
            <a:r>
              <a:rPr lang="id-ID" dirty="0"/>
              <a:t>Dengan menganggap hanya 30 % dari energi itu dapat diubah menjadi energi listrik, maka energi listrik yang dapat diperoleh dari 1 g 235U adalah :</a:t>
            </a:r>
            <a:br>
              <a:rPr lang="id-ID" dirty="0"/>
            </a:br>
            <a:r>
              <a:rPr lang="id-ID" dirty="0"/>
              <a:t>Elistrik = (30/100) x 81,92 x 109 J = 24,58 x 109 </a:t>
            </a:r>
            <a:r>
              <a:rPr lang="id-ID" dirty="0" smtClean="0"/>
              <a:t>J</a:t>
            </a:r>
          </a:p>
          <a:p>
            <a:pPr marL="0" indent="0">
              <a:buNone/>
            </a:pPr>
            <a:endParaRPr lang="id-ID" dirty="0"/>
          </a:p>
          <a:p>
            <a:pPr marL="0" indent="0">
              <a:buNone/>
            </a:pPr>
            <a:r>
              <a:rPr lang="id-ID" dirty="0"/>
              <a:t>Karena 1J = 1 W.s ( E = P.t), maka peralatan elektronik seperti pesawat TV dengan daya (P) 100 W dapat dipenuhi kebutuhan listriknya oleh 1 g 235U selama :</a:t>
            </a:r>
            <a:br>
              <a:rPr lang="id-ID" dirty="0"/>
            </a:br>
            <a:r>
              <a:rPr lang="id-ID" dirty="0"/>
              <a:t/>
            </a:r>
            <a:br>
              <a:rPr lang="id-ID" dirty="0"/>
            </a:br>
            <a:r>
              <a:rPr lang="id-ID" dirty="0"/>
              <a:t>t = Elistrik / P = 24,58 x 109 (J) / 100 (W) = 24,58 x 107 </a:t>
            </a:r>
            <a:r>
              <a:rPr lang="id-ID" dirty="0" smtClean="0"/>
              <a:t>s</a:t>
            </a:r>
          </a:p>
          <a:p>
            <a:pPr marL="0" indent="0">
              <a:buNone/>
            </a:pPr>
            <a:endParaRPr lang="id-ID" dirty="0"/>
          </a:p>
          <a:p>
            <a:pPr marL="0" indent="0" algn="just">
              <a:buNone/>
            </a:pPr>
            <a:r>
              <a:rPr lang="id-ID" dirty="0"/>
              <a:t>Angka 24,58 x 107 sekon (detik) sama lamanya dengan 7,78 tahun terus-menerus tanpa dimatikan. Jika diasumsikan pesawat TV tersebut hanya dinyalakan selama 12 jam/hari, maka energi listrik dari 1 g 235U bisa dipakai untuk mensuplai kebutuhan listrik pesawat TV selama lebih dari 15 tahun.</a:t>
            </a:r>
            <a:br>
              <a:rPr lang="id-ID" dirty="0"/>
            </a:br>
            <a:endParaRPr lang="id-ID" dirty="0"/>
          </a:p>
        </p:txBody>
      </p:sp>
    </p:spTree>
    <p:extLst>
      <p:ext uri="{BB962C8B-B14F-4D97-AF65-F5344CB8AC3E}">
        <p14:creationId xmlns:p14="http://schemas.microsoft.com/office/powerpoint/2010/main" val="2798085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291384"/>
            <a:ext cx="10515600" cy="652514"/>
          </a:xfrm>
        </p:spPr>
        <p:txBody>
          <a:bodyPr>
            <a:normAutofit fontScale="90000"/>
          </a:bodyPr>
          <a:lstStyle/>
          <a:p>
            <a:r>
              <a:rPr lang="id-ID" b="1" dirty="0" smtClean="0">
                <a:solidFill>
                  <a:srgbClr val="FF0000"/>
                </a:solidFill>
              </a:rPr>
              <a:t>3. PENGERTIAN REAKSI FISI</a:t>
            </a:r>
            <a:endParaRPr lang="id-ID" dirty="0"/>
          </a:p>
        </p:txBody>
      </p:sp>
      <p:sp>
        <p:nvSpPr>
          <p:cNvPr id="3" name="Content Placeholder 2"/>
          <p:cNvSpPr>
            <a:spLocks noGrp="1"/>
          </p:cNvSpPr>
          <p:nvPr>
            <p:ph idx="1"/>
          </p:nvPr>
        </p:nvSpPr>
        <p:spPr>
          <a:xfrm>
            <a:off x="587478" y="1076632"/>
            <a:ext cx="11152238" cy="5471652"/>
          </a:xfrm>
        </p:spPr>
        <p:txBody>
          <a:bodyPr>
            <a:normAutofit lnSpcReduction="10000"/>
          </a:bodyPr>
          <a:lstStyle/>
          <a:p>
            <a:pPr marL="0" indent="0">
              <a:buNone/>
            </a:pPr>
            <a:r>
              <a:rPr lang="id-ID" dirty="0"/>
              <a:t>Berdasarkan jumlah neutron yang dihasilkan oleh reaksi fisi, terdapat dua jenis reaksi fisi yaitu</a:t>
            </a:r>
            <a:r>
              <a:rPr lang="id-ID" dirty="0" smtClean="0"/>
              <a:t>:</a:t>
            </a:r>
          </a:p>
          <a:p>
            <a:pPr marL="0" indent="0">
              <a:buNone/>
            </a:pPr>
            <a:endParaRPr lang="id-ID" dirty="0"/>
          </a:p>
          <a:p>
            <a:pPr marL="514350" indent="-514350" algn="just">
              <a:buAutoNum type="arabicPeriod"/>
            </a:pPr>
            <a:r>
              <a:rPr lang="id-ID" dirty="0" smtClean="0"/>
              <a:t>Reaksi </a:t>
            </a:r>
            <a:r>
              <a:rPr lang="id-ID" dirty="0"/>
              <a:t>fisi terkendali, yaitu reaksi fisi yang jumlah neutronnya dapat kita kendalikan sehingga faktor multiplikasinya tetaplah 1 (konstan). Reaksi fisi ini bisa dikendalikan karena menggunakan batang kendali yang dapat menyerap kelebihan neutron. Reaksi fisi terkendali ini lah yang digunakan pada reaktor </a:t>
            </a:r>
            <a:r>
              <a:rPr lang="id-ID" dirty="0" smtClean="0"/>
              <a:t>nuklir.</a:t>
            </a:r>
          </a:p>
          <a:p>
            <a:pPr marL="514350" indent="-514350" algn="just">
              <a:buAutoNum type="arabicPeriod"/>
            </a:pPr>
            <a:r>
              <a:rPr lang="id-ID" dirty="0"/>
              <a:t>Reaksi fisi tak terkendali, yaitu reaksi yang jumlah neutronnya tidak dikendalikan. Dapat dibayangkan jika neutron yang terbentuk secara terus menerus yang dapat menumbuk nuklida-nuklida lainnya sehingga dapat menyebabkan ledakan yang begitu dahsyat  yang sering kita sebut dengan ledakan bom atom atau bom nuklir. Reaksi fisi tak terkendali inilah yang terjadi pada bom Nuklir.</a:t>
            </a:r>
          </a:p>
        </p:txBody>
      </p:sp>
    </p:spTree>
    <p:extLst>
      <p:ext uri="{BB962C8B-B14F-4D97-AF65-F5344CB8AC3E}">
        <p14:creationId xmlns:p14="http://schemas.microsoft.com/office/powerpoint/2010/main" val="302279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3.1. Contoh reaksi fisi</a:t>
            </a:r>
            <a:endParaRPr lang="id-ID" b="1" dirty="0">
              <a:solidFill>
                <a:srgbClr val="00B0F0"/>
              </a:solidFill>
            </a:endParaRPr>
          </a:p>
        </p:txBody>
      </p:sp>
      <p:pic>
        <p:nvPicPr>
          <p:cNvPr id="1028" name="Picture 4" descr="https://ilmunuklir.files.wordpress.com/2012/02/fission.jpg?w=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4" y="1052512"/>
            <a:ext cx="10309533" cy="3428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4891" y="4618672"/>
            <a:ext cx="3916457" cy="369332"/>
          </a:xfrm>
          <a:prstGeom prst="rect">
            <a:avLst/>
          </a:prstGeom>
        </p:spPr>
        <p:txBody>
          <a:bodyPr wrap="none">
            <a:spAutoFit/>
          </a:bodyPr>
          <a:lstStyle/>
          <a:p>
            <a:r>
              <a:rPr lang="id-ID" dirty="0">
                <a:solidFill>
                  <a:srgbClr val="434343"/>
                </a:solidFill>
                <a:latin typeface="Libre Franklin"/>
              </a:rPr>
              <a:t>Gambar </a:t>
            </a:r>
            <a:r>
              <a:rPr lang="id-ID" dirty="0" smtClean="0">
                <a:solidFill>
                  <a:srgbClr val="434343"/>
                </a:solidFill>
                <a:latin typeface="Libre Franklin"/>
              </a:rPr>
              <a:t>2. </a:t>
            </a:r>
            <a:r>
              <a:rPr lang="id-ID" dirty="0">
                <a:solidFill>
                  <a:srgbClr val="434343"/>
                </a:solidFill>
                <a:latin typeface="Libre Franklin"/>
              </a:rPr>
              <a:t>Ilustrasi proses reaksi fisi</a:t>
            </a:r>
            <a:endParaRPr lang="id-ID" dirty="0"/>
          </a:p>
        </p:txBody>
      </p:sp>
      <p:sp>
        <p:nvSpPr>
          <p:cNvPr id="5" name="Rectangle 4"/>
          <p:cNvSpPr/>
          <p:nvPr/>
        </p:nvSpPr>
        <p:spPr>
          <a:xfrm>
            <a:off x="993774" y="5126116"/>
            <a:ext cx="10309533" cy="1477328"/>
          </a:xfrm>
          <a:prstGeom prst="rect">
            <a:avLst/>
          </a:prstGeom>
        </p:spPr>
        <p:txBody>
          <a:bodyPr wrap="square">
            <a:spAutoFit/>
          </a:bodyPr>
          <a:lstStyle/>
          <a:p>
            <a:pPr algn="just"/>
            <a:r>
              <a:rPr lang="id-ID" dirty="0" smtClean="0">
                <a:solidFill>
                  <a:srgbClr val="434343"/>
                </a:solidFill>
                <a:latin typeface="Libre Franklin"/>
              </a:rPr>
              <a:t>Pada gambar 2. Tampak neutron </a:t>
            </a:r>
            <a:r>
              <a:rPr lang="id-ID" dirty="0">
                <a:solidFill>
                  <a:srgbClr val="434343"/>
                </a:solidFill>
                <a:latin typeface="Libre Franklin"/>
              </a:rPr>
              <a:t>mengenai bahan bakar uranium-235 atau U-235 dan menghasilkan satu produk antara yaitu U-236 yang sifatnya tidak stabil dan kemudian akan membelah menjadi dua buah produk fisi, yaitu kripton-92 (Kr-92) dan barium-141 (Ba-141) serta 3 buah neutron baru. Di samping itu akan muncul pula energi yang sebagian besar berupa energi kinetik dari produk-produk fisi.</a:t>
            </a:r>
            <a:endParaRPr lang="id-ID" dirty="0"/>
          </a:p>
        </p:txBody>
      </p:sp>
    </p:spTree>
    <p:extLst>
      <p:ext uri="{BB962C8B-B14F-4D97-AF65-F5344CB8AC3E}">
        <p14:creationId xmlns:p14="http://schemas.microsoft.com/office/powerpoint/2010/main" val="153597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38" y="274321"/>
            <a:ext cx="10820401" cy="1374695"/>
          </a:xfrm>
        </p:spPr>
        <p:txBody>
          <a:bodyPr>
            <a:normAutofit/>
          </a:bodyPr>
          <a:lstStyle/>
          <a:p>
            <a:pPr marL="0" indent="0" algn="just">
              <a:buNone/>
            </a:pPr>
            <a:r>
              <a:rPr lang="id-ID" sz="2200" dirty="0"/>
              <a:t>Karena dalam reaksi ini muncul neutron-neutron baru, tentunya akan ada pertanyaan, bisakah neutron tersebut menumbuk material U-235 yang lain?  Jawabannya adalah sangat bisa… Ini yang disebut dengan </a:t>
            </a:r>
            <a:r>
              <a:rPr lang="id-ID" sz="2200" b="1" dirty="0"/>
              <a:t>reaksi berantai</a:t>
            </a:r>
            <a:r>
              <a:rPr lang="id-ID" sz="2200" dirty="0"/>
              <a:t>. Kalau digambarkan kira-kira seperti pada Gambar 2 di bawah ini:</a:t>
            </a:r>
          </a:p>
        </p:txBody>
      </p:sp>
      <p:pic>
        <p:nvPicPr>
          <p:cNvPr id="2050" name="Picture 2" descr="https://ilmunuklir.files.wordpress.com/2012/02/chain-reaction.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35" y="1649016"/>
            <a:ext cx="6375077" cy="2506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25141" y="4248864"/>
            <a:ext cx="6541715" cy="461665"/>
          </a:xfrm>
          <a:prstGeom prst="rect">
            <a:avLst/>
          </a:prstGeom>
        </p:spPr>
        <p:txBody>
          <a:bodyPr wrap="square">
            <a:spAutoFit/>
          </a:bodyPr>
          <a:lstStyle/>
          <a:p>
            <a:r>
              <a:rPr lang="id-ID" sz="2400" dirty="0">
                <a:latin typeface="Times New Roman" panose="02020603050405020304" pitchFamily="18" charset="0"/>
                <a:cs typeface="Times New Roman" panose="02020603050405020304" pitchFamily="18" charset="0"/>
              </a:rPr>
              <a:t>Gambar 3</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Ilustrasi proses reaksi </a:t>
            </a:r>
            <a:r>
              <a:rPr lang="id-ID" sz="2400" dirty="0" smtClean="0">
                <a:latin typeface="Times New Roman" panose="02020603050405020304" pitchFamily="18" charset="0"/>
                <a:cs typeface="Times New Roman" panose="02020603050405020304" pitchFamily="18" charset="0"/>
              </a:rPr>
              <a:t>fisi </a:t>
            </a:r>
            <a:r>
              <a:rPr lang="id-ID" sz="2400" dirty="0">
                <a:latin typeface="Times New Roman" panose="02020603050405020304" pitchFamily="18" charset="0"/>
                <a:cs typeface="Times New Roman" panose="02020603050405020304" pitchFamily="18" charset="0"/>
              </a:rPr>
              <a:t>berantai</a:t>
            </a:r>
          </a:p>
        </p:txBody>
      </p:sp>
      <p:sp>
        <p:nvSpPr>
          <p:cNvPr id="4" name="Rectangle 3"/>
          <p:cNvSpPr/>
          <p:nvPr/>
        </p:nvSpPr>
        <p:spPr>
          <a:xfrm>
            <a:off x="838199" y="4710529"/>
            <a:ext cx="11018520" cy="2031325"/>
          </a:xfrm>
          <a:prstGeom prst="rect">
            <a:avLst/>
          </a:prstGeom>
        </p:spPr>
        <p:txBody>
          <a:bodyPr wrap="square">
            <a:spAutoFit/>
          </a:bodyPr>
          <a:lstStyle/>
          <a:p>
            <a:pPr algn="just"/>
            <a:r>
              <a:rPr lang="id-ID" sz="2100" dirty="0">
                <a:solidFill>
                  <a:srgbClr val="434343"/>
                </a:solidFill>
                <a:latin typeface="Kozuka Gothic Pro R" panose="020B0400000000000000" pitchFamily="34" charset="-128"/>
                <a:ea typeface="Kozuka Gothic Pro R" panose="020B0400000000000000" pitchFamily="34" charset="-128"/>
              </a:rPr>
              <a:t>Jadi semakin lama semakin banyak U-235 yang mengalami reaksi fisi. Kalau misalkan saja setiap reaksi fisi menghasilkan 3 neutron baru, dan 3 neutron tersebut menumbuk U-235 yang lain dan seterusnya, maka bisa dihitung secara sederhana akan ada peningkatan jumlah reaksi fisi sesuai dengan deret geometris: 1, 3, 9, 27, 81, 243, 729, 2187, 6561, 19683, 59049, dan seterusnya. Karena setiap terjadi reaksi fisi akan dibangkitkan energi, maka energi tersebut juga akan meningkat sesuai dengan deret geometris tadi.</a:t>
            </a:r>
            <a:endParaRPr lang="id-ID" sz="21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43759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7760"/>
            <a:ext cx="10942320" cy="5516880"/>
          </a:xfrm>
        </p:spPr>
        <p:txBody>
          <a:bodyPr/>
          <a:lstStyle/>
          <a:p>
            <a:pPr marL="0" indent="0">
              <a:buNone/>
            </a:pPr>
            <a:r>
              <a:rPr lang="id-ID" dirty="0" smtClean="0"/>
              <a:t>Agar bisa menghasilkan </a:t>
            </a:r>
            <a:r>
              <a:rPr lang="id-ID" dirty="0"/>
              <a:t>reaksi fisi, kita </a:t>
            </a:r>
            <a:r>
              <a:rPr lang="id-ID" dirty="0" smtClean="0"/>
              <a:t>haruslah </a:t>
            </a:r>
            <a:r>
              <a:rPr lang="id-ID" dirty="0"/>
              <a:t>mempunyai material yang dapat membelah. </a:t>
            </a:r>
            <a:r>
              <a:rPr lang="id-ID" dirty="0" smtClean="0"/>
              <a:t>Yang kita </a:t>
            </a:r>
            <a:r>
              <a:rPr lang="id-ID" dirty="0"/>
              <a:t>sebut material ini sebagai bahan bakar. Selanjutnya agar dapat membelah, harus ada pemicunya, yang dalam hal ini adalah neutron. Secara umum reaksi fisi dapat kita tuliskan seperti </a:t>
            </a:r>
            <a:r>
              <a:rPr lang="id-ID" dirty="0" smtClean="0"/>
              <a:t>ini</a:t>
            </a:r>
            <a:r>
              <a:rPr lang="id-ID" dirty="0"/>
              <a:t/>
            </a:r>
            <a:br>
              <a:rPr lang="id-ID" dirty="0"/>
            </a:br>
            <a:endParaRPr lang="id-ID" dirty="0"/>
          </a:p>
        </p:txBody>
      </p:sp>
      <p:sp>
        <p:nvSpPr>
          <p:cNvPr id="4" name="Title 1"/>
          <p:cNvSpPr>
            <a:spLocks noGrp="1"/>
          </p:cNvSpPr>
          <p:nvPr>
            <p:ph type="title"/>
          </p:nvPr>
        </p:nvSpPr>
        <p:spPr>
          <a:xfrm>
            <a:off x="838200" y="365125"/>
            <a:ext cx="8615516" cy="549275"/>
          </a:xfrm>
        </p:spPr>
        <p:txBody>
          <a:bodyPr>
            <a:normAutofit fontScale="90000"/>
          </a:bodyPr>
          <a:lstStyle/>
          <a:p>
            <a:r>
              <a:rPr lang="id-ID" b="1" dirty="0" smtClean="0">
                <a:solidFill>
                  <a:srgbClr val="00B0F0"/>
                </a:solidFill>
              </a:rPr>
              <a:t>3.2. Persamaan matematis reaksi fisi</a:t>
            </a:r>
            <a:endParaRPr lang="id-ID" b="1" dirty="0">
              <a:solidFill>
                <a:srgbClr val="00B0F0"/>
              </a:solidFill>
            </a:endParaRPr>
          </a:p>
        </p:txBody>
      </p:sp>
      <p:pic>
        <p:nvPicPr>
          <p:cNvPr id="3074" name="Picture 2" descr="X + n \rightarrow Y_1 + Y_2 + (2 - 3) n + \bar{\nu} +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95" y="3079114"/>
            <a:ext cx="5780229" cy="3956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838200" y="4008119"/>
            <a:ext cx="10515600" cy="2636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i="1" dirty="0" smtClean="0"/>
              <a:t>X </a:t>
            </a:r>
            <a:r>
              <a:rPr lang="id-ID" dirty="0" smtClean="0"/>
              <a:t>= Material bahan bakar</a:t>
            </a:r>
          </a:p>
          <a:p>
            <a:pPr marL="0" indent="0">
              <a:buNone/>
            </a:pPr>
            <a:r>
              <a:rPr lang="id-ID" i="1" dirty="0" smtClean="0"/>
              <a:t>n </a:t>
            </a:r>
            <a:r>
              <a:rPr lang="id-ID" dirty="0" smtClean="0"/>
              <a:t>= Neutron yang menyebabkan terjadinya reaksi fisi</a:t>
            </a:r>
          </a:p>
          <a:p>
            <a:pPr marL="0" indent="0">
              <a:buNone/>
            </a:pPr>
            <a:r>
              <a:rPr lang="id-ID" i="1" dirty="0" smtClean="0"/>
              <a:t>Y</a:t>
            </a:r>
            <a:r>
              <a:rPr lang="id-ID" sz="1800" b="1" dirty="0" smtClean="0"/>
              <a:t>1</a:t>
            </a:r>
            <a:r>
              <a:rPr lang="id-ID" dirty="0" smtClean="0"/>
              <a:t> dan </a:t>
            </a:r>
            <a:r>
              <a:rPr lang="id-ID" i="1" dirty="0" smtClean="0"/>
              <a:t>Y</a:t>
            </a:r>
            <a:r>
              <a:rPr lang="id-ID" sz="1800" b="1" dirty="0" smtClean="0"/>
              <a:t>2</a:t>
            </a:r>
            <a:r>
              <a:rPr lang="id-ID" dirty="0" smtClean="0"/>
              <a:t> = Material yang dihasilkan dari reaksi fisi</a:t>
            </a:r>
          </a:p>
          <a:p>
            <a:pPr marL="0" indent="0">
              <a:buNone/>
            </a:pPr>
            <a:r>
              <a:rPr lang="id-ID" i="1" dirty="0" smtClean="0"/>
              <a:t>V </a:t>
            </a:r>
            <a:r>
              <a:rPr lang="id-ID" dirty="0" smtClean="0"/>
              <a:t>= Anti neutrino</a:t>
            </a:r>
          </a:p>
          <a:p>
            <a:pPr marL="0" indent="0">
              <a:buNone/>
            </a:pPr>
            <a:r>
              <a:rPr lang="id-ID" i="1" dirty="0" smtClean="0"/>
              <a:t>E </a:t>
            </a:r>
            <a:r>
              <a:rPr lang="id-ID" dirty="0" smtClean="0"/>
              <a:t>= Energi yang dihasilkan dari reaksi fisi</a:t>
            </a:r>
            <a:endParaRPr lang="id-ID" dirty="0"/>
          </a:p>
        </p:txBody>
      </p:sp>
      <p:cxnSp>
        <p:nvCxnSpPr>
          <p:cNvPr id="10" name="Straight Connector 9"/>
          <p:cNvCxnSpPr/>
          <p:nvPr/>
        </p:nvCxnSpPr>
        <p:spPr>
          <a:xfrm>
            <a:off x="963295" y="5556250"/>
            <a:ext cx="1733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77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097281"/>
            <a:ext cx="10881360" cy="1767840"/>
          </a:xfrm>
        </p:spPr>
        <p:txBody>
          <a:bodyPr/>
          <a:lstStyle/>
          <a:p>
            <a:pPr marL="0" indent="0" algn="just">
              <a:buNone/>
            </a:pPr>
            <a:r>
              <a:rPr lang="id-ID" dirty="0" smtClean="0"/>
              <a:t>Secara sederhana </a:t>
            </a:r>
            <a:r>
              <a:rPr lang="id-ID" dirty="0"/>
              <a:t>reaksi fisi nuklir adalah reaksi pembelahan atom menjadi beberapa atom yang lebih ringan </a:t>
            </a:r>
            <a:r>
              <a:rPr lang="id-ID" dirty="0">
                <a:solidFill>
                  <a:srgbClr val="00B050"/>
                </a:solidFill>
              </a:rPr>
              <a:t>sedangkan reaksi fusi nuklir adalah reaksi penggabungan beberapa atom menjadi atom yang lebih berat dan sama-sama menghasilkan energi.</a:t>
            </a:r>
          </a:p>
        </p:txBody>
      </p:sp>
      <p:sp>
        <p:nvSpPr>
          <p:cNvPr id="4" name="Title 1"/>
          <p:cNvSpPr>
            <a:spLocks noGrp="1"/>
          </p:cNvSpPr>
          <p:nvPr>
            <p:ph type="title"/>
          </p:nvPr>
        </p:nvSpPr>
        <p:spPr>
          <a:xfrm>
            <a:off x="587478" y="291384"/>
            <a:ext cx="10515600" cy="652514"/>
          </a:xfrm>
        </p:spPr>
        <p:txBody>
          <a:bodyPr>
            <a:normAutofit fontScale="90000"/>
          </a:bodyPr>
          <a:lstStyle/>
          <a:p>
            <a:r>
              <a:rPr lang="id-ID" b="1" dirty="0">
                <a:solidFill>
                  <a:srgbClr val="FF0000"/>
                </a:solidFill>
              </a:rPr>
              <a:t>4</a:t>
            </a:r>
            <a:r>
              <a:rPr lang="id-ID" b="1" dirty="0" smtClean="0">
                <a:solidFill>
                  <a:srgbClr val="FF0000"/>
                </a:solidFill>
              </a:rPr>
              <a:t>. PENGERTIAN REAKSI FUSI</a:t>
            </a:r>
            <a:endParaRPr lang="id-ID" dirty="0"/>
          </a:p>
        </p:txBody>
      </p:sp>
      <p:pic>
        <p:nvPicPr>
          <p:cNvPr id="4098" name="Picture 2" descr="https://2.bp.blogspot.com/-jgFrqpVRwmY/WZaHkMKJ7uI/AAAAAAAABeA/DkuMN-COsPghF8nWGMrWEv-XdvtF1MTowCLcBGAs/s320/gbr%2Bfu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254" y="2942303"/>
            <a:ext cx="4081145" cy="2716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54597" y="5914072"/>
            <a:ext cx="3993401" cy="369332"/>
          </a:xfrm>
          <a:prstGeom prst="rect">
            <a:avLst/>
          </a:prstGeom>
        </p:spPr>
        <p:txBody>
          <a:bodyPr wrap="none">
            <a:spAutoFit/>
          </a:bodyPr>
          <a:lstStyle/>
          <a:p>
            <a:r>
              <a:rPr lang="id-ID" dirty="0">
                <a:solidFill>
                  <a:srgbClr val="434343"/>
                </a:solidFill>
                <a:latin typeface="Libre Franklin"/>
              </a:rPr>
              <a:t>Gambar 4</a:t>
            </a:r>
            <a:r>
              <a:rPr lang="id-ID" dirty="0" smtClean="0">
                <a:solidFill>
                  <a:srgbClr val="434343"/>
                </a:solidFill>
                <a:latin typeface="Libre Franklin"/>
              </a:rPr>
              <a:t>. </a:t>
            </a:r>
            <a:r>
              <a:rPr lang="id-ID" dirty="0">
                <a:solidFill>
                  <a:srgbClr val="434343"/>
                </a:solidFill>
                <a:latin typeface="Libre Franklin"/>
              </a:rPr>
              <a:t>Ilustrasi proses reaksi </a:t>
            </a:r>
            <a:r>
              <a:rPr lang="id-ID" dirty="0" smtClean="0">
                <a:solidFill>
                  <a:srgbClr val="434343"/>
                </a:solidFill>
                <a:latin typeface="Libre Franklin"/>
              </a:rPr>
              <a:t>fusi</a:t>
            </a:r>
            <a:endParaRPr lang="id-ID" dirty="0"/>
          </a:p>
        </p:txBody>
      </p:sp>
    </p:spTree>
    <p:extLst>
      <p:ext uri="{BB962C8B-B14F-4D97-AF65-F5344CB8AC3E}">
        <p14:creationId xmlns:p14="http://schemas.microsoft.com/office/powerpoint/2010/main" val="2533351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1960</TotalTime>
  <Words>2176</Words>
  <Application>Microsoft Office PowerPoint</Application>
  <PresentationFormat>Widescreen</PresentationFormat>
  <Paragraphs>164</Paragraphs>
  <Slides>41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Kozuka Gothic Pro R</vt:lpstr>
      <vt:lpstr>Arial</vt:lpstr>
      <vt:lpstr>Arial Narrow</vt:lpstr>
      <vt:lpstr>Calibri</vt:lpstr>
      <vt:lpstr>Calibri Light</vt:lpstr>
      <vt:lpstr>Libre Franklin</vt:lpstr>
      <vt:lpstr>Times New Roman</vt:lpstr>
      <vt:lpstr>Wingdings</vt:lpstr>
      <vt:lpstr>Office Theme</vt:lpstr>
      <vt:lpstr>DASAR KONVERSI ENERGI LISTRIK</vt:lpstr>
      <vt:lpstr>PowerPoint Presentation</vt:lpstr>
      <vt:lpstr>1. PENGERTIAN UMUM ENERGI NUKLIR</vt:lpstr>
      <vt:lpstr>2. DITEMUKANNYA ENERGI NUKLIR</vt:lpstr>
      <vt:lpstr>3. PENGERTIAN REAKSI FISI</vt:lpstr>
      <vt:lpstr>3.1. Contoh reaksi fisi</vt:lpstr>
      <vt:lpstr>PowerPoint Presentation</vt:lpstr>
      <vt:lpstr>3.2. Persamaan matematis reaksi fisi</vt:lpstr>
      <vt:lpstr>4. PENGERTIAN REAKSI FUSI</vt:lpstr>
      <vt:lpstr>5. PROSES PEMBUATAN BAHAN BAKAR NUKLIR </vt:lpstr>
      <vt:lpstr>6. BAHAN BAKAR NUKLIR </vt:lpstr>
      <vt:lpstr>7. SIKLUS BAHAN BAKAR NUKLIR</vt:lpstr>
      <vt:lpstr>PowerPoint Presentation</vt:lpstr>
      <vt:lpstr>7.1. Penambangan</vt:lpstr>
      <vt:lpstr>7.2. Konversi</vt:lpstr>
      <vt:lpstr>7.3. Pengkayaan</vt:lpstr>
      <vt:lpstr>PowerPoint Presentation</vt:lpstr>
      <vt:lpstr>7.4. Fabrikasi</vt:lpstr>
      <vt:lpstr>PowerPoint Presentation</vt:lpstr>
      <vt:lpstr>PowerPoint Presentation</vt:lpstr>
      <vt:lpstr>7.5. Operasi Didalam Reaktor</vt:lpstr>
      <vt:lpstr>PowerPoint Presentation</vt:lpstr>
      <vt:lpstr>7.6. Penyimpanan Bahan Bakar Bekas</vt:lpstr>
      <vt:lpstr>7.7. Pengolahan Ulang</vt:lpstr>
      <vt:lpstr>7.8. Pengolahan Limbah</vt:lpstr>
      <vt:lpstr>PowerPoint Presentation</vt:lpstr>
      <vt:lpstr>7.9. Penyimpanan Lestari</vt:lpstr>
      <vt:lpstr>8. PEMBANGKIT LISTRIK TENAGA NUKLIR (PLTN)</vt:lpstr>
      <vt:lpstr>9. PENGAKHIRAN PLTN</vt:lpstr>
      <vt:lpstr>10. SEKEMA NUKLIR JADI ENERGI LISTRIK</vt:lpstr>
      <vt:lpstr>10.1. Bagian-bagian PLTN dan Fungsinya</vt:lpstr>
      <vt:lpstr>PowerPoint Presentation</vt:lpstr>
      <vt:lpstr>1. ENERGI PANAS BUMI</vt:lpstr>
      <vt:lpstr>PowerPoint Presentation</vt:lpstr>
      <vt:lpstr>2. JENIS-JENSI SUMBER ENERGI PANAS</vt:lpstr>
      <vt:lpstr>3. SUMBER AIR PANAS DAN UAP</vt:lpstr>
      <vt:lpstr>4. SEKEMA GEOTERMAL JADI ENERGI LISTRIK</vt:lpstr>
      <vt:lpstr>PUSTAKA</vt:lpstr>
      <vt:lpstr>Gambaran energi yang dapat dihasilkan energi nuklir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155</cp:revision>
  <cp:lastPrinted>2019-06-23T12:07:36Z</cp:lastPrinted>
  <dcterms:created xsi:type="dcterms:W3CDTF">2017-09-18T14:30:24Z</dcterms:created>
  <dcterms:modified xsi:type="dcterms:W3CDTF">2019-06-30T15:08:42Z</dcterms:modified>
</cp:coreProperties>
</file>