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4"/>
  </p:notesMasterIdLst>
  <p:handoutMasterIdLst>
    <p:handoutMasterId r:id="rId25"/>
  </p:handoutMasterIdLst>
  <p:sldIdLst>
    <p:sldId id="256" r:id="rId2"/>
    <p:sldId id="263" r:id="rId3"/>
    <p:sldId id="265" r:id="rId4"/>
    <p:sldId id="267" r:id="rId5"/>
    <p:sldId id="269" r:id="rId6"/>
    <p:sldId id="268" r:id="rId7"/>
    <p:sldId id="270" r:id="rId8"/>
    <p:sldId id="266" r:id="rId9"/>
    <p:sldId id="271" r:id="rId10"/>
    <p:sldId id="273" r:id="rId11"/>
    <p:sldId id="275" r:id="rId12"/>
    <p:sldId id="274" r:id="rId13"/>
    <p:sldId id="276" r:id="rId14"/>
    <p:sldId id="278" r:id="rId15"/>
    <p:sldId id="279" r:id="rId16"/>
    <p:sldId id="280" r:id="rId17"/>
    <p:sldId id="281" r:id="rId18"/>
    <p:sldId id="282" r:id="rId19"/>
    <p:sldId id="283" r:id="rId20"/>
    <p:sldId id="284" r:id="rId21"/>
    <p:sldId id="264"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741" autoAdjust="0"/>
  </p:normalViewPr>
  <p:slideViewPr>
    <p:cSldViewPr snapToGrid="0">
      <p:cViewPr varScale="1">
        <p:scale>
          <a:sx n="65" d="100"/>
          <a:sy n="65" d="100"/>
        </p:scale>
        <p:origin x="85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3FAE91-B2E0-4C4F-9F9B-65B93F279A4C}" type="datetimeFigureOut">
              <a:rPr lang="id-ID" smtClean="0"/>
              <a:t>04/07/2019</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AA8EB-2F04-4269-AF85-9098DB7BE99E}" type="slidenum">
              <a:rPr lang="id-ID" smtClean="0"/>
              <a:t>‹#›</a:t>
            </a:fld>
            <a:endParaRPr lang="id-ID"/>
          </a:p>
        </p:txBody>
      </p:sp>
    </p:spTree>
    <p:extLst>
      <p:ext uri="{BB962C8B-B14F-4D97-AF65-F5344CB8AC3E}">
        <p14:creationId xmlns:p14="http://schemas.microsoft.com/office/powerpoint/2010/main" val="4037339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7F6FB-EFD7-4E1D-A82D-1CC1460124E0}" type="datetimeFigureOut">
              <a:rPr lang="en-GB" smtClean="0"/>
              <a:t>04/07/2019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F0FB5-843B-4B6C-8A68-FEFDA944C46F}" type="slidenum">
              <a:rPr lang="en-GB" smtClean="0"/>
              <a:t>‹#›</a:t>
            </a:fld>
            <a:endParaRPr lang="en-GB"/>
          </a:p>
        </p:txBody>
      </p:sp>
    </p:spTree>
    <p:extLst>
      <p:ext uri="{BB962C8B-B14F-4D97-AF65-F5344CB8AC3E}">
        <p14:creationId xmlns:p14="http://schemas.microsoft.com/office/powerpoint/2010/main" val="425096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EDEF0FB5-843B-4B6C-8A68-FEFDA944C46F}" type="slidenum">
              <a:rPr lang="en-GB" smtClean="0"/>
              <a:t>1</a:t>
            </a:fld>
            <a:endParaRPr lang="en-GB"/>
          </a:p>
        </p:txBody>
      </p:sp>
    </p:spTree>
    <p:extLst>
      <p:ext uri="{BB962C8B-B14F-4D97-AF65-F5344CB8AC3E}">
        <p14:creationId xmlns:p14="http://schemas.microsoft.com/office/powerpoint/2010/main" val="40030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07477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473691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565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D53F1E03-EA83-4454-96B7-DB4AF7DD8F57}"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610857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3F1E03-EA83-4454-96B7-DB4AF7DD8F57}" type="datetimeFigureOut">
              <a:rPr lang="en-GB" smtClean="0"/>
              <a:t>04/07/2019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87489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D53F1E03-EA83-4454-96B7-DB4AF7DD8F57}"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53205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D53F1E03-EA83-4454-96B7-DB4AF7DD8F57}" type="datetimeFigureOut">
              <a:rPr lang="en-GB" smtClean="0"/>
              <a:t>04/07/2019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48925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D53F1E03-EA83-4454-96B7-DB4AF7DD8F57}" type="datetimeFigureOut">
              <a:rPr lang="en-GB" smtClean="0"/>
              <a:t>04/07/2019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0354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3F1E03-EA83-4454-96B7-DB4AF7DD8F57}" type="datetimeFigureOut">
              <a:rPr lang="en-GB" smtClean="0"/>
              <a:t>04/07/2019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1342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229409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3F1E03-EA83-4454-96B7-DB4AF7DD8F57}" type="datetimeFigureOut">
              <a:rPr lang="en-GB" smtClean="0"/>
              <a:t>04/07/2019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52191B-9660-41B4-8F0A-FE5AA33942FA}" type="slidenum">
              <a:rPr lang="en-GB" smtClean="0"/>
              <a:t>‹#›</a:t>
            </a:fld>
            <a:endParaRPr lang="en-GB"/>
          </a:p>
        </p:txBody>
      </p:sp>
    </p:spTree>
    <p:extLst>
      <p:ext uri="{BB962C8B-B14F-4D97-AF65-F5344CB8AC3E}">
        <p14:creationId xmlns:p14="http://schemas.microsoft.com/office/powerpoint/2010/main" val="392517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F1E03-EA83-4454-96B7-DB4AF7DD8F57}" type="datetimeFigureOut">
              <a:rPr lang="en-GB" smtClean="0"/>
              <a:t>04/07/2019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191B-9660-41B4-8F0A-FE5AA33942FA}" type="slidenum">
              <a:rPr lang="en-GB" smtClean="0"/>
              <a:t>‹#›</a:t>
            </a:fld>
            <a:endParaRPr lang="en-GB"/>
          </a:p>
        </p:txBody>
      </p:sp>
    </p:spTree>
    <p:extLst>
      <p:ext uri="{BB962C8B-B14F-4D97-AF65-F5344CB8AC3E}">
        <p14:creationId xmlns:p14="http://schemas.microsoft.com/office/powerpoint/2010/main" val="298843177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eknikelektronika.com/pengertian-sel-surya-solar-cell-prinsip-kerja-sel-surya/" TargetMode="External"/><Relationship Id="rId2" Type="http://schemas.openxmlformats.org/officeDocument/2006/relationships/hyperlink" Target="http://panelsuryaindonesia.com/konsep-panel-surya/24-prinsip-kerja-energi-surya" TargetMode="External"/><Relationship Id="rId1" Type="http://schemas.openxmlformats.org/officeDocument/2006/relationships/slideLayout" Target="../slideLayouts/slideLayout2.xml"/><Relationship Id="rId4" Type="http://schemas.openxmlformats.org/officeDocument/2006/relationships/hyperlink" Target="http://katalognatopringsewu.blogspot.com/2014/04/cara-menghitung-daya-tenaga-surya.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926166" y="1518711"/>
            <a:ext cx="11265834" cy="999844"/>
          </a:xfrm>
        </p:spPr>
        <p:txBody>
          <a:bodyPr>
            <a:normAutofit/>
          </a:bodyPr>
          <a:lstStyle/>
          <a:p>
            <a:pPr algn="l"/>
            <a:r>
              <a:rPr lang="id-ID" sz="5400" b="1" dirty="0" smtClean="0">
                <a:solidFill>
                  <a:srgbClr val="FF0000"/>
                </a:solidFill>
              </a:rPr>
              <a:t>DASAR KONVERSI ENERGI LISTRIK</a:t>
            </a:r>
            <a:endParaRPr lang="en-GB" sz="5400" b="1" dirty="0">
              <a:solidFill>
                <a:srgbClr val="FF0000"/>
              </a:solidFill>
            </a:endParaRPr>
          </a:p>
        </p:txBody>
      </p:sp>
      <p:sp>
        <p:nvSpPr>
          <p:cNvPr id="7" name="Content Placeholder 2"/>
          <p:cNvSpPr txBox="1">
            <a:spLocks/>
          </p:cNvSpPr>
          <p:nvPr/>
        </p:nvSpPr>
        <p:spPr>
          <a:xfrm>
            <a:off x="926166" y="3147170"/>
            <a:ext cx="10562908" cy="703811"/>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2000" kern="1200" cap="all" baseline="0">
                <a:solidFill>
                  <a:schemeClr val="tx2"/>
                </a:solidFill>
                <a:latin typeface="+mn-lt"/>
                <a:ea typeface="+mn-ea"/>
                <a:cs typeface="+mn-cs"/>
              </a:defRPr>
            </a:lvl1pPr>
            <a:lvl2pPr marL="457200" indent="0" algn="ctr" defTabSz="914400" rtl="0" eaLnBrk="1" latinLnBrk="0" hangingPunct="1">
              <a:lnSpc>
                <a:spcPct val="120000"/>
              </a:lnSpc>
              <a:spcBef>
                <a:spcPts val="500"/>
              </a:spcBef>
              <a:buSzPct val="125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SzPct val="125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120000"/>
              </a:lnSpc>
              <a:spcBef>
                <a:spcPts val="500"/>
              </a:spcBef>
              <a:buSzPct val="125000"/>
              <a:buFont typeface="Arial" panose="020B0604020202020204" pitchFamily="34" charset="0"/>
              <a:buNone/>
              <a:defRPr sz="1600" kern="1200">
                <a:solidFill>
                  <a:schemeClr val="tx1"/>
                </a:solidFill>
                <a:latin typeface="+mn-lt"/>
                <a:ea typeface="+mn-ea"/>
                <a:cs typeface="+mn-cs"/>
              </a:defRPr>
            </a:lvl9pPr>
          </a:lstStyle>
          <a:p>
            <a:r>
              <a:rPr lang="id-ID" sz="2400" dirty="0" smtClean="0">
                <a:solidFill>
                  <a:schemeClr val="tx1"/>
                </a:solidFill>
              </a:rPr>
              <a:t>Pertemuan 5</a:t>
            </a:r>
          </a:p>
          <a:p>
            <a:endParaRPr lang="id-ID" dirty="0" smtClean="0"/>
          </a:p>
          <a:p>
            <a:endParaRPr lang="id-ID" dirty="0" smtClean="0"/>
          </a:p>
          <a:p>
            <a:endParaRPr lang="id-ID" dirty="0"/>
          </a:p>
        </p:txBody>
      </p:sp>
      <p:sp>
        <p:nvSpPr>
          <p:cNvPr id="9" name="Subtitle 2"/>
          <p:cNvSpPr>
            <a:spLocks noGrp="1"/>
          </p:cNvSpPr>
          <p:nvPr>
            <p:ph type="subTitle" idx="1"/>
          </p:nvPr>
        </p:nvSpPr>
        <p:spPr>
          <a:xfrm>
            <a:off x="926166" y="3667483"/>
            <a:ext cx="4488517" cy="916174"/>
          </a:xfrm>
        </p:spPr>
        <p:txBody>
          <a:bodyPr>
            <a:normAutofit/>
          </a:bodyPr>
          <a:lstStyle/>
          <a:p>
            <a:pPr algn="l"/>
            <a:r>
              <a:rPr lang="id-ID" sz="3200" dirty="0" smtClean="0">
                <a:solidFill>
                  <a:srgbClr val="00B0F0"/>
                </a:solidFill>
              </a:rPr>
              <a:t>AHMAD FAISAL, ST., MT</a:t>
            </a:r>
            <a:endParaRPr lang="en-GB" sz="3200" dirty="0">
              <a:solidFill>
                <a:srgbClr val="00B0F0"/>
              </a:solidFill>
            </a:endParaRPr>
          </a:p>
        </p:txBody>
      </p:sp>
      <p:sp>
        <p:nvSpPr>
          <p:cNvPr id="5" name="Content Placeholder 2"/>
          <p:cNvSpPr txBox="1">
            <a:spLocks/>
          </p:cNvSpPr>
          <p:nvPr/>
        </p:nvSpPr>
        <p:spPr>
          <a:xfrm>
            <a:off x="926166" y="2634210"/>
            <a:ext cx="5765752" cy="6011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d-ID" sz="3200" b="1" dirty="0" smtClean="0"/>
              <a:t>ENERGI SURYA</a:t>
            </a:r>
            <a:endParaRPr lang="id-ID" sz="3200" b="1" dirty="0"/>
          </a:p>
        </p:txBody>
      </p:sp>
    </p:spTree>
    <p:extLst>
      <p:ext uri="{BB962C8B-B14F-4D97-AF65-F5344CB8AC3E}">
        <p14:creationId xmlns:p14="http://schemas.microsoft.com/office/powerpoint/2010/main" val="2126588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707922"/>
            <a:ext cx="10709787" cy="5530645"/>
          </a:xfrm>
        </p:spPr>
        <p:txBody>
          <a:bodyPr>
            <a:normAutofit fontScale="92500" lnSpcReduction="10000"/>
          </a:bodyPr>
          <a:lstStyle/>
          <a:p>
            <a:pPr marL="0" indent="0">
              <a:buNone/>
            </a:pPr>
            <a:r>
              <a:rPr lang="id-ID" dirty="0" smtClean="0"/>
              <a:t>3. </a:t>
            </a:r>
            <a:r>
              <a:rPr lang="id-ID" dirty="0"/>
              <a:t>Kontak metal / contact grid</a:t>
            </a:r>
          </a:p>
          <a:p>
            <a:pPr marL="323850" indent="0">
              <a:buNone/>
            </a:pPr>
            <a:r>
              <a:rPr lang="id-ID" dirty="0"/>
              <a:t>Selain substrat sebagai kontak positif, diatas sebagian material semikonduktor biasanya dilapiskan material metal atau material konduktif transparan sebagai kontak negatif</a:t>
            </a:r>
            <a:r>
              <a:rPr lang="id-ID" dirty="0" smtClean="0"/>
              <a:t>.</a:t>
            </a:r>
          </a:p>
          <a:p>
            <a:pPr marL="0" indent="0">
              <a:buNone/>
            </a:pPr>
            <a:r>
              <a:rPr lang="id-ID" dirty="0" smtClean="0"/>
              <a:t>4. </a:t>
            </a:r>
            <a:r>
              <a:rPr lang="id-ID" dirty="0"/>
              <a:t>Lapisan </a:t>
            </a:r>
            <a:r>
              <a:rPr lang="id-ID" dirty="0" smtClean="0"/>
              <a:t>antireflektif</a:t>
            </a:r>
          </a:p>
          <a:p>
            <a:pPr marL="295275" indent="0" algn="just">
              <a:buNone/>
            </a:pPr>
            <a:r>
              <a:rPr lang="id-ID" dirty="0"/>
              <a:t>Refleksi cahaya harus diminimalisir agar mengoptimalkan cahaya yang terserap oleh semikonduktor. Oleh karena itu biasanya sel surya dilapisi oleh lapisan anti-refleksi. Material anti-refleksi ini adalah lapisan tipis material dengan besar indeks refraktif optik antara semikonduktor dan udara yang menyebabkan cahaya dibelokkan ke arah semikonduktor sehingga meminimumkan cahaya yang dipantulkan kembali</a:t>
            </a:r>
            <a:r>
              <a:rPr lang="id-ID" dirty="0" smtClean="0"/>
              <a:t>.</a:t>
            </a:r>
          </a:p>
          <a:p>
            <a:pPr marL="0" indent="0" algn="just">
              <a:buNone/>
            </a:pPr>
            <a:r>
              <a:rPr lang="id-ID" dirty="0" smtClean="0"/>
              <a:t>5. </a:t>
            </a:r>
            <a:r>
              <a:rPr lang="id-ID" dirty="0"/>
              <a:t>Enkapsulasi / cover </a:t>
            </a:r>
            <a:r>
              <a:rPr lang="id-ID" dirty="0" smtClean="0"/>
              <a:t>glass</a:t>
            </a:r>
          </a:p>
          <a:p>
            <a:pPr marL="309563" indent="0" algn="just">
              <a:buNone/>
            </a:pPr>
            <a:r>
              <a:rPr lang="id-ID" dirty="0"/>
              <a:t>Bagian ini berfungsi sebagai enkapsulasi untuk melindungi modul surya dari hujan atau kotoran.</a:t>
            </a:r>
          </a:p>
        </p:txBody>
      </p:sp>
    </p:spTree>
    <p:extLst>
      <p:ext uri="{BB962C8B-B14F-4D97-AF65-F5344CB8AC3E}">
        <p14:creationId xmlns:p14="http://schemas.microsoft.com/office/powerpoint/2010/main" val="268312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765"/>
          </a:xfrm>
        </p:spPr>
        <p:txBody>
          <a:bodyPr>
            <a:normAutofit fontScale="90000"/>
          </a:bodyPr>
          <a:lstStyle/>
          <a:p>
            <a:r>
              <a:rPr lang="id-ID" b="1" dirty="0">
                <a:solidFill>
                  <a:srgbClr val="FF0000"/>
                </a:solidFill>
              </a:rPr>
              <a:t>6</a:t>
            </a:r>
            <a:r>
              <a:rPr lang="id-ID" b="1" dirty="0" smtClean="0">
                <a:solidFill>
                  <a:srgbClr val="FF0000"/>
                </a:solidFill>
              </a:rPr>
              <a:t>. PRINSIP KERJA SOLAR CELL </a:t>
            </a:r>
            <a:endParaRPr lang="id-ID" b="1" dirty="0">
              <a:solidFill>
                <a:srgbClr val="FF0000"/>
              </a:solidFill>
            </a:endParaRPr>
          </a:p>
        </p:txBody>
      </p:sp>
      <p:sp>
        <p:nvSpPr>
          <p:cNvPr id="3" name="Content Placeholder 2"/>
          <p:cNvSpPr>
            <a:spLocks noGrp="1"/>
          </p:cNvSpPr>
          <p:nvPr>
            <p:ph idx="1"/>
          </p:nvPr>
        </p:nvSpPr>
        <p:spPr>
          <a:xfrm>
            <a:off x="1000432" y="1224116"/>
            <a:ext cx="10515600" cy="5174073"/>
          </a:xfrm>
        </p:spPr>
        <p:txBody>
          <a:bodyPr/>
          <a:lstStyle/>
          <a:p>
            <a:pPr marL="0" indent="0" algn="just">
              <a:buNone/>
            </a:pPr>
            <a:r>
              <a:rPr lang="id-ID" dirty="0"/>
              <a:t>Sel surya konvensional bekerja menggunakan prinsip p-n junction, yaitu junction antara semikonduktor tipe-p dan tipe-n. Semikonduktor ini terdiri dari ikatan-ikatan atom yang dimana terdapat elektron sebagai penyusun dasar.  Semikonduktor tipe-n mempunyai kelebihan elektron (muatan negatif)  sedangkan semikonduktor tipe-p mempunyai kelebihan hole (muatan positif) dalam struktur atomnya.  Kondisi kelebihan elektron dan hole tersebut bisa terjadi dengan mendoping material dengan atom dopant. Sebagai contoh untuk mendapatkan material silikon tipe-p, silikon didoping oleh atom boron, sedangkan untuk mendapatkan material silikon tipe-n, silikon didoping oleh atom fosfor. Ilustrasi dibawah menggambarkan junction semikonduktor tipe-p dan tipe-n.</a:t>
            </a:r>
          </a:p>
        </p:txBody>
      </p:sp>
    </p:spTree>
    <p:extLst>
      <p:ext uri="{BB962C8B-B14F-4D97-AF65-F5344CB8AC3E}">
        <p14:creationId xmlns:p14="http://schemas.microsoft.com/office/powerpoint/2010/main" val="2888638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444" y="257584"/>
            <a:ext cx="5987845" cy="6025229"/>
          </a:xfrm>
        </p:spPr>
        <p:txBody>
          <a:bodyPr>
            <a:normAutofit fontScale="92500" lnSpcReduction="20000"/>
          </a:bodyPr>
          <a:lstStyle/>
          <a:p>
            <a:pPr marL="0" indent="0" algn="just">
              <a:buNone/>
            </a:pPr>
            <a:r>
              <a:rPr lang="id-ID" dirty="0"/>
              <a:t>Peran dari p-n junction ini adalah untuk membentuk medan listrik sehingga elektron (dan hole) bisa diekstrak oleh material kontak untuk menghasilkan listrik. Ketika semikonduktor tipe-p dan tipe-n terkontak, maka kelebihan elektron akan bergerak dari semikonduktor tipe-n ke tipe-p sehingga membentuk kutub positif pada semikonduktor tipe-n, dan sebaliknya kutub </a:t>
            </a:r>
            <a:r>
              <a:rPr lang="id-ID" dirty="0" smtClean="0"/>
              <a:t>negatif pada  semikonduktor </a:t>
            </a:r>
            <a:r>
              <a:rPr lang="id-ID" dirty="0"/>
              <a:t>tipe-p. Akibat dari aliran elektron dan hole ini maka terbentuk medan listrik yang mana  ketika cahaya matahari mengenai susuna p-n junction ini maka akan mendorong elektron bergerak dari semikonduktor menuju kontak negatif, yang selanjutnya dimanfaatkan sebagai listrik, dan sebaliknya hole bergerak menuju kontak positif menunggu elektron datang, seperti diilustrasikan pada gambar dibawah.</a:t>
            </a:r>
          </a:p>
        </p:txBody>
      </p:sp>
      <p:pic>
        <p:nvPicPr>
          <p:cNvPr id="5122" name="Picture 2" descr="https://teknologisurya.files.wordpress.com/2011/10/pn-junction.jpg?w=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193" y="257584"/>
            <a:ext cx="4667147" cy="56269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612193" y="6023658"/>
            <a:ext cx="5039032" cy="646331"/>
          </a:xfrm>
          <a:prstGeom prst="rect">
            <a:avLst/>
          </a:prstGeom>
        </p:spPr>
        <p:txBody>
          <a:bodyPr wrap="square">
            <a:spAutoFit/>
          </a:bodyPr>
          <a:lstStyle/>
          <a:p>
            <a:r>
              <a:rPr lang="id-ID" dirty="0" smtClean="0">
                <a:solidFill>
                  <a:srgbClr val="4E4E4E"/>
                </a:solidFill>
                <a:latin typeface="Myriad Pro" panose="020B0503030403020204" pitchFamily="34" charset="0"/>
              </a:rPr>
              <a:t>Gambar  5. Junction </a:t>
            </a:r>
            <a:r>
              <a:rPr lang="id-ID" dirty="0">
                <a:solidFill>
                  <a:srgbClr val="4E4E4E"/>
                </a:solidFill>
                <a:latin typeface="Myriad Pro" panose="020B0503030403020204" pitchFamily="34" charset="0"/>
              </a:rPr>
              <a:t>antara semikonduktor </a:t>
            </a:r>
            <a:r>
              <a:rPr lang="id-ID" dirty="0" smtClean="0">
                <a:solidFill>
                  <a:srgbClr val="4E4E4E"/>
                </a:solidFill>
                <a:latin typeface="Myriad Pro" panose="020B0503030403020204" pitchFamily="34" charset="0"/>
              </a:rPr>
              <a:t>tipe-p</a:t>
            </a:r>
          </a:p>
          <a:p>
            <a:r>
              <a:rPr lang="id-ID" dirty="0" smtClean="0">
                <a:solidFill>
                  <a:srgbClr val="4E4E4E"/>
                </a:solidFill>
                <a:latin typeface="Myriad Pro" panose="020B0503030403020204" pitchFamily="34" charset="0"/>
              </a:rPr>
              <a:t> </a:t>
            </a:r>
            <a:r>
              <a:rPr lang="id-ID" dirty="0">
                <a:solidFill>
                  <a:srgbClr val="4E4E4E"/>
                </a:solidFill>
                <a:latin typeface="Myriad Pro" panose="020B0503030403020204" pitchFamily="34" charset="0"/>
              </a:rPr>
              <a:t>(kelebihan hole) dan tipe-n (kelebihan elektron)</a:t>
            </a:r>
            <a:endParaRPr lang="id-ID" dirty="0"/>
          </a:p>
        </p:txBody>
      </p:sp>
    </p:spTree>
    <p:extLst>
      <p:ext uri="{BB962C8B-B14F-4D97-AF65-F5344CB8AC3E}">
        <p14:creationId xmlns:p14="http://schemas.microsoft.com/office/powerpoint/2010/main" val="421069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eknologisurya.files.wordpress.com/2011/10/solar-cell-work.jpg?w=6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813" y="644448"/>
            <a:ext cx="9607857" cy="507196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18207" y="5899044"/>
            <a:ext cx="8742586"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6. Ilustrasi </a:t>
            </a:r>
            <a:r>
              <a:rPr lang="id-ID" sz="2400" dirty="0">
                <a:solidFill>
                  <a:srgbClr val="4E4E4E"/>
                </a:solidFill>
                <a:latin typeface="Myriad Pro" panose="020B0503030403020204" pitchFamily="34" charset="0"/>
              </a:rPr>
              <a:t>cara kerja sel surya dengan prinsip p-n junction.</a:t>
            </a:r>
            <a:endParaRPr lang="id-ID" sz="2400" dirty="0"/>
          </a:p>
        </p:txBody>
      </p:sp>
    </p:spTree>
    <p:extLst>
      <p:ext uri="{BB962C8B-B14F-4D97-AF65-F5344CB8AC3E}">
        <p14:creationId xmlns:p14="http://schemas.microsoft.com/office/powerpoint/2010/main" val="2338282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7501"/>
          </a:xfrm>
        </p:spPr>
        <p:txBody>
          <a:bodyPr>
            <a:normAutofit/>
          </a:bodyPr>
          <a:lstStyle/>
          <a:p>
            <a:r>
              <a:rPr lang="id-ID" sz="4000" b="1" dirty="0">
                <a:solidFill>
                  <a:srgbClr val="FF0000"/>
                </a:solidFill>
              </a:rPr>
              <a:t>7</a:t>
            </a:r>
            <a:r>
              <a:rPr lang="id-ID" sz="4000" b="1" dirty="0" smtClean="0">
                <a:solidFill>
                  <a:srgbClr val="FF0000"/>
                </a:solidFill>
              </a:rPr>
              <a:t>. SKEMA PEMBANGKIT LISTRIK TENAGA SURYA</a:t>
            </a:r>
            <a:endParaRPr lang="id-ID" sz="4000" b="1" dirty="0">
              <a:solidFill>
                <a:srgbClr val="FF0000"/>
              </a:solidFill>
            </a:endParaRPr>
          </a:p>
        </p:txBody>
      </p:sp>
      <p:pic>
        <p:nvPicPr>
          <p:cNvPr id="8194" name="Picture 2" descr="http://2.bp.blogspot.com/-AIuTAqdEysY/UJUb-dOWOhI/AAAAAAAAAkA/6RDdc7pQLlE/s400/PLTS+Fotovolta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155" y="1451488"/>
            <a:ext cx="9146458" cy="47790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32422" y="6207708"/>
            <a:ext cx="4127155"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7. Ilustrasi Skema PLTS</a:t>
            </a:r>
            <a:endParaRPr lang="id-ID" sz="2400" dirty="0"/>
          </a:p>
        </p:txBody>
      </p:sp>
    </p:spTree>
    <p:extLst>
      <p:ext uri="{BB962C8B-B14F-4D97-AF65-F5344CB8AC3E}">
        <p14:creationId xmlns:p14="http://schemas.microsoft.com/office/powerpoint/2010/main" val="2792041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7 Alasan Kenapa Indonesia Tak Gunakan Pembangkit Listrik Tenaga Sur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4155" y="353961"/>
            <a:ext cx="8604968" cy="57366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834913" y="6090607"/>
            <a:ext cx="8627042"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8. Contoh Pembangkit Listrik Memanfaatkan Panel Surya</a:t>
            </a:r>
            <a:endParaRPr lang="id-ID" sz="2400" dirty="0"/>
          </a:p>
        </p:txBody>
      </p:sp>
    </p:spTree>
    <p:extLst>
      <p:ext uri="{BB962C8B-B14F-4D97-AF65-F5344CB8AC3E}">
        <p14:creationId xmlns:p14="http://schemas.microsoft.com/office/powerpoint/2010/main" val="1108766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asil gambar untuk Pembangkit Listrik Tenaga Sury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277" y="1493837"/>
            <a:ext cx="4753144" cy="356485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www.batamnews.co.id/foto_berita/67energi-ch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020" y="1493837"/>
            <a:ext cx="6346928" cy="356485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837803" y="5426930"/>
            <a:ext cx="6145272"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9. Contoh Pemanfaatkan Panel Surya</a:t>
            </a:r>
            <a:endParaRPr lang="id-ID" sz="2400" dirty="0"/>
          </a:p>
        </p:txBody>
      </p:sp>
    </p:spTree>
    <p:extLst>
      <p:ext uri="{BB962C8B-B14F-4D97-AF65-F5344CB8AC3E}">
        <p14:creationId xmlns:p14="http://schemas.microsoft.com/office/powerpoint/2010/main" val="204631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514"/>
          </a:xfrm>
        </p:spPr>
        <p:txBody>
          <a:bodyPr>
            <a:normAutofit/>
          </a:bodyPr>
          <a:lstStyle/>
          <a:p>
            <a:r>
              <a:rPr lang="id-ID" sz="4000" b="1" dirty="0" smtClean="0">
                <a:solidFill>
                  <a:srgbClr val="FF0000"/>
                </a:solidFill>
              </a:rPr>
              <a:t>8. PEMBANGKIT LISTRIK TENAGA TERMAL SURYA </a:t>
            </a:r>
            <a:endParaRPr lang="id-ID" sz="4000" b="1" dirty="0">
              <a:solidFill>
                <a:srgbClr val="FF0000"/>
              </a:solidFill>
            </a:endParaRPr>
          </a:p>
        </p:txBody>
      </p:sp>
      <p:sp>
        <p:nvSpPr>
          <p:cNvPr id="3" name="Content Placeholder 2"/>
          <p:cNvSpPr>
            <a:spLocks noGrp="1"/>
          </p:cNvSpPr>
          <p:nvPr>
            <p:ph idx="1"/>
          </p:nvPr>
        </p:nvSpPr>
        <p:spPr>
          <a:xfrm>
            <a:off x="838200" y="1415845"/>
            <a:ext cx="10515600" cy="5014452"/>
          </a:xfrm>
        </p:spPr>
        <p:txBody>
          <a:bodyPr>
            <a:noAutofit/>
          </a:bodyPr>
          <a:lstStyle/>
          <a:p>
            <a:pPr marL="0" indent="0" algn="just">
              <a:buNone/>
            </a:pPr>
            <a:r>
              <a:rPr lang="id-ID" sz="3200" dirty="0" smtClean="0"/>
              <a:t>Pembangkit listrik tenaga surya dapat bekerja dengan berbagai cara. Tipe yang paling banyak digunakan adalah desain parabola cekung. Cermin parabola dirancang untuk menangkap dan memfokuskan berkas cahaya kesatu titik fokus. Pada titik fokus tersebut terdapat pipa hitam yang panjangnya sepanjang cermin tersebut. Didalam pipa tersebut terdapat fluida yang dipanaskan hingga temperatur yang sangat tinggi biasanya diatas </a:t>
            </a:r>
            <a:r>
              <a:rPr lang="id-ID" sz="3200" dirty="0"/>
              <a:t>300</a:t>
            </a:r>
            <a:r>
              <a:rPr lang="id-ID" sz="3200" baseline="30000" dirty="0"/>
              <a:t>o</a:t>
            </a:r>
            <a:r>
              <a:rPr lang="id-ID" sz="3200" dirty="0"/>
              <a:t> </a:t>
            </a:r>
            <a:r>
              <a:rPr lang="id-ID" sz="3200" dirty="0" smtClean="0"/>
              <a:t>F (150</a:t>
            </a:r>
            <a:r>
              <a:rPr lang="id-ID" sz="3200" baseline="30000" dirty="0" smtClean="0"/>
              <a:t>o</a:t>
            </a:r>
            <a:r>
              <a:rPr lang="id-ID" sz="3200" dirty="0" smtClean="0"/>
              <a:t> C). Fluida panas tersebut dialirkan dalam pipa menuju ke ruang pembangkit energi listrik untuk memanaskan air, menghasilkan uap air dan menghasilkan energi listrik.</a:t>
            </a:r>
            <a:endParaRPr lang="id-ID" sz="3200" dirty="0"/>
          </a:p>
        </p:txBody>
      </p:sp>
    </p:spTree>
    <p:extLst>
      <p:ext uri="{BB962C8B-B14F-4D97-AF65-F5344CB8AC3E}">
        <p14:creationId xmlns:p14="http://schemas.microsoft.com/office/powerpoint/2010/main" val="3604548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1.bp.blogspot.com/-UTHhArBRjdE/UJUiw_K13FI/AAAAAAAAAlQ/_LQ7UxLdS3I/s1600/PLT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0" y="334281"/>
            <a:ext cx="9999407" cy="56233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49313" y="6090608"/>
            <a:ext cx="5816079"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10. Pembangkit Listrik Surya Termal</a:t>
            </a:r>
            <a:endParaRPr lang="id-ID" sz="2400" dirty="0"/>
          </a:p>
        </p:txBody>
      </p:sp>
    </p:spTree>
    <p:extLst>
      <p:ext uri="{BB962C8B-B14F-4D97-AF65-F5344CB8AC3E}">
        <p14:creationId xmlns:p14="http://schemas.microsoft.com/office/powerpoint/2010/main" val="178154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3.bp.blogspot.com/-np27ceHPVf8/UJUcB-XZtFI/AAAAAAAAAkQ/NJws_kppi9E/s1600/PLTS+Te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807" y="294404"/>
            <a:ext cx="8878529" cy="5516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705068" y="6061111"/>
            <a:ext cx="7416389"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11. Diagram Alir Pembangkit Listrik Surya Termal</a:t>
            </a:r>
            <a:endParaRPr lang="id-ID" sz="2400" dirty="0"/>
          </a:p>
        </p:txBody>
      </p:sp>
    </p:spTree>
    <p:extLst>
      <p:ext uri="{BB962C8B-B14F-4D97-AF65-F5344CB8AC3E}">
        <p14:creationId xmlns:p14="http://schemas.microsoft.com/office/powerpoint/2010/main" val="2245739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0501"/>
          </a:xfrm>
        </p:spPr>
        <p:txBody>
          <a:bodyPr/>
          <a:lstStyle/>
          <a:p>
            <a:r>
              <a:rPr lang="id-ID" b="1" dirty="0" smtClean="0">
                <a:solidFill>
                  <a:srgbClr val="FF0000"/>
                </a:solidFill>
              </a:rPr>
              <a:t>1. ENERGI SURYA </a:t>
            </a:r>
            <a:endParaRPr lang="id-ID" b="1" dirty="0">
              <a:solidFill>
                <a:srgbClr val="FF0000"/>
              </a:solidFill>
            </a:endParaRPr>
          </a:p>
        </p:txBody>
      </p:sp>
      <p:sp>
        <p:nvSpPr>
          <p:cNvPr id="3" name="Content Placeholder 2"/>
          <p:cNvSpPr>
            <a:spLocks noGrp="1"/>
          </p:cNvSpPr>
          <p:nvPr>
            <p:ph idx="1"/>
          </p:nvPr>
        </p:nvSpPr>
        <p:spPr>
          <a:xfrm>
            <a:off x="988141" y="1253612"/>
            <a:ext cx="10559845" cy="5161935"/>
          </a:xfrm>
        </p:spPr>
        <p:txBody>
          <a:bodyPr/>
          <a:lstStyle/>
          <a:p>
            <a:pPr marL="0" indent="0" algn="just">
              <a:buNone/>
            </a:pPr>
            <a:r>
              <a:rPr lang="id-ID" dirty="0" smtClean="0"/>
              <a:t>Energi surya sering dikatakan energi surya (matahri) dan menurut beberapa sumber energi surya memiliki pengertian yang berbeda-beda. Dalam bidang tenaga listrik energi surya di artikan adalah </a:t>
            </a:r>
            <a:r>
              <a:rPr lang="id-ID" dirty="0"/>
              <a:t>energi yang didapat dengan </a:t>
            </a:r>
            <a:r>
              <a:rPr lang="id-ID" dirty="0" smtClean="0"/>
              <a:t>mengubah/konversi </a:t>
            </a:r>
            <a:r>
              <a:rPr lang="id-ID" dirty="0"/>
              <a:t>energi panas surya (matahari) melalui peralatan tertentu menjadi </a:t>
            </a:r>
            <a:r>
              <a:rPr lang="id-ID" dirty="0" smtClean="0"/>
              <a:t>energi listrik atau sumber </a:t>
            </a:r>
            <a:r>
              <a:rPr lang="id-ID" dirty="0"/>
              <a:t>daya dalam bentuk lain.</a:t>
            </a:r>
          </a:p>
        </p:txBody>
      </p:sp>
      <p:pic>
        <p:nvPicPr>
          <p:cNvPr id="1026" name="Picture 2" descr="Gambar terkait"/>
          <p:cNvPicPr>
            <a:picLocks noChangeAspect="1" noChangeArrowheads="1"/>
          </p:cNvPicPr>
          <p:nvPr/>
        </p:nvPicPr>
        <p:blipFill rotWithShape="1">
          <a:blip r:embed="rId2">
            <a:extLst>
              <a:ext uri="{28A0092B-C50C-407E-A947-70E740481C1C}">
                <a14:useLocalDpi xmlns:a14="http://schemas.microsoft.com/office/drawing/2010/main" val="0"/>
              </a:ext>
            </a:extLst>
          </a:blip>
          <a:srcRect l="5878" r="22839" b="10093"/>
          <a:stretch/>
        </p:blipFill>
        <p:spPr bwMode="auto">
          <a:xfrm>
            <a:off x="2344993" y="3701843"/>
            <a:ext cx="3215148" cy="22995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lmupengetahuan.org/wp-content/uploads/2015/09/fakta-unik-matah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9459" y="3701843"/>
            <a:ext cx="4047715" cy="232743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57693" y="6208571"/>
            <a:ext cx="3063531" cy="400110"/>
          </a:xfrm>
          <a:prstGeom prst="rect">
            <a:avLst/>
          </a:prstGeom>
        </p:spPr>
        <p:txBody>
          <a:bodyPr wrap="none">
            <a:spAutoFit/>
          </a:bodyPr>
          <a:lstStyle/>
          <a:p>
            <a:r>
              <a:rPr lang="id-ID" sz="2000" dirty="0" smtClean="0"/>
              <a:t>Gambar 1. Matahari (surya)</a:t>
            </a:r>
            <a:endParaRPr lang="id-ID" sz="2000" dirty="0"/>
          </a:p>
        </p:txBody>
      </p:sp>
    </p:spTree>
    <p:extLst>
      <p:ext uri="{BB962C8B-B14F-4D97-AF65-F5344CB8AC3E}">
        <p14:creationId xmlns:p14="http://schemas.microsoft.com/office/powerpoint/2010/main" val="2543123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955" y="277045"/>
            <a:ext cx="3996813" cy="6035265"/>
          </a:xfrm>
        </p:spPr>
        <p:txBody>
          <a:bodyPr>
            <a:normAutofit/>
          </a:bodyPr>
          <a:lstStyle/>
          <a:p>
            <a:pPr marL="0" indent="0" algn="just">
              <a:buNone/>
            </a:pPr>
            <a:r>
              <a:rPr lang="id-ID" dirty="0" smtClean="0"/>
              <a:t>Versi lain dari surya termal adalah dengan menggunakan tower listrik (power tower). Tower listrik ini membuat pembangkit listrik termal menuju ke arah baru. Cermin disituasikan untuk memfokuskan radiasi cahaya kesatu titik fokus, yaitu sebuah menara tinggi yang mana menara ini berfungsi untuk mendidihkan air dan menghasilkan uap air.</a:t>
            </a:r>
            <a:endParaRPr lang="id-ID" dirty="0"/>
          </a:p>
        </p:txBody>
      </p:sp>
      <p:pic>
        <p:nvPicPr>
          <p:cNvPr id="13314" name="Picture 2" descr="http://2.bp.blogspot.com/-GCAQ1eTelxI/UJUizrPzP4I/AAAAAAAAAlY/3brLId25PPo/s1600/PLTS+3.jpg"/>
          <p:cNvPicPr>
            <a:picLocks noChangeAspect="1" noChangeArrowheads="1"/>
          </p:cNvPicPr>
          <p:nvPr/>
        </p:nvPicPr>
        <p:blipFill rotWithShape="1">
          <a:blip r:embed="rId2">
            <a:extLst>
              <a:ext uri="{28A0092B-C50C-407E-A947-70E740481C1C}">
                <a14:useLocalDpi xmlns:a14="http://schemas.microsoft.com/office/drawing/2010/main" val="0"/>
              </a:ext>
            </a:extLst>
          </a:blip>
          <a:srcRect t="27859"/>
          <a:stretch/>
        </p:blipFill>
        <p:spPr bwMode="auto">
          <a:xfrm>
            <a:off x="4601496" y="693175"/>
            <a:ext cx="7252877" cy="3924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698299" y="4778001"/>
            <a:ext cx="5059270" cy="461665"/>
          </a:xfrm>
          <a:prstGeom prst="rect">
            <a:avLst/>
          </a:prstGeom>
        </p:spPr>
        <p:txBody>
          <a:bodyPr wrap="none">
            <a:spAutoFit/>
          </a:bodyPr>
          <a:lstStyle/>
          <a:p>
            <a:r>
              <a:rPr lang="id-ID" sz="2400" dirty="0" smtClean="0">
                <a:solidFill>
                  <a:srgbClr val="4E4E4E"/>
                </a:solidFill>
                <a:latin typeface="Myriad Pro" panose="020B0503030403020204" pitchFamily="34" charset="0"/>
              </a:rPr>
              <a:t>Gambar 12. Power Tower Surya Termal</a:t>
            </a:r>
            <a:endParaRPr lang="id-ID" sz="2400" dirty="0"/>
          </a:p>
        </p:txBody>
      </p:sp>
    </p:spTree>
    <p:extLst>
      <p:ext uri="{BB962C8B-B14F-4D97-AF65-F5344CB8AC3E}">
        <p14:creationId xmlns:p14="http://schemas.microsoft.com/office/powerpoint/2010/main" val="4281570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7262"/>
          </a:xfrm>
        </p:spPr>
        <p:txBody>
          <a:bodyPr>
            <a:normAutofit/>
          </a:bodyPr>
          <a:lstStyle/>
          <a:p>
            <a:pPr algn="ctr"/>
            <a:r>
              <a:rPr lang="id-ID" sz="4000" b="1" dirty="0" smtClean="0">
                <a:solidFill>
                  <a:srgbClr val="FF0000"/>
                </a:solidFill>
              </a:rPr>
              <a:t>PUSTAKA</a:t>
            </a:r>
            <a:endParaRPr lang="id-ID" sz="4000" b="1" dirty="0">
              <a:solidFill>
                <a:srgbClr val="FF0000"/>
              </a:solidFill>
            </a:endParaRPr>
          </a:p>
        </p:txBody>
      </p:sp>
      <p:sp>
        <p:nvSpPr>
          <p:cNvPr id="3" name="Content Placeholder 2"/>
          <p:cNvSpPr>
            <a:spLocks noGrp="1"/>
          </p:cNvSpPr>
          <p:nvPr>
            <p:ph idx="1"/>
          </p:nvPr>
        </p:nvSpPr>
        <p:spPr>
          <a:xfrm>
            <a:off x="838200" y="1147200"/>
            <a:ext cx="10515600" cy="5563316"/>
          </a:xfrm>
        </p:spPr>
        <p:txBody>
          <a:bodyPr>
            <a:normAutofit fontScale="92500" lnSpcReduction="20000"/>
          </a:bodyPr>
          <a:lstStyle/>
          <a:p>
            <a:pPr marL="457200" lvl="0" indent="-457200">
              <a:buAutoNum type="arabicPeriod"/>
            </a:pPr>
            <a:r>
              <a:rPr lang="en-US" dirty="0"/>
              <a:t>Fitzgerald, Charles Kingsley, Jr. </a:t>
            </a:r>
            <a:r>
              <a:rPr lang="en-US" i="1" dirty="0"/>
              <a:t>Electric Machinery six edition</a:t>
            </a:r>
            <a:r>
              <a:rPr lang="en-US" dirty="0"/>
              <a:t>, MC. </a:t>
            </a:r>
            <a:r>
              <a:rPr lang="en-US" dirty="0" err="1"/>
              <a:t>Graw</a:t>
            </a:r>
            <a:r>
              <a:rPr lang="en-US" dirty="0"/>
              <a:t> Hill, 2003.</a:t>
            </a:r>
            <a:endParaRPr lang="id-ID" dirty="0"/>
          </a:p>
          <a:p>
            <a:pPr marL="457200" lvl="0" indent="-457200">
              <a:buAutoNum type="arabicPeriod"/>
            </a:pPr>
            <a:r>
              <a:rPr lang="en-US" dirty="0"/>
              <a:t>Stephen, J. Chapman, </a:t>
            </a:r>
            <a:r>
              <a:rPr lang="en-US" i="1" dirty="0"/>
              <a:t>Electric Machinery Fundamentals Four Edition</a:t>
            </a:r>
            <a:r>
              <a:rPr lang="en-US" dirty="0"/>
              <a:t>, MC. </a:t>
            </a:r>
            <a:r>
              <a:rPr lang="en-US" dirty="0" err="1"/>
              <a:t>Graw</a:t>
            </a:r>
            <a:r>
              <a:rPr lang="en-US" dirty="0"/>
              <a:t> Hill, 2005.</a:t>
            </a:r>
            <a:endParaRPr lang="id-ID" dirty="0"/>
          </a:p>
          <a:p>
            <a:pPr marL="457200" lvl="0" indent="-457200">
              <a:buAutoNum type="arabicPeriod"/>
            </a:pPr>
            <a:r>
              <a:rPr lang="en-US" dirty="0"/>
              <a:t>Austin Hughes, </a:t>
            </a:r>
            <a:r>
              <a:rPr lang="en-US" i="1" dirty="0"/>
              <a:t>Electric Motor and Drives Third Edition</a:t>
            </a:r>
            <a:r>
              <a:rPr lang="en-US" dirty="0"/>
              <a:t>, </a:t>
            </a:r>
            <a:r>
              <a:rPr lang="en-US" dirty="0" err="1"/>
              <a:t>Newnes</a:t>
            </a:r>
            <a:r>
              <a:rPr lang="en-US" dirty="0"/>
              <a:t>, 2006.</a:t>
            </a:r>
            <a:endParaRPr lang="id-ID" dirty="0"/>
          </a:p>
          <a:p>
            <a:pPr marL="457200" lvl="0" indent="-457200">
              <a:buAutoNum type="arabicPeriod"/>
            </a:pPr>
            <a:r>
              <a:rPr lang="en-US" dirty="0" err="1"/>
              <a:t>Sulasno</a:t>
            </a:r>
            <a:r>
              <a:rPr lang="en-US" dirty="0"/>
              <a:t>. (2009). </a:t>
            </a:r>
            <a:r>
              <a:rPr lang="en-US" b="1" i="1" dirty="0" err="1"/>
              <a:t>Teknik</a:t>
            </a:r>
            <a:r>
              <a:rPr lang="en-US" b="1" i="1" dirty="0"/>
              <a:t> </a:t>
            </a:r>
            <a:r>
              <a:rPr lang="en-US" b="1" i="1" dirty="0" err="1"/>
              <a:t>Konversi</a:t>
            </a:r>
            <a:r>
              <a:rPr lang="en-US" b="1" i="1" dirty="0"/>
              <a:t> </a:t>
            </a:r>
            <a:r>
              <a:rPr lang="en-US" b="1" i="1" dirty="0" err="1"/>
              <a:t>Energi</a:t>
            </a:r>
            <a:r>
              <a:rPr lang="en-US" b="1" i="1" dirty="0"/>
              <a:t> </a:t>
            </a:r>
            <a:r>
              <a:rPr lang="en-US" b="1" i="1" dirty="0" err="1"/>
              <a:t>Listrik</a:t>
            </a:r>
            <a:r>
              <a:rPr lang="en-US" b="1" i="1" dirty="0"/>
              <a:t> </a:t>
            </a:r>
            <a:r>
              <a:rPr lang="en-US" b="1" i="1" dirty="0" err="1"/>
              <a:t>dan</a:t>
            </a:r>
            <a:r>
              <a:rPr lang="en-US" b="1" i="1" dirty="0"/>
              <a:t> </a:t>
            </a:r>
            <a:r>
              <a:rPr lang="en-US" b="1" i="1" dirty="0" err="1"/>
              <a:t>Sistem</a:t>
            </a:r>
            <a:r>
              <a:rPr lang="en-US" b="1" i="1" dirty="0"/>
              <a:t> </a:t>
            </a:r>
            <a:r>
              <a:rPr lang="en-US" b="1" i="1" dirty="0" err="1"/>
              <a:t>Pengaturan</a:t>
            </a:r>
            <a:r>
              <a:rPr lang="en-US" b="1" dirty="0"/>
              <a:t>.</a:t>
            </a:r>
            <a:r>
              <a:rPr lang="en-US" dirty="0"/>
              <a:t> Yogyakarta: </a:t>
            </a:r>
            <a:r>
              <a:rPr lang="en-US" dirty="0" err="1"/>
              <a:t>Graha</a:t>
            </a:r>
            <a:r>
              <a:rPr lang="en-US" dirty="0"/>
              <a:t> </a:t>
            </a:r>
            <a:r>
              <a:rPr lang="en-US" dirty="0" err="1"/>
              <a:t>Ilmu</a:t>
            </a:r>
            <a:r>
              <a:rPr lang="en-US" dirty="0"/>
              <a:t>.</a:t>
            </a:r>
            <a:endParaRPr lang="id-ID" dirty="0"/>
          </a:p>
          <a:p>
            <a:pPr marL="457200" lvl="0" indent="-457200">
              <a:buAutoNum type="arabicPeriod"/>
            </a:pPr>
            <a:r>
              <a:rPr lang="en-US" dirty="0" err="1"/>
              <a:t>Zuhal</a:t>
            </a:r>
            <a:r>
              <a:rPr lang="en-US" dirty="0"/>
              <a:t>, </a:t>
            </a:r>
            <a:r>
              <a:rPr lang="en-US" i="1" dirty="0" err="1"/>
              <a:t>Dasar</a:t>
            </a:r>
            <a:r>
              <a:rPr lang="en-US" i="1" dirty="0"/>
              <a:t> </a:t>
            </a:r>
            <a:r>
              <a:rPr lang="en-US" i="1" dirty="0" err="1"/>
              <a:t>Teknik</a:t>
            </a:r>
            <a:r>
              <a:rPr lang="en-US" i="1" dirty="0"/>
              <a:t>  </a:t>
            </a:r>
            <a:r>
              <a:rPr lang="en-US" i="1" dirty="0" err="1"/>
              <a:t>Tenaga</a:t>
            </a:r>
            <a:r>
              <a:rPr lang="en-US" i="1" dirty="0"/>
              <a:t> </a:t>
            </a:r>
            <a:r>
              <a:rPr lang="en-US" i="1" dirty="0" err="1"/>
              <a:t>Listrik</a:t>
            </a:r>
            <a:r>
              <a:rPr lang="en-US" i="1" dirty="0"/>
              <a:t> </a:t>
            </a:r>
            <a:r>
              <a:rPr lang="en-US" i="1" dirty="0" err="1"/>
              <a:t>dan</a:t>
            </a:r>
            <a:r>
              <a:rPr lang="en-US" i="1" dirty="0"/>
              <a:t> </a:t>
            </a:r>
            <a:r>
              <a:rPr lang="en-US" i="1" dirty="0" err="1"/>
              <a:t>Elektronika</a:t>
            </a:r>
            <a:r>
              <a:rPr lang="en-US" i="1" dirty="0"/>
              <a:t> </a:t>
            </a:r>
            <a:r>
              <a:rPr lang="en-US" i="1" dirty="0" err="1"/>
              <a:t>Daya</a:t>
            </a:r>
            <a:r>
              <a:rPr lang="en-US" dirty="0"/>
              <a:t>, PT. </a:t>
            </a:r>
            <a:r>
              <a:rPr lang="en-US" dirty="0" err="1"/>
              <a:t>Gramedia</a:t>
            </a:r>
            <a:r>
              <a:rPr lang="en-US" dirty="0"/>
              <a:t> </a:t>
            </a:r>
            <a:r>
              <a:rPr lang="en-US" dirty="0" err="1"/>
              <a:t>Pustaka</a:t>
            </a:r>
            <a:r>
              <a:rPr lang="en-US" dirty="0"/>
              <a:t> </a:t>
            </a:r>
            <a:r>
              <a:rPr lang="en-US" dirty="0" err="1"/>
              <a:t>utama</a:t>
            </a:r>
            <a:r>
              <a:rPr lang="en-US" dirty="0"/>
              <a:t>, Jakarta, 1993</a:t>
            </a:r>
            <a:r>
              <a:rPr lang="en-US" dirty="0" smtClean="0"/>
              <a:t>.</a:t>
            </a:r>
            <a:endParaRPr lang="id-ID" dirty="0" smtClean="0"/>
          </a:p>
          <a:p>
            <a:pPr marL="457200" lvl="0" indent="-457200">
              <a:buAutoNum type="arabicPeriod"/>
            </a:pPr>
            <a:r>
              <a:rPr lang="id-ID" dirty="0">
                <a:hlinkClick r:id="rId2"/>
              </a:rPr>
              <a:t>http://</a:t>
            </a:r>
            <a:r>
              <a:rPr lang="id-ID" dirty="0" smtClean="0">
                <a:hlinkClick r:id="rId2"/>
              </a:rPr>
              <a:t>panelsuryaindonesia.com/konsep-panel-surya/24-prinsip-kerja-energi-surya</a:t>
            </a:r>
            <a:endParaRPr lang="id-ID" dirty="0" smtClean="0"/>
          </a:p>
          <a:p>
            <a:pPr marL="457200" lvl="0" indent="-457200">
              <a:buAutoNum type="arabicPeriod"/>
            </a:pPr>
            <a:r>
              <a:rPr lang="id-ID" dirty="0">
                <a:hlinkClick r:id="rId3"/>
              </a:rPr>
              <a:t>https://teknikelektronika.com/pengertian-sel-surya-solar-cell-prinsip-kerja-sel-surya</a:t>
            </a:r>
            <a:r>
              <a:rPr lang="id-ID" dirty="0" smtClean="0">
                <a:hlinkClick r:id="rId3"/>
              </a:rPr>
              <a:t>/</a:t>
            </a:r>
            <a:endParaRPr lang="id-ID" dirty="0" smtClean="0"/>
          </a:p>
          <a:p>
            <a:pPr marL="457200" lvl="0" indent="-457200">
              <a:buAutoNum type="arabicPeriod"/>
            </a:pPr>
            <a:r>
              <a:rPr lang="id-ID" dirty="0">
                <a:hlinkClick r:id="rId4"/>
              </a:rPr>
              <a:t>http://katalognatopringsewu.blogspot.com/2014/04/cara-menghitung-daya-tenaga-surya.html</a:t>
            </a:r>
            <a:endParaRPr lang="id-ID" dirty="0" smtClean="0"/>
          </a:p>
          <a:p>
            <a:pPr marL="457200" lvl="0" indent="-457200">
              <a:buAutoNum type="arabicPeriod"/>
            </a:pPr>
            <a:endParaRPr lang="id-ID" dirty="0"/>
          </a:p>
          <a:p>
            <a:pPr marL="0" indent="0">
              <a:buNone/>
            </a:pPr>
            <a:endParaRPr lang="id-ID" dirty="0"/>
          </a:p>
        </p:txBody>
      </p:sp>
    </p:spTree>
    <p:extLst>
      <p:ext uri="{BB962C8B-B14F-4D97-AF65-F5344CB8AC3E}">
        <p14:creationId xmlns:p14="http://schemas.microsoft.com/office/powerpoint/2010/main" val="2535843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48115" y="2111434"/>
            <a:ext cx="9905998" cy="24605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fontAlgn="base"/>
            <a:r>
              <a:rPr lang="id-ID" b="1" dirty="0" smtClean="0"/>
              <a:t>Sekian</a:t>
            </a:r>
          </a:p>
          <a:p>
            <a:pPr algn="ctr" fontAlgn="base"/>
            <a:r>
              <a:rPr lang="id-ID" b="1" dirty="0" smtClean="0"/>
              <a:t>terimakasih</a:t>
            </a:r>
            <a:endParaRPr lang="id-ID" dirty="0"/>
          </a:p>
        </p:txBody>
      </p:sp>
    </p:spTree>
    <p:extLst>
      <p:ext uri="{BB962C8B-B14F-4D97-AF65-F5344CB8AC3E}">
        <p14:creationId xmlns:p14="http://schemas.microsoft.com/office/powerpoint/2010/main" val="11821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7765"/>
          </a:xfrm>
        </p:spPr>
        <p:txBody>
          <a:bodyPr>
            <a:normAutofit fontScale="90000"/>
          </a:bodyPr>
          <a:lstStyle/>
          <a:p>
            <a:r>
              <a:rPr lang="id-ID" sz="4000" b="1" dirty="0" smtClean="0">
                <a:solidFill>
                  <a:srgbClr val="FF0000"/>
                </a:solidFill>
              </a:rPr>
              <a:t>2. PEMANFAATAN ENERGI SURYA</a:t>
            </a:r>
            <a:endParaRPr lang="id-ID" sz="4000" b="1" dirty="0">
              <a:solidFill>
                <a:srgbClr val="FF0000"/>
              </a:solidFill>
            </a:endParaRPr>
          </a:p>
        </p:txBody>
      </p:sp>
      <p:sp>
        <p:nvSpPr>
          <p:cNvPr id="3" name="Content Placeholder 2"/>
          <p:cNvSpPr>
            <a:spLocks noGrp="1"/>
          </p:cNvSpPr>
          <p:nvPr>
            <p:ph idx="1"/>
          </p:nvPr>
        </p:nvSpPr>
        <p:spPr>
          <a:xfrm>
            <a:off x="838200" y="1209368"/>
            <a:ext cx="10650794" cy="4967595"/>
          </a:xfrm>
        </p:spPr>
        <p:txBody>
          <a:bodyPr>
            <a:normAutofit fontScale="92500" lnSpcReduction="20000"/>
          </a:bodyPr>
          <a:lstStyle/>
          <a:p>
            <a:pPr marL="0" indent="0">
              <a:buNone/>
            </a:pPr>
            <a:r>
              <a:rPr lang="id-ID" dirty="0" smtClean="0"/>
              <a:t>Energi surya (matahari) sering dimanfaatkan untuk :</a:t>
            </a:r>
          </a:p>
          <a:p>
            <a:pPr marL="0" indent="0">
              <a:buNone/>
            </a:pPr>
            <a:endParaRPr lang="id-ID" sz="1000" dirty="0"/>
          </a:p>
          <a:p>
            <a:pPr marL="0" indent="0">
              <a:buNone/>
            </a:pPr>
            <a:r>
              <a:rPr lang="id-ID" dirty="0" smtClean="0"/>
              <a:t>1. </a:t>
            </a:r>
            <a:r>
              <a:rPr lang="id-ID" dirty="0"/>
              <a:t>Sebagai Sumber energi </a:t>
            </a:r>
            <a:r>
              <a:rPr lang="id-ID" dirty="0" smtClean="0"/>
              <a:t>listrik.</a:t>
            </a:r>
          </a:p>
          <a:p>
            <a:pPr marL="354013" indent="0" algn="just">
              <a:buNone/>
            </a:pPr>
            <a:r>
              <a:rPr lang="id-ID" dirty="0"/>
              <a:t>Salah satu pemanfaatan energi ini adalah dengan mengubahnya menjadi energi listrik, karena jumlahnya yang tidak terbatas energi matahari ini sangat cocok di jadikan sumber energi listrik. Banyak negara yang sudah mengembangkan dan membangun pembangkit listrik tenaga surya ( </a:t>
            </a:r>
            <a:r>
              <a:rPr lang="id-ID" dirty="0" smtClean="0"/>
              <a:t>PLTS ).</a:t>
            </a:r>
          </a:p>
          <a:p>
            <a:pPr marL="0" indent="0" algn="just">
              <a:buNone/>
            </a:pPr>
            <a:r>
              <a:rPr lang="id-ID" dirty="0" smtClean="0"/>
              <a:t>2. </a:t>
            </a:r>
            <a:r>
              <a:rPr lang="id-ID" dirty="0"/>
              <a:t>Untuk membantu mngeringkan hasil pertanian</a:t>
            </a:r>
            <a:r>
              <a:rPr lang="id-ID" dirty="0" smtClean="0"/>
              <a:t>.</a:t>
            </a:r>
          </a:p>
          <a:p>
            <a:pPr marL="0" indent="0" algn="just">
              <a:buNone/>
            </a:pPr>
            <a:r>
              <a:rPr lang="id-ID" dirty="0" smtClean="0"/>
              <a:t>3. </a:t>
            </a:r>
            <a:r>
              <a:rPr lang="id-ID" dirty="0"/>
              <a:t>Untuk memasak menggunakan kompor tenaga surya</a:t>
            </a:r>
            <a:r>
              <a:rPr lang="id-ID" dirty="0" smtClean="0"/>
              <a:t>.</a:t>
            </a:r>
          </a:p>
          <a:p>
            <a:pPr marL="0" indent="0" algn="just">
              <a:buNone/>
            </a:pPr>
            <a:r>
              <a:rPr lang="id-ID" dirty="0" smtClean="0"/>
              <a:t>4. </a:t>
            </a:r>
            <a:r>
              <a:rPr lang="id-ID" dirty="0"/>
              <a:t>Pencahayaan bertenaga surya</a:t>
            </a:r>
            <a:r>
              <a:rPr lang="id-ID" dirty="0" smtClean="0"/>
              <a:t>.</a:t>
            </a:r>
          </a:p>
          <a:p>
            <a:pPr marL="0" indent="0" algn="just">
              <a:buNone/>
            </a:pPr>
            <a:r>
              <a:rPr lang="id-ID" dirty="0" smtClean="0"/>
              <a:t>5. </a:t>
            </a:r>
            <a:r>
              <a:rPr lang="id-ID" dirty="0"/>
              <a:t>Pemanasan bertenaga surya, untuk memanaskan air, memanaskan dan </a:t>
            </a:r>
            <a:endParaRPr lang="id-ID" dirty="0" smtClean="0"/>
          </a:p>
          <a:p>
            <a:pPr marL="0" indent="0" algn="just">
              <a:buNone/>
            </a:pPr>
            <a:r>
              <a:rPr lang="id-ID" dirty="0"/>
              <a:t> </a:t>
            </a:r>
            <a:r>
              <a:rPr lang="id-ID" dirty="0" smtClean="0"/>
              <a:t>   mendinginkan ruangan.</a:t>
            </a:r>
          </a:p>
          <a:p>
            <a:pPr marL="0" indent="0" algn="just">
              <a:buNone/>
            </a:pPr>
            <a:r>
              <a:rPr lang="id-ID" dirty="0" smtClean="0"/>
              <a:t>6. dll</a:t>
            </a:r>
          </a:p>
        </p:txBody>
      </p:sp>
    </p:spTree>
    <p:extLst>
      <p:ext uri="{BB962C8B-B14F-4D97-AF65-F5344CB8AC3E}">
        <p14:creationId xmlns:p14="http://schemas.microsoft.com/office/powerpoint/2010/main" val="218971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7358"/>
            <a:ext cx="10515600" cy="549275"/>
          </a:xfrm>
        </p:spPr>
        <p:txBody>
          <a:bodyPr>
            <a:normAutofit fontScale="90000"/>
          </a:bodyPr>
          <a:lstStyle/>
          <a:p>
            <a:r>
              <a:rPr lang="id-ID" sz="4000" b="1" dirty="0" smtClean="0">
                <a:solidFill>
                  <a:srgbClr val="FF0000"/>
                </a:solidFill>
              </a:rPr>
              <a:t>3. PEMANFAATAN ENERGI SURYA LANGSUNG</a:t>
            </a:r>
            <a:endParaRPr lang="id-ID" sz="4000" b="1" dirty="0">
              <a:solidFill>
                <a:srgbClr val="FF0000"/>
              </a:solidFill>
            </a:endParaRPr>
          </a:p>
        </p:txBody>
      </p:sp>
      <p:sp>
        <p:nvSpPr>
          <p:cNvPr id="3" name="Content Placeholder 2"/>
          <p:cNvSpPr>
            <a:spLocks noGrp="1"/>
          </p:cNvSpPr>
          <p:nvPr>
            <p:ph idx="1"/>
          </p:nvPr>
        </p:nvSpPr>
        <p:spPr>
          <a:xfrm>
            <a:off x="838200" y="1312606"/>
            <a:ext cx="10515600" cy="4864357"/>
          </a:xfrm>
        </p:spPr>
        <p:txBody>
          <a:bodyPr/>
          <a:lstStyle/>
          <a:p>
            <a:pPr marL="0" lvl="0" indent="0" algn="just">
              <a:buNone/>
            </a:pPr>
            <a:r>
              <a:rPr lang="en-US" dirty="0" err="1">
                <a:latin typeface="Times New Roman" pitchFamily="18" charset="0"/>
                <a:ea typeface="Calibri" pitchFamily="34" charset="0"/>
                <a:cs typeface="Times New Roman" pitchFamily="18" charset="0"/>
              </a:rPr>
              <a:t>Dalam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pelaksanaan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pemanfaatannya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dapat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dibedakan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tiga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cara</a:t>
            </a:r>
            <a:r>
              <a:rPr lang="en-US"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cara</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pertama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adalah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prinsip</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pemanasan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lansung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Dalam</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hal</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ini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sinar-sinar</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matahari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memanasi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lansung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benda</a:t>
            </a:r>
            <a:r>
              <a:rPr lang="en-US" dirty="0">
                <a:latin typeface="Times New Roman" pitchFamily="18" charset="0"/>
                <a:ea typeface="Calibri" pitchFamily="34" charset="0"/>
                <a:cs typeface="Times New Roman" pitchFamily="18" charset="0"/>
              </a:rPr>
              <a:t> yang </a:t>
            </a:r>
            <a:r>
              <a:rPr lang="en-US" dirty="0" err="1">
                <a:latin typeface="Times New Roman" pitchFamily="18" charset="0"/>
                <a:ea typeface="Calibri" pitchFamily="34" charset="0"/>
                <a:cs typeface="Times New Roman" pitchFamily="18" charset="0"/>
              </a:rPr>
              <a:t>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dipanaskan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atau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memanasi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secara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lansung</a:t>
            </a:r>
            <a:r>
              <a:rPr lang="en-US" dirty="0">
                <a:latin typeface="Times New Roman" pitchFamily="18" charset="0"/>
                <a:ea typeface="Calibri" pitchFamily="34" charset="0"/>
                <a:cs typeface="Times New Roman" pitchFamily="18" charset="0"/>
              </a:rPr>
              <a:t> medium, </a:t>
            </a:r>
            <a:r>
              <a:rPr lang="en-US" dirty="0" err="1">
                <a:latin typeface="Times New Roman" pitchFamily="18" charset="0"/>
                <a:ea typeface="Calibri" pitchFamily="34" charset="0"/>
                <a:cs typeface="Times New Roman" pitchFamily="18" charset="0"/>
              </a:rPr>
              <a:t>misalnya</a:t>
            </a:r>
            <a:r>
              <a:rPr lang="en-US" dirty="0">
                <a:latin typeface="Times New Roman" pitchFamily="18" charset="0"/>
                <a:ea typeface="Calibri" pitchFamily="34" charset="0"/>
                <a:cs typeface="Times New Roman" pitchFamily="18" charset="0"/>
              </a:rPr>
              <a:t> air, yang </a:t>
            </a:r>
            <a:r>
              <a:rPr lang="en-US" dirty="0" err="1">
                <a:latin typeface="Times New Roman" pitchFamily="18" charset="0"/>
                <a:ea typeface="Calibri" pitchFamily="34" charset="0"/>
                <a:cs typeface="Times New Roman" pitchFamily="18" charset="0"/>
              </a:rPr>
              <a:t>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dipanaskan</a:t>
            </a:r>
            <a:r>
              <a:rPr lang="en-US" dirty="0">
                <a:latin typeface="Times New Roman" pitchFamily="18" charset="0"/>
                <a:ea typeface="Calibri" pitchFamily="34" charset="0"/>
                <a:cs typeface="Times New Roman" pitchFamily="18" charset="0"/>
              </a:rPr>
              <a:t>. Air </a:t>
            </a:r>
            <a:r>
              <a:rPr lang="en-US" dirty="0" err="1">
                <a:latin typeface="Times New Roman" pitchFamily="18" charset="0"/>
                <a:ea typeface="Calibri" pitchFamily="34" charset="0"/>
                <a:cs typeface="Times New Roman" pitchFamily="18" charset="0"/>
              </a:rPr>
              <a:t>panas</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itu</a:t>
            </a:r>
            <a:r>
              <a:rPr lang="en-US" dirty="0">
                <a:latin typeface="Times New Roman" pitchFamily="18" charset="0"/>
                <a:ea typeface="Calibri" pitchFamily="34" charset="0"/>
                <a:cs typeface="Times New Roman" pitchFamily="18" charset="0"/>
              </a:rPr>
              <a:t> , </a:t>
            </a:r>
            <a:r>
              <a:rPr lang="en-US" dirty="0" err="1">
                <a:latin typeface="Times New Roman" pitchFamily="18" charset="0"/>
                <a:ea typeface="Calibri" pitchFamily="34" charset="0"/>
                <a:cs typeface="Times New Roman" pitchFamily="18" charset="0"/>
              </a:rPr>
              <a:t>nanti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dipakai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misalnya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untuk</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mandi</a:t>
            </a:r>
            <a:r>
              <a:rPr lang="en-US" dirty="0">
                <a:latin typeface="Times New Roman" pitchFamily="18" charset="0"/>
                <a:ea typeface="Calibri" pitchFamily="34" charset="0"/>
                <a:cs typeface="Times New Roman" pitchFamily="18" charset="0"/>
              </a:rPr>
              <a:t>. </a:t>
            </a:r>
            <a:r>
              <a:rPr lang="en-US" b="1" dirty="0">
                <a:latin typeface="Times New Roman" pitchFamily="18" charset="0"/>
                <a:ea typeface="Calibri" pitchFamily="34" charset="0"/>
                <a:cs typeface="Times New Roman" pitchFamily="18" charset="0"/>
              </a:rPr>
              <a:t>Cara </a:t>
            </a:r>
            <a:r>
              <a:rPr lang="en-US" b="1" dirty="0" err="1">
                <a:latin typeface="Times New Roman" pitchFamily="18" charset="0"/>
                <a:ea typeface="Calibri" pitchFamily="34" charset="0"/>
                <a:cs typeface="Times New Roman" pitchFamily="18" charset="0"/>
              </a:rPr>
              <a:t>ke</a:t>
            </a:r>
            <a:r>
              <a:rPr lang="en-US" b="1"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dua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adalah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bahwa</a:t>
            </a:r>
            <a:r>
              <a:rPr lang="en-US" dirty="0">
                <a:latin typeface="Times New Roman" pitchFamily="18" charset="0"/>
                <a:ea typeface="Calibri" pitchFamily="34" charset="0"/>
                <a:cs typeface="Times New Roman" pitchFamily="18" charset="0"/>
              </a:rPr>
              <a:t> yang </a:t>
            </a:r>
            <a:r>
              <a:rPr lang="en-US" dirty="0" err="1">
                <a:latin typeface="Times New Roman" pitchFamily="18" charset="0"/>
                <a:ea typeface="Calibri" pitchFamily="34" charset="0"/>
                <a:cs typeface="Times New Roman" pitchFamily="18" charset="0"/>
              </a:rPr>
              <a:t>dipanaskan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adalah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juga</a:t>
            </a:r>
            <a:r>
              <a:rPr lang="en-US" dirty="0">
                <a:latin typeface="Times New Roman" pitchFamily="18" charset="0"/>
                <a:ea typeface="Calibri" pitchFamily="34" charset="0"/>
                <a:cs typeface="Times New Roman" pitchFamily="18" charset="0"/>
              </a:rPr>
              <a:t> air, </a:t>
            </a:r>
            <a:r>
              <a:rPr lang="en-US" dirty="0" err="1">
                <a:latin typeface="Times New Roman" pitchFamily="18" charset="0"/>
                <a:ea typeface="Calibri" pitchFamily="34" charset="0"/>
                <a:cs typeface="Times New Roman" pitchFamily="18" charset="0"/>
              </a:rPr>
              <a:t>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tetapi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panas</a:t>
            </a:r>
            <a:r>
              <a:rPr lang="en-US" dirty="0">
                <a:latin typeface="Times New Roman" pitchFamily="18" charset="0"/>
                <a:ea typeface="Calibri" pitchFamily="34" charset="0"/>
                <a:cs typeface="Times New Roman" pitchFamily="18" charset="0"/>
              </a:rPr>
              <a:t> yang </a:t>
            </a:r>
            <a:r>
              <a:rPr lang="en-US" dirty="0" err="1">
                <a:latin typeface="Times New Roman" pitchFamily="18" charset="0"/>
                <a:ea typeface="Calibri" pitchFamily="34" charset="0"/>
                <a:cs typeface="Times New Roman" pitchFamily="18" charset="0"/>
              </a:rPr>
              <a:t>terkandung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dalam</a:t>
            </a:r>
            <a:r>
              <a:rPr lang="en-US" dirty="0">
                <a:latin typeface="Times New Roman" pitchFamily="18" charset="0"/>
                <a:ea typeface="Calibri" pitchFamily="34" charset="0"/>
                <a:cs typeface="Times New Roman" pitchFamily="18" charset="0"/>
              </a:rPr>
              <a:t> air </a:t>
            </a:r>
            <a:r>
              <a:rPr lang="en-US" dirty="0" err="1">
                <a:latin typeface="Times New Roman" pitchFamily="18" charset="0"/>
                <a:ea typeface="Calibri" pitchFamily="34" charset="0"/>
                <a:cs typeface="Times New Roman" pitchFamily="18" charset="0"/>
              </a:rPr>
              <a:t>itu</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dikonversikan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menjadi</a:t>
            </a:r>
            <a:r>
              <a:rPr lang="en-US" dirty="0">
                <a:latin typeface="Times New Roman" pitchFamily="18" charset="0"/>
                <a:ea typeface="Calibri" pitchFamily="34" charset="0"/>
                <a:cs typeface="Times New Roman" pitchFamily="18" charset="0"/>
              </a:rPr>
              <a:t> energy </a:t>
            </a:r>
            <a:r>
              <a:rPr lang="en-US" dirty="0" err="1">
                <a:latin typeface="Times New Roman" pitchFamily="18" charset="0"/>
                <a:ea typeface="Calibri" pitchFamily="34" charset="0"/>
                <a:cs typeface="Times New Roman" pitchFamily="18" charset="0"/>
              </a:rPr>
              <a:t>listrik</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Sedangkan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cara</a:t>
            </a:r>
            <a:r>
              <a:rPr lang="en-US" dirty="0">
                <a:latin typeface="Times New Roman" pitchFamily="18" charset="0"/>
                <a:ea typeface="Calibri" pitchFamily="34" charset="0"/>
                <a:cs typeface="Times New Roman" pitchFamily="18" charset="0"/>
              </a:rPr>
              <a:t> </a:t>
            </a:r>
            <a:r>
              <a:rPr lang="en-US" b="1" dirty="0" err="1">
                <a:latin typeface="Times New Roman" pitchFamily="18" charset="0"/>
                <a:ea typeface="Calibri" pitchFamily="34" charset="0"/>
                <a:cs typeface="Times New Roman" pitchFamily="18" charset="0"/>
              </a:rPr>
              <a:t>ketiga</a:t>
            </a:r>
            <a:r>
              <a:rPr lang="en-US" b="1"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adalah</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cara</a:t>
            </a:r>
            <a:r>
              <a:rPr lang="en-US" dirty="0">
                <a:latin typeface="Times New Roman" pitchFamily="18" charset="0"/>
                <a:ea typeface="Calibri" pitchFamily="34" charset="0"/>
                <a:cs typeface="Times New Roman" pitchFamily="18" charset="0"/>
              </a:rPr>
              <a:t> </a:t>
            </a:r>
            <a:r>
              <a:rPr lang="en-US" i="1" dirty="0" err="1">
                <a:latin typeface="Times New Roman" pitchFamily="18" charset="0"/>
                <a:ea typeface="Calibri" pitchFamily="34" charset="0"/>
                <a:cs typeface="Times New Roman" pitchFamily="18" charset="0"/>
              </a:rPr>
              <a:t>fotovoltaik</a:t>
            </a:r>
            <a:r>
              <a:rPr lang="en-US" i="1" dirty="0">
                <a:latin typeface="Times New Roman" pitchFamily="18" charset="0"/>
                <a:ea typeface="Calibri" pitchFamily="34" charset="0"/>
                <a:cs typeface="Times New Roman" pitchFamily="18" charset="0"/>
              </a:rPr>
              <a:t>.</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Dengan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cara</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ini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maka</a:t>
            </a:r>
            <a:r>
              <a:rPr lang="en-US" dirty="0">
                <a:latin typeface="Times New Roman" pitchFamily="18" charset="0"/>
                <a:ea typeface="Calibri" pitchFamily="34" charset="0"/>
                <a:cs typeface="Times New Roman" pitchFamily="18" charset="0"/>
              </a:rPr>
              <a:t> energy </a:t>
            </a:r>
            <a:r>
              <a:rPr lang="en-US" dirty="0" err="1">
                <a:latin typeface="Times New Roman" pitchFamily="18" charset="0"/>
                <a:ea typeface="Calibri" pitchFamily="34" charset="0"/>
                <a:cs typeface="Times New Roman" pitchFamily="18" charset="0"/>
              </a:rPr>
              <a:t>sinar</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matahari</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lansung</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dikonversikan</a:t>
            </a:r>
            <a:r>
              <a:rPr lang="en-US" dirty="0">
                <a:latin typeface="Times New Roman" pitchFamily="18" charset="0"/>
                <a:ea typeface="Calibri" pitchFamily="34" charset="0"/>
                <a:cs typeface="Times New Roman" pitchFamily="18" charset="0"/>
              </a:rPr>
              <a:t> </a:t>
            </a:r>
            <a:r>
              <a:rPr lang="en-US" dirty="0" err="1">
                <a:latin typeface="Times New Roman" pitchFamily="18" charset="0"/>
                <a:ea typeface="Calibri" pitchFamily="34" charset="0"/>
                <a:cs typeface="Times New Roman" pitchFamily="18" charset="0"/>
              </a:rPr>
              <a:t>menjadi</a:t>
            </a:r>
            <a:r>
              <a:rPr lang="en-US" dirty="0">
                <a:latin typeface="Times New Roman" pitchFamily="18" charset="0"/>
                <a:ea typeface="Calibri" pitchFamily="34" charset="0"/>
                <a:cs typeface="Times New Roman" pitchFamily="18" charset="0"/>
              </a:rPr>
              <a:t> energy </a:t>
            </a:r>
            <a:r>
              <a:rPr lang="en-US" dirty="0" err="1">
                <a:latin typeface="Times New Roman" pitchFamily="18" charset="0"/>
                <a:ea typeface="Calibri" pitchFamily="34" charset="0"/>
                <a:cs typeface="Times New Roman" pitchFamily="18" charset="0"/>
              </a:rPr>
              <a:t>listrik</a:t>
            </a:r>
            <a:r>
              <a:rPr lang="en-US" dirty="0">
                <a:latin typeface="Times New Roman" pitchFamily="18" charset="0"/>
                <a:ea typeface="Calibri" pitchFamily="34" charset="0"/>
                <a:cs typeface="Times New Roman" pitchFamily="18" charset="0"/>
              </a:rPr>
              <a:t>.</a:t>
            </a:r>
            <a:endParaRPr lang="en-US" dirty="0">
              <a:latin typeface="Arial" pitchFamily="34" charset="0"/>
              <a:cs typeface="Arial" pitchFamily="34" charset="0"/>
            </a:endParaRPr>
          </a:p>
          <a:p>
            <a:pPr marL="0" indent="0" algn="just">
              <a:buNone/>
            </a:pPr>
            <a:endParaRPr lang="id-ID" dirty="0"/>
          </a:p>
        </p:txBody>
      </p:sp>
    </p:spTree>
    <p:extLst>
      <p:ext uri="{BB962C8B-B14F-4D97-AF65-F5344CB8AC3E}">
        <p14:creationId xmlns:p14="http://schemas.microsoft.com/office/powerpoint/2010/main" val="177649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483" y="394622"/>
            <a:ext cx="10515600" cy="549275"/>
          </a:xfrm>
        </p:spPr>
        <p:txBody>
          <a:bodyPr>
            <a:normAutofit fontScale="90000"/>
          </a:bodyPr>
          <a:lstStyle/>
          <a:p>
            <a:r>
              <a:rPr lang="id-ID" sz="4000" b="1" dirty="0" smtClean="0">
                <a:solidFill>
                  <a:srgbClr val="FF0000"/>
                </a:solidFill>
              </a:rPr>
              <a:t>4. METODE PEMANFAATAN ENRGI SURYA</a:t>
            </a:r>
            <a:endParaRPr lang="id-ID" sz="4000" b="1" dirty="0">
              <a:solidFill>
                <a:srgbClr val="FF0000"/>
              </a:solidFill>
            </a:endParaRPr>
          </a:p>
        </p:txBody>
      </p:sp>
      <p:sp>
        <p:nvSpPr>
          <p:cNvPr id="3" name="Content Placeholder 2"/>
          <p:cNvSpPr>
            <a:spLocks noGrp="1"/>
          </p:cNvSpPr>
          <p:nvPr>
            <p:ph idx="1"/>
          </p:nvPr>
        </p:nvSpPr>
        <p:spPr>
          <a:xfrm>
            <a:off x="528483" y="1179871"/>
            <a:ext cx="11240730" cy="4997092"/>
          </a:xfrm>
        </p:spPr>
        <p:txBody>
          <a:bodyPr>
            <a:normAutofit fontScale="92500"/>
          </a:bodyPr>
          <a:lstStyle/>
          <a:p>
            <a:pPr marL="0" indent="0" algn="just">
              <a:buNone/>
            </a:pPr>
            <a:r>
              <a:rPr lang="id-ID" dirty="0" smtClean="0"/>
              <a:t>Energi surya dapat dimanfaatan dengan dua cara</a:t>
            </a:r>
          </a:p>
          <a:p>
            <a:pPr marL="0" indent="0" algn="just">
              <a:buNone/>
            </a:pPr>
            <a:r>
              <a:rPr lang="id-ID" dirty="0" smtClean="0"/>
              <a:t>1. Energi dari cahaya matahari</a:t>
            </a:r>
          </a:p>
          <a:p>
            <a:pPr marL="354013" indent="0" algn="just">
              <a:buNone/>
            </a:pPr>
            <a:r>
              <a:rPr lang="id-ID" dirty="0" smtClean="0"/>
              <a:t>Metode ini didasarkan pada penomena efek foto listrik dan menggunkan sel </a:t>
            </a:r>
            <a:r>
              <a:rPr lang="id-ID" i="1" dirty="0" smtClean="0"/>
              <a:t>fotovoltaik</a:t>
            </a:r>
            <a:r>
              <a:rPr lang="id-ID" dirty="0" smtClean="0"/>
              <a:t>. Ketika cahaya matahari menyenari permukaan panel surya, proses photoemission terjadi dalam sel </a:t>
            </a:r>
            <a:r>
              <a:rPr lang="id-ID" i="1" dirty="0" smtClean="0"/>
              <a:t>fotovoltaik</a:t>
            </a:r>
            <a:r>
              <a:rPr lang="id-ID" dirty="0" smtClean="0"/>
              <a:t> dan energi surya secara langsung dikonversi menjadi enrgi listrik.</a:t>
            </a:r>
          </a:p>
          <a:p>
            <a:pPr marL="0" indent="0" algn="just">
              <a:buNone/>
            </a:pPr>
            <a:r>
              <a:rPr lang="id-ID" dirty="0" smtClean="0"/>
              <a:t>2. Energi dikembangkan dari panas matahari</a:t>
            </a:r>
          </a:p>
          <a:p>
            <a:pPr marL="354013" indent="0" algn="just">
              <a:buNone/>
            </a:pPr>
            <a:r>
              <a:rPr lang="id-ID" dirty="0" smtClean="0"/>
              <a:t>Metode lain untuk menghasilkan energi menggunakan energi surya dengan menangkap panas. Dalam metode ini sejumlah besar cermin cekung yang digunakan untuk mengintensifkan panas yang dihasilkan dari matahari. Panas ini digunakan untuk merubah air menjadi uap. Dan tenaga uap ini digunakan untuk menggerakkan turbin agar menghasilkan energi listrik.</a:t>
            </a:r>
            <a:endParaRPr lang="id-ID" dirty="0"/>
          </a:p>
        </p:txBody>
      </p:sp>
    </p:spTree>
    <p:extLst>
      <p:ext uri="{BB962C8B-B14F-4D97-AF65-F5344CB8AC3E}">
        <p14:creationId xmlns:p14="http://schemas.microsoft.com/office/powerpoint/2010/main" val="250913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4527"/>
          </a:xfrm>
        </p:spPr>
        <p:txBody>
          <a:bodyPr>
            <a:normAutofit fontScale="90000"/>
          </a:bodyPr>
          <a:lstStyle/>
          <a:p>
            <a:r>
              <a:rPr lang="id-ID" sz="4000" b="1" dirty="0">
                <a:solidFill>
                  <a:srgbClr val="FF0000"/>
                </a:solidFill>
              </a:rPr>
              <a:t>5</a:t>
            </a:r>
            <a:r>
              <a:rPr lang="id-ID" sz="4000" b="1" dirty="0" smtClean="0">
                <a:solidFill>
                  <a:srgbClr val="FF0000"/>
                </a:solidFill>
              </a:rPr>
              <a:t>. SOLAR SEL (SEL SURYA)</a:t>
            </a:r>
            <a:endParaRPr lang="id-ID" sz="4000" b="1" dirty="0">
              <a:solidFill>
                <a:srgbClr val="FF0000"/>
              </a:solidFill>
            </a:endParaRPr>
          </a:p>
        </p:txBody>
      </p:sp>
      <p:sp>
        <p:nvSpPr>
          <p:cNvPr id="3" name="Content Placeholder 2"/>
          <p:cNvSpPr>
            <a:spLocks noGrp="1"/>
          </p:cNvSpPr>
          <p:nvPr>
            <p:ph idx="1"/>
          </p:nvPr>
        </p:nvSpPr>
        <p:spPr>
          <a:xfrm>
            <a:off x="838200" y="899652"/>
            <a:ext cx="10515600" cy="5277311"/>
          </a:xfrm>
        </p:spPr>
        <p:txBody>
          <a:bodyPr/>
          <a:lstStyle/>
          <a:p>
            <a:pPr marL="0" indent="0" algn="just">
              <a:buNone/>
            </a:pPr>
            <a:r>
              <a:rPr lang="id-ID" dirty="0" smtClean="0"/>
              <a:t>Solar cell terdiri dari persambungan bahan </a:t>
            </a:r>
            <a:r>
              <a:rPr lang="id-ID" dirty="0" smtClean="0"/>
              <a:t>semi konduktor bertipe </a:t>
            </a:r>
            <a:r>
              <a:rPr lang="id-ID" dirty="0" smtClean="0"/>
              <a:t>p dan n (p-n </a:t>
            </a:r>
            <a:r>
              <a:rPr lang="id-ID" i="1" dirty="0" smtClean="0"/>
              <a:t>Junction semiconductor</a:t>
            </a:r>
            <a:r>
              <a:rPr lang="id-ID" dirty="0" smtClean="0"/>
              <a:t>). </a:t>
            </a:r>
            <a:r>
              <a:rPr lang="id-ID" dirty="0"/>
              <a:t>Solar Cell </a:t>
            </a:r>
            <a:r>
              <a:rPr lang="id-ID" dirty="0" smtClean="0"/>
              <a:t>termasuk </a:t>
            </a:r>
            <a:r>
              <a:rPr lang="id-ID" dirty="0"/>
              <a:t>salah satu jenis sensor cahaya </a:t>
            </a:r>
            <a:r>
              <a:rPr lang="id-ID" dirty="0"/>
              <a:t>f</a:t>
            </a:r>
            <a:r>
              <a:rPr lang="id-ID" dirty="0" smtClean="0"/>
              <a:t>hotovoltaic</a:t>
            </a:r>
            <a:r>
              <a:rPr lang="id-ID" dirty="0"/>
              <a:t>, yaitu sensor yang dapat mengubah intensitas cahaya menjadi perubahan tegangan pada outputnya. Apabila “solar cell” menerima pancaran cahaya maka pada kedua terminal outputnya akan keluar tegangan DC sebesar 0,5 volt hingga </a:t>
            </a:r>
            <a:r>
              <a:rPr lang="id-ID" dirty="0" smtClean="0"/>
              <a:t>1  volt, bahkan bisa lebih.</a:t>
            </a:r>
          </a:p>
          <a:p>
            <a:pPr marL="0" indent="0" algn="just">
              <a:buNone/>
            </a:pPr>
            <a:r>
              <a:rPr lang="id-ID" dirty="0"/>
              <a:t/>
            </a:r>
            <a:br>
              <a:rPr lang="id-ID" dirty="0"/>
            </a:br>
            <a:r>
              <a:rPr lang="id-ID" dirty="0"/>
              <a:t/>
            </a:r>
            <a:br>
              <a:rPr lang="id-ID" dirty="0"/>
            </a:br>
            <a:endParaRPr lang="id-ID" dirty="0"/>
          </a:p>
        </p:txBody>
      </p:sp>
      <p:pic>
        <p:nvPicPr>
          <p:cNvPr id="2050"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518" y="3777699"/>
            <a:ext cx="2985998" cy="24308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737" y="3772046"/>
            <a:ext cx="3180735" cy="24365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257693" y="6208571"/>
            <a:ext cx="2299027" cy="400110"/>
          </a:xfrm>
          <a:prstGeom prst="rect">
            <a:avLst/>
          </a:prstGeom>
        </p:spPr>
        <p:txBody>
          <a:bodyPr wrap="none">
            <a:spAutoFit/>
          </a:bodyPr>
          <a:lstStyle/>
          <a:p>
            <a:r>
              <a:rPr lang="id-ID" sz="2000" dirty="0" smtClean="0"/>
              <a:t>Gambar 2. Solar Cell</a:t>
            </a:r>
            <a:endParaRPr lang="id-ID" sz="2000" dirty="0"/>
          </a:p>
        </p:txBody>
      </p:sp>
    </p:spTree>
    <p:extLst>
      <p:ext uri="{BB962C8B-B14F-4D97-AF65-F5344CB8AC3E}">
        <p14:creationId xmlns:p14="http://schemas.microsoft.com/office/powerpoint/2010/main" val="262703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703" y="365126"/>
            <a:ext cx="10515600" cy="682010"/>
          </a:xfrm>
        </p:spPr>
        <p:txBody>
          <a:bodyPr>
            <a:normAutofit fontScale="90000"/>
          </a:bodyPr>
          <a:lstStyle/>
          <a:p>
            <a:r>
              <a:rPr lang="id-ID" b="1" dirty="0">
                <a:solidFill>
                  <a:srgbClr val="00B0F0"/>
                </a:solidFill>
              </a:rPr>
              <a:t>5</a:t>
            </a:r>
            <a:r>
              <a:rPr lang="id-ID" b="1" dirty="0" smtClean="0">
                <a:solidFill>
                  <a:srgbClr val="00B0F0"/>
                </a:solidFill>
              </a:rPr>
              <a:t>.1. </a:t>
            </a:r>
            <a:r>
              <a:rPr lang="id-ID" b="1" dirty="0">
                <a:solidFill>
                  <a:srgbClr val="00B0F0"/>
                </a:solidFill>
              </a:rPr>
              <a:t>Struktur Dasar dan Simbol Sel Surya (Solar Cell</a:t>
            </a:r>
            <a:r>
              <a:rPr lang="id-ID" b="1" dirty="0" smtClean="0">
                <a:solidFill>
                  <a:srgbClr val="00B0F0"/>
                </a:solidFill>
              </a:rPr>
              <a:t>)</a:t>
            </a:r>
            <a:endParaRPr lang="id-ID" b="1" dirty="0">
              <a:solidFill>
                <a:srgbClr val="00B0F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212" y="1313836"/>
            <a:ext cx="10211501" cy="4467532"/>
          </a:xfrm>
          <a:prstGeom prst="rect">
            <a:avLst/>
          </a:prstGeom>
        </p:spPr>
      </p:pic>
      <p:sp>
        <p:nvSpPr>
          <p:cNvPr id="6" name="Rectangle 5"/>
          <p:cNvSpPr/>
          <p:nvPr/>
        </p:nvSpPr>
        <p:spPr>
          <a:xfrm>
            <a:off x="3523820" y="6048068"/>
            <a:ext cx="5085366" cy="400110"/>
          </a:xfrm>
          <a:prstGeom prst="rect">
            <a:avLst/>
          </a:prstGeom>
        </p:spPr>
        <p:txBody>
          <a:bodyPr wrap="none">
            <a:spAutoFit/>
          </a:bodyPr>
          <a:lstStyle/>
          <a:p>
            <a:r>
              <a:rPr lang="id-ID" sz="2000" dirty="0" smtClean="0"/>
              <a:t>Gambar 3. Struktur Dasar dan Simbol Solar Cell</a:t>
            </a:r>
            <a:endParaRPr lang="id-ID" sz="2000" dirty="0"/>
          </a:p>
        </p:txBody>
      </p:sp>
    </p:spTree>
    <p:extLst>
      <p:ext uri="{BB962C8B-B14F-4D97-AF65-F5344CB8AC3E}">
        <p14:creationId xmlns:p14="http://schemas.microsoft.com/office/powerpoint/2010/main" val="223188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8772"/>
          </a:xfrm>
        </p:spPr>
        <p:txBody>
          <a:bodyPr>
            <a:normAutofit fontScale="90000"/>
          </a:bodyPr>
          <a:lstStyle/>
          <a:p>
            <a:r>
              <a:rPr lang="id-ID" sz="4000" b="1" dirty="0">
                <a:solidFill>
                  <a:srgbClr val="00B0F0"/>
                </a:solidFill>
              </a:rPr>
              <a:t>5</a:t>
            </a:r>
            <a:r>
              <a:rPr lang="id-ID" sz="4000" b="1" dirty="0" smtClean="0">
                <a:solidFill>
                  <a:srgbClr val="00B0F0"/>
                </a:solidFill>
              </a:rPr>
              <a:t>.2. Bagian-bagian Solar Cell</a:t>
            </a:r>
            <a:endParaRPr lang="id-ID" sz="4000" b="1" dirty="0">
              <a:solidFill>
                <a:srgbClr val="00B0F0"/>
              </a:solidFill>
            </a:endParaRPr>
          </a:p>
        </p:txBody>
      </p:sp>
      <p:pic>
        <p:nvPicPr>
          <p:cNvPr id="3074" name="Picture 2" descr="https://teknologisurya.files.wordpress.com/2011/10/solar-cell.jpg?w=595&amp;h=2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91380"/>
            <a:ext cx="9949449" cy="47489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27058" y="6166055"/>
            <a:ext cx="3889206" cy="400110"/>
          </a:xfrm>
          <a:prstGeom prst="rect">
            <a:avLst/>
          </a:prstGeom>
        </p:spPr>
        <p:txBody>
          <a:bodyPr wrap="none">
            <a:spAutoFit/>
          </a:bodyPr>
          <a:lstStyle/>
          <a:p>
            <a:r>
              <a:rPr lang="id-ID" sz="2000" dirty="0" smtClean="0"/>
              <a:t>Gambar 4. Bagian-bagian Solar Cell</a:t>
            </a:r>
            <a:endParaRPr lang="id-ID" sz="2000" dirty="0"/>
          </a:p>
        </p:txBody>
      </p:sp>
    </p:spTree>
    <p:extLst>
      <p:ext uri="{BB962C8B-B14F-4D97-AF65-F5344CB8AC3E}">
        <p14:creationId xmlns:p14="http://schemas.microsoft.com/office/powerpoint/2010/main" val="136321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641"/>
            <a:ext cx="10515600" cy="549275"/>
          </a:xfrm>
        </p:spPr>
        <p:txBody>
          <a:bodyPr>
            <a:normAutofit fontScale="90000"/>
          </a:bodyPr>
          <a:lstStyle/>
          <a:p>
            <a:r>
              <a:rPr lang="id-ID" b="1" dirty="0" smtClean="0">
                <a:solidFill>
                  <a:srgbClr val="00B050"/>
                </a:solidFill>
              </a:rPr>
              <a:t>Keterangan : </a:t>
            </a:r>
            <a:endParaRPr lang="id-ID" b="1" dirty="0">
              <a:solidFill>
                <a:srgbClr val="00B050"/>
              </a:solidFill>
            </a:endParaRPr>
          </a:p>
        </p:txBody>
      </p:sp>
      <p:sp>
        <p:nvSpPr>
          <p:cNvPr id="3" name="Content Placeholder 2"/>
          <p:cNvSpPr>
            <a:spLocks noGrp="1"/>
          </p:cNvSpPr>
          <p:nvPr>
            <p:ph idx="1"/>
          </p:nvPr>
        </p:nvSpPr>
        <p:spPr>
          <a:xfrm>
            <a:off x="838200" y="870154"/>
            <a:ext cx="10754032" cy="5619135"/>
          </a:xfrm>
        </p:spPr>
        <p:txBody>
          <a:bodyPr>
            <a:normAutofit fontScale="85000" lnSpcReduction="20000"/>
          </a:bodyPr>
          <a:lstStyle/>
          <a:p>
            <a:pPr marL="0" indent="0">
              <a:buNone/>
            </a:pPr>
            <a:r>
              <a:rPr lang="id-ID" dirty="0" smtClean="0"/>
              <a:t>1. Substrat/Metal backing</a:t>
            </a:r>
          </a:p>
          <a:p>
            <a:pPr marL="265113" indent="0" algn="just">
              <a:buNone/>
            </a:pPr>
            <a:r>
              <a:rPr lang="id-ID" dirty="0"/>
              <a:t>Substrat adalah material yang menopang seluruh komponen sel surya. Material substrat juga harus mempunyai konduktifitas listrik yang baik karena juga berfungsi sebagai kontak terminal positif sel surya, sehinga umumnya digunakan material metal atau logam seperti aluminium atau molybdenum. Untuk  sel surya dye-sensitized  (DSSC) dan sel surya organik, substrat juga berfungsi sebagai tempat masuknya cahaya sehingga material yang digunakan yaitu material yang konduktif tapi juga transparan sepertii ndium tin oxide (ITO) dan flourine doped tin oxide (FTO</a:t>
            </a:r>
            <a:r>
              <a:rPr lang="id-ID" dirty="0" smtClean="0"/>
              <a:t>).</a:t>
            </a:r>
          </a:p>
          <a:p>
            <a:pPr marL="0" indent="0" algn="just">
              <a:buNone/>
            </a:pPr>
            <a:r>
              <a:rPr lang="id-ID" dirty="0" smtClean="0"/>
              <a:t>2. </a:t>
            </a:r>
            <a:r>
              <a:rPr lang="id-ID" dirty="0"/>
              <a:t>Material </a:t>
            </a:r>
            <a:r>
              <a:rPr lang="id-ID" dirty="0" smtClean="0"/>
              <a:t>semikonduktor</a:t>
            </a:r>
          </a:p>
          <a:p>
            <a:pPr marL="265113" indent="0" algn="just">
              <a:buNone/>
            </a:pPr>
            <a:r>
              <a:rPr lang="id-ID" dirty="0"/>
              <a:t>Material semikonduktor merupakan bagian inti dari sel surya yang biasanya mempunyai tebal sampai beberapa ratus mikrometer untuk sel surya generasi pertama (silikon), dan 1-3 mikrometer untuk sel surya lapisan tipis. Material semikonduktor inilah yang berfungsi menyerap cahaya dari sinar matahari. Untuk kasus gambar diatas, semikonduktor yang digunakan adalah material silikon, yang umum diaplikasikan di industri </a:t>
            </a:r>
            <a:r>
              <a:rPr lang="id-ID" dirty="0" smtClean="0"/>
              <a:t>elektronik.</a:t>
            </a:r>
          </a:p>
          <a:p>
            <a:pPr marL="265113" indent="0" algn="just">
              <a:buNone/>
            </a:pPr>
            <a:r>
              <a:rPr lang="id-ID" dirty="0" smtClean="0"/>
              <a:t>Bagian </a:t>
            </a:r>
            <a:r>
              <a:rPr lang="id-ID" dirty="0"/>
              <a:t>semikonduktor tersebut terdiri dari junction atau gabungan dari dua material semikonduktor yaitu semikonduktor tipe-p </a:t>
            </a:r>
            <a:r>
              <a:rPr lang="id-ID" dirty="0" smtClean="0"/>
              <a:t>dan tipe-n yang </a:t>
            </a:r>
            <a:r>
              <a:rPr lang="id-ID" dirty="0"/>
              <a:t>membentuk p-n junction. P-n junction ini menjadi kunci dari prinsip kerja sel surya. </a:t>
            </a:r>
            <a:endParaRPr lang="id-ID" dirty="0" smtClean="0"/>
          </a:p>
        </p:txBody>
      </p:sp>
    </p:spTree>
    <p:extLst>
      <p:ext uri="{BB962C8B-B14F-4D97-AF65-F5344CB8AC3E}">
        <p14:creationId xmlns:p14="http://schemas.microsoft.com/office/powerpoint/2010/main" val="3008990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1486</TotalTime>
  <Words>1113</Words>
  <Application>Microsoft Office PowerPoint</Application>
  <PresentationFormat>Widescreen</PresentationFormat>
  <Paragraphs>75</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Myriad Pro</vt:lpstr>
      <vt:lpstr>Times New Roman</vt:lpstr>
      <vt:lpstr>Office Theme</vt:lpstr>
      <vt:lpstr>DASAR KONVERSI ENERGI LISTRIK</vt:lpstr>
      <vt:lpstr>1. ENERGI SURYA </vt:lpstr>
      <vt:lpstr>2. PEMANFAATAN ENERGI SURYA</vt:lpstr>
      <vt:lpstr>3. PEMANFAATAN ENERGI SURYA LANGSUNG</vt:lpstr>
      <vt:lpstr>4. METODE PEMANFAATAN ENRGI SURYA</vt:lpstr>
      <vt:lpstr>5. SOLAR SEL (SEL SURYA)</vt:lpstr>
      <vt:lpstr>5.1. Struktur Dasar dan Simbol Sel Surya (Solar Cell)</vt:lpstr>
      <vt:lpstr>5.2. Bagian-bagian Solar Cell</vt:lpstr>
      <vt:lpstr>Keterangan : </vt:lpstr>
      <vt:lpstr>PowerPoint Presentation</vt:lpstr>
      <vt:lpstr>6. PRINSIP KERJA SOLAR CELL </vt:lpstr>
      <vt:lpstr>PowerPoint Presentation</vt:lpstr>
      <vt:lpstr>PowerPoint Presentation</vt:lpstr>
      <vt:lpstr>7. SKEMA PEMBANGKIT LISTRIK TENAGA SURYA</vt:lpstr>
      <vt:lpstr>PowerPoint Presentation</vt:lpstr>
      <vt:lpstr>PowerPoint Presentation</vt:lpstr>
      <vt:lpstr>8. PEMBANGKIT LISTRIK TENAGA TERMAL SURYA </vt:lpstr>
      <vt:lpstr>PowerPoint Presentation</vt:lpstr>
      <vt:lpstr>PowerPoint Presentation</vt:lpstr>
      <vt:lpstr>PowerPoint Presentation</vt:lpstr>
      <vt:lpstr>PUSTAKA</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Sejarah &amp; Perkembangan Mikroprosesor</dc:title>
  <dc:creator>ferry rahmat astianta Bukit</dc:creator>
  <cp:lastModifiedBy>Faisal</cp:lastModifiedBy>
  <cp:revision>138</cp:revision>
  <cp:lastPrinted>2019-06-23T18:50:41Z</cp:lastPrinted>
  <dcterms:created xsi:type="dcterms:W3CDTF">2017-09-18T14:30:24Z</dcterms:created>
  <dcterms:modified xsi:type="dcterms:W3CDTF">2019-07-04T13:53:27Z</dcterms:modified>
</cp:coreProperties>
</file>