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4" r:id="rId4"/>
    <p:sldId id="267" r:id="rId5"/>
    <p:sldId id="265" r:id="rId6"/>
    <p:sldId id="268" r:id="rId7"/>
    <p:sldId id="266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4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41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147D7-A177-464A-9128-3F9BAAE3D2A1}" type="datetimeFigureOut">
              <a:rPr lang="id-ID" smtClean="0"/>
              <a:t>30/06/2019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58044-63D3-4907-B086-B265E3280C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966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7F6FB-EFD7-4E1D-A82D-1CC1460124E0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F0FB5-843B-4B6C-8A68-FEFDA944C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0FB5-843B-4B6C-8A68-FEFDA944C4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1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7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9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9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5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5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7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7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1E03-EA83-4454-96B7-DB4AF7DD8F57}" type="datetimeFigureOut">
              <a:rPr lang="en-GB" smtClean="0"/>
              <a:t>30/06/2019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191B-9660-41B4-8F0A-FE5AA33942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3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delektro.blogspot.com/2013/09/prinsip-kerja-plta-dan-komponen.html#.XQbFlogzbIU" TargetMode="External"/><Relationship Id="rId2" Type="http://schemas.openxmlformats.org/officeDocument/2006/relationships/hyperlink" Target="https://slideplayer.info/slide/199704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26166" y="1518711"/>
            <a:ext cx="11265834" cy="999844"/>
          </a:xfrm>
        </p:spPr>
        <p:txBody>
          <a:bodyPr>
            <a:normAutofit/>
          </a:bodyPr>
          <a:lstStyle/>
          <a:p>
            <a:pPr algn="l"/>
            <a:r>
              <a:rPr lang="id-ID" sz="5400" b="1" dirty="0" smtClean="0">
                <a:solidFill>
                  <a:srgbClr val="FF0000"/>
                </a:solidFill>
              </a:rPr>
              <a:t>DASAR KONVERSI ENERGI LISTRIK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6166" y="3147170"/>
            <a:ext cx="10562908" cy="70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tx1"/>
                </a:solidFill>
              </a:rPr>
              <a:t>Pertemuan 6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26166" y="3667483"/>
            <a:ext cx="4488517" cy="916174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solidFill>
                  <a:srgbClr val="00B0F0"/>
                </a:solidFill>
              </a:rPr>
              <a:t>AHMAD FAISAL, ST., MT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6166" y="2634210"/>
            <a:ext cx="5765752" cy="60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3200" b="1" smtClean="0"/>
              <a:t>Energi Air</a:t>
            </a:r>
            <a:endParaRPr lang="id-ID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28" y="3245394"/>
            <a:ext cx="52197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6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146" y="5910929"/>
            <a:ext cx="5665839" cy="50462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Gambar </a:t>
            </a:r>
            <a:r>
              <a:rPr lang="id-ID" dirty="0" smtClean="0"/>
              <a:t>6. </a:t>
            </a:r>
            <a:r>
              <a:rPr lang="id-ID" dirty="0"/>
              <a:t>Bendungan </a:t>
            </a:r>
            <a:r>
              <a:rPr lang="id-ID" dirty="0" smtClean="0"/>
              <a:t>Kerangka Baja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B0F0"/>
                </a:solidFill>
              </a:rPr>
              <a:t>4.4. Bendungan kerangka baja</a:t>
            </a:r>
            <a:endParaRPr lang="id-ID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18" y="1311020"/>
            <a:ext cx="5781367" cy="43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525" y="1740028"/>
            <a:ext cx="2330246" cy="347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Merupakan bendungan yang dibuat dari kerangka baja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545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671" y="5914103"/>
            <a:ext cx="4707194" cy="469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Gambar 7. Bendungan Kayu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B0F0"/>
                </a:solidFill>
              </a:rPr>
              <a:t>4.5. Bendungan Kayu</a:t>
            </a:r>
            <a:endParaRPr lang="id-ID" b="1" dirty="0">
              <a:solidFill>
                <a:srgbClr val="00B0F0"/>
              </a:solidFill>
            </a:endParaRPr>
          </a:p>
        </p:txBody>
      </p:sp>
      <p:pic>
        <p:nvPicPr>
          <p:cNvPr id="4100" name="Picture 4" descr="https://slideplayer.info/slide/1997040/7/images/9/Bendungan+kayu+Bendungan+yang+dibuat+dari+kay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5" r="3361" b="7714"/>
          <a:stretch/>
        </p:blipFill>
        <p:spPr bwMode="auto">
          <a:xfrm>
            <a:off x="1677629" y="1135626"/>
            <a:ext cx="8836742" cy="46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0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017"/>
          </a:xfrm>
        </p:spPr>
        <p:txBody>
          <a:bodyPr>
            <a:normAutofit fontScale="90000"/>
          </a:bodyPr>
          <a:lstStyle/>
          <a:p>
            <a:pPr lvl="0"/>
            <a:r>
              <a:rPr lang="id-ID" b="1" dirty="0" smtClean="0">
                <a:solidFill>
                  <a:srgbClr val="FF0000"/>
                </a:solidFill>
                <a:latin typeface="+mn-lt"/>
              </a:rPr>
              <a:t>5.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P</a:t>
            </a:r>
            <a:r>
              <a:rPr lang="id-ID" b="1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ENGGUNAAN ENERGI AIR PADA PLTA</a:t>
            </a:r>
            <a:endParaRPr lang="id-ID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1" descr="Berkas:Hydroelectric d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664" y="958535"/>
            <a:ext cx="8133736" cy="502062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6743" y="6100003"/>
            <a:ext cx="6649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 8.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Skema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Air (PLTA)</a:t>
            </a:r>
          </a:p>
        </p:txBody>
      </p:sp>
    </p:spTree>
    <p:extLst>
      <p:ext uri="{BB962C8B-B14F-4D97-AF65-F5344CB8AC3E}">
        <p14:creationId xmlns:p14="http://schemas.microsoft.com/office/powerpoint/2010/main" val="323776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6. PRINSIP KERJA PLTA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852"/>
            <a:ext cx="10515600" cy="4820111"/>
          </a:xfrm>
        </p:spPr>
        <p:txBody>
          <a:bodyPr>
            <a:normAutofit/>
          </a:bodyPr>
          <a:lstStyle/>
          <a:p>
            <a:pPr marL="514350" lvl="0" indent="-5143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prinsipnya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PLTA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mengolah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diubah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kinetis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head, </a:t>
            </a:r>
          </a:p>
          <a:p>
            <a:pPr marL="514350" lvl="0" indent="-5143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Lalu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kinetis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berubah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mekanis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adanya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aliran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air yang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menggerakkan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turbin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514350" lvl="0" indent="-5143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mekanis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berubah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perputaran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rotor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generator. </a:t>
            </a:r>
          </a:p>
          <a:p>
            <a:pPr marL="514350" lvl="0" indent="-5143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dibangkitkan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daya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tergantung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hal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yaitu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jarak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air (head)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b.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berapa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besar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air yang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mengalir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(debit).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991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723"/>
            <a:ext cx="10515600" cy="663677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+mn-lt"/>
              </a:rPr>
              <a:t>7.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K</a:t>
            </a:r>
            <a:r>
              <a:rPr lang="id-ID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OMPONEN-KOMPONEN PLTA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705466" y="1219200"/>
            <a:ext cx="6078793" cy="4779036"/>
            <a:chOff x="990600" y="1219200"/>
            <a:chExt cx="7349933" cy="5105400"/>
          </a:xfrm>
        </p:grpSpPr>
        <p:pic>
          <p:nvPicPr>
            <p:cNvPr id="5" name="Picture 4" descr="kompon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219200"/>
              <a:ext cx="7349933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1324130" y="272696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09930" y="2819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2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4800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7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38800" y="5105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6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27750" y="4038600"/>
              <a:ext cx="3048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4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70750" y="51353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5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91000" y="3657600"/>
              <a:ext cx="5334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10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10400" y="5029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9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15000" y="5562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8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200400" y="2362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5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2800" y="373380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12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2743200"/>
              <a:ext cx="5334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13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05400" y="3505200"/>
              <a:ext cx="5334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FFFF00"/>
                  </a:solidFill>
                </a:rPr>
                <a:t>11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26" name="Picture 2" descr="Mad Elek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7" y="1219200"/>
            <a:ext cx="4974271" cy="463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17102" y="6100003"/>
            <a:ext cx="754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Gambar 9. Bagian-bagian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Pembangkit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Listrik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Air (PLTA)</a:t>
            </a:r>
          </a:p>
        </p:txBody>
      </p:sp>
    </p:spTree>
    <p:extLst>
      <p:ext uri="{BB962C8B-B14F-4D97-AF65-F5344CB8AC3E}">
        <p14:creationId xmlns:p14="http://schemas.microsoft.com/office/powerpoint/2010/main" val="143376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Keterangan Komponen-komponen PLTA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5324167"/>
          </a:xfrm>
        </p:spPr>
        <p:txBody>
          <a:bodyPr>
            <a:noAutofit/>
          </a:bodyPr>
          <a:lstStyle/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Waduk</a:t>
            </a:r>
            <a:r>
              <a:rPr lang="en-US" sz="2000" b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berfungsi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menahan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air</a:t>
            </a:r>
            <a:endParaRPr lang="en-US" sz="2000" dirty="0"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Main gate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katup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p</a:t>
            </a:r>
            <a:r>
              <a:rPr lang="id-ID" sz="2000" dirty="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mb</a:t>
            </a:r>
            <a:r>
              <a:rPr lang="id-ID" sz="2000" dirty="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u</a:t>
            </a:r>
            <a:r>
              <a:rPr lang="en-US" sz="2000" dirty="0" err="1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ka</a:t>
            </a:r>
            <a:r>
              <a:rPr lang="id-ID" sz="2000" dirty="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/gerbang utama</a:t>
            </a:r>
            <a:endParaRPr lang="en-US" sz="2000" dirty="0"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Bendungan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berfungsi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menaikkan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permukaan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air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sungai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menciptakan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tinggi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jatuh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 air. </a:t>
            </a:r>
            <a:endParaRPr lang="en-US" sz="2000" dirty="0">
              <a:cs typeface="Times New Roman" pitchFamily="18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Pipa</a:t>
            </a:r>
            <a:r>
              <a:rPr lang="en-US" sz="2000" b="1" i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pesat</a:t>
            </a:r>
            <a:r>
              <a:rPr lang="en-US" sz="2000" b="1" i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(penstock) 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berfungsi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untuk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menyalurkan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dan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mengarahkan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air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ke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cerobong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turbin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Katup</a:t>
            </a:r>
            <a:r>
              <a:rPr lang="en-US" sz="2000" b="1" i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utama</a:t>
            </a:r>
            <a:r>
              <a:rPr lang="en-US" sz="2000" b="1" i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(Main Inlet Valve, )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berfungsi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untuk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mengubah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energi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potensial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menjadi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energi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kinetic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Turbin</a:t>
            </a:r>
            <a:r>
              <a:rPr lang="en-US" sz="2000" b="1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merupakan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peralatan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yang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tersusun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dan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terdiri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dari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beberapa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peralatan</a:t>
            </a:r>
            <a:r>
              <a:rPr lang="en-US" sz="2000" dirty="0">
                <a:solidFill>
                  <a:srgbClr val="333333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cs typeface="Times New Roman" pitchFamily="18" charset="0"/>
              </a:rPr>
              <a:t>suplai</a:t>
            </a:r>
            <a:r>
              <a:rPr lang="en-US" sz="2000" dirty="0">
                <a:cs typeface="Times New Roman" pitchFamily="18" charset="0"/>
              </a:rPr>
              <a:t> air </a:t>
            </a:r>
            <a:r>
              <a:rPr lang="en-US" sz="2000" dirty="0" err="1">
                <a:cs typeface="Times New Roman" pitchFamily="18" charset="0"/>
              </a:rPr>
              <a:t>masuk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id-ID" sz="2000" dirty="0" smtClean="0">
                <a:cs typeface="Times New Roman" pitchFamily="18" charset="0"/>
              </a:rPr>
              <a:t>ke</a:t>
            </a:r>
            <a:r>
              <a:rPr lang="en-US" sz="2000" dirty="0" err="1" smtClean="0">
                <a:cs typeface="Times New Roman" pitchFamily="18" charset="0"/>
              </a:rPr>
              <a:t>turbin</a:t>
            </a:r>
            <a:endParaRPr lang="en-US" sz="2000" dirty="0"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/>
              <a:t>Generator,</a:t>
            </a:r>
            <a:r>
              <a:rPr lang="en-US" sz="2000" dirty="0"/>
              <a:t> Generator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yang </a:t>
            </a:r>
            <a:r>
              <a:rPr lang="en-US" sz="2000" dirty="0" err="1"/>
              <a:t>memproduksi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mekanis</a:t>
            </a:r>
            <a:endParaRPr lang="en-US" sz="2000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/>
              <a:t>Draftube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b="1" dirty="0" err="1"/>
              <a:t>pipa</a:t>
            </a:r>
            <a:r>
              <a:rPr lang="en-US" sz="2000" b="1" dirty="0"/>
              <a:t> </a:t>
            </a:r>
            <a:r>
              <a:rPr lang="en-US" sz="2000" b="1" dirty="0" err="1"/>
              <a:t>lepas</a:t>
            </a:r>
            <a:r>
              <a:rPr lang="en-US" sz="2000" dirty="0"/>
              <a:t>, air yang </a:t>
            </a:r>
            <a:r>
              <a:rPr lang="en-US" sz="2000" dirty="0" err="1"/>
              <a:t>mengalir</a:t>
            </a:r>
            <a:r>
              <a:rPr lang="en-US" sz="2000" dirty="0"/>
              <a:t> </a:t>
            </a:r>
            <a:r>
              <a:rPr lang="en-US" sz="2000" dirty="0" err="1"/>
              <a:t>berasla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turbin</a:t>
            </a:r>
            <a:endParaRPr lang="en-US" sz="2000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/>
              <a:t>Tailrace</a:t>
            </a:r>
            <a:r>
              <a:rPr lang="en-US" sz="2000" b="1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pipa</a:t>
            </a:r>
            <a:r>
              <a:rPr lang="en-US" sz="2000" dirty="0"/>
              <a:t> </a:t>
            </a:r>
            <a:r>
              <a:rPr lang="en-US" sz="2000" dirty="0" err="1"/>
              <a:t>pembuangan</a:t>
            </a:r>
            <a:endParaRPr lang="en-US" sz="2000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/>
              <a:t>Transformator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trafo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AC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tegangan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/>
              <a:t>Switchyard (</a:t>
            </a:r>
            <a:r>
              <a:rPr lang="en-US" sz="2000" b="1" i="1" dirty="0" err="1"/>
              <a:t>controler</a:t>
            </a:r>
            <a:r>
              <a:rPr lang="en-US" sz="2000" b="1" i="1" dirty="0"/>
              <a:t>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/>
              <a:t>Kabel</a:t>
            </a:r>
            <a:r>
              <a:rPr lang="en-US" sz="2000" b="1" i="1" dirty="0"/>
              <a:t> </a:t>
            </a:r>
            <a:r>
              <a:rPr lang="en-US" sz="2000" b="1" i="1" dirty="0" err="1"/>
              <a:t>tarnamisi</a:t>
            </a:r>
            <a:endParaRPr lang="en-US" sz="2000" b="1" i="1" dirty="0"/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 err="1"/>
              <a:t>Jalur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transmisi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63738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PUSTAKA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110"/>
            <a:ext cx="10515600" cy="489385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Fitzgerald</a:t>
            </a:r>
            <a:r>
              <a:rPr lang="en-US" dirty="0"/>
              <a:t>, Charles Kingsley, Jr. </a:t>
            </a:r>
            <a:r>
              <a:rPr lang="en-US" i="1" dirty="0"/>
              <a:t>Electric Machinery six edition</a:t>
            </a:r>
            <a:r>
              <a:rPr lang="en-US" dirty="0"/>
              <a:t>, MC. </a:t>
            </a:r>
            <a:r>
              <a:rPr lang="en-US" dirty="0" err="1"/>
              <a:t>Graw</a:t>
            </a:r>
            <a:r>
              <a:rPr lang="en-US" dirty="0"/>
              <a:t> Hill, </a:t>
            </a:r>
            <a:r>
              <a:rPr lang="en-US" dirty="0" smtClean="0"/>
              <a:t>2003.</a:t>
            </a:r>
            <a:endParaRPr lang="id-ID" dirty="0"/>
          </a:p>
          <a:p>
            <a:pPr marL="514350" lvl="0" indent="-514350">
              <a:buAutoNum type="arabicPeriod"/>
            </a:pPr>
            <a:r>
              <a:rPr lang="en-US" dirty="0" smtClean="0"/>
              <a:t>Stephen</a:t>
            </a:r>
            <a:r>
              <a:rPr lang="en-US" dirty="0"/>
              <a:t>, J. Chapman, </a:t>
            </a:r>
            <a:r>
              <a:rPr lang="en-US" i="1" dirty="0"/>
              <a:t>Electric Machinery Fundamentals Four Edition</a:t>
            </a:r>
            <a:r>
              <a:rPr lang="en-US" dirty="0"/>
              <a:t>, MC. </a:t>
            </a:r>
            <a:r>
              <a:rPr lang="en-US" dirty="0" err="1"/>
              <a:t>Graw</a:t>
            </a:r>
            <a:r>
              <a:rPr lang="en-US" dirty="0"/>
              <a:t> Hill, </a:t>
            </a:r>
            <a:r>
              <a:rPr lang="en-US" dirty="0" smtClean="0"/>
              <a:t>2005.</a:t>
            </a:r>
            <a:endParaRPr lang="id-ID" dirty="0"/>
          </a:p>
          <a:p>
            <a:pPr marL="514350" lvl="0" indent="-514350">
              <a:buAutoNum type="arabicPeriod"/>
            </a:pPr>
            <a:r>
              <a:rPr lang="en-US" dirty="0" smtClean="0"/>
              <a:t>Austin </a:t>
            </a:r>
            <a:r>
              <a:rPr lang="en-US" dirty="0"/>
              <a:t>Hughes, </a:t>
            </a:r>
            <a:r>
              <a:rPr lang="en-US" i="1" dirty="0"/>
              <a:t>Electric Motor and Drives Third Edition</a:t>
            </a:r>
            <a:r>
              <a:rPr lang="en-US" dirty="0"/>
              <a:t>, </a:t>
            </a:r>
            <a:r>
              <a:rPr lang="en-US" dirty="0" err="1"/>
              <a:t>Newnes</a:t>
            </a:r>
            <a:r>
              <a:rPr lang="en-US" dirty="0"/>
              <a:t>, </a:t>
            </a:r>
            <a:r>
              <a:rPr lang="en-US" dirty="0" smtClean="0"/>
              <a:t>2006.</a:t>
            </a:r>
            <a:endParaRPr lang="id-ID" dirty="0"/>
          </a:p>
          <a:p>
            <a:pPr marL="514350" lvl="0" indent="-514350">
              <a:buAutoNum type="arabicPeriod"/>
            </a:pPr>
            <a:r>
              <a:rPr lang="en-US" dirty="0" err="1" smtClean="0"/>
              <a:t>Sulasno</a:t>
            </a:r>
            <a:r>
              <a:rPr lang="en-US" dirty="0"/>
              <a:t>. (2009). </a:t>
            </a:r>
            <a:r>
              <a:rPr lang="en-US" b="1" i="1" dirty="0" err="1"/>
              <a:t>Teknik</a:t>
            </a:r>
            <a:r>
              <a:rPr lang="en-US" b="1" i="1" dirty="0"/>
              <a:t> </a:t>
            </a:r>
            <a:r>
              <a:rPr lang="en-US" b="1" i="1" dirty="0" err="1"/>
              <a:t>Konversi</a:t>
            </a:r>
            <a:r>
              <a:rPr lang="en-US" b="1" i="1" dirty="0"/>
              <a:t> </a:t>
            </a:r>
            <a:r>
              <a:rPr lang="en-US" b="1" i="1" dirty="0" err="1"/>
              <a:t>Energi</a:t>
            </a:r>
            <a:r>
              <a:rPr lang="en-US" b="1" i="1" dirty="0"/>
              <a:t> </a:t>
            </a:r>
            <a:r>
              <a:rPr lang="en-US" b="1" i="1" dirty="0" err="1"/>
              <a:t>Listrik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Sistem</a:t>
            </a:r>
            <a:r>
              <a:rPr lang="en-US" b="1" i="1" dirty="0"/>
              <a:t> </a:t>
            </a:r>
            <a:r>
              <a:rPr lang="en-US" b="1" i="1" dirty="0" err="1"/>
              <a:t>Pengaturan</a:t>
            </a:r>
            <a:r>
              <a:rPr lang="en-US" b="1" dirty="0"/>
              <a:t>.</a:t>
            </a:r>
            <a:r>
              <a:rPr lang="en-US" dirty="0"/>
              <a:t> Yogyakarta: </a:t>
            </a:r>
            <a:r>
              <a:rPr lang="en-US" dirty="0" err="1"/>
              <a:t>Graha</a:t>
            </a:r>
            <a:r>
              <a:rPr lang="en-US" dirty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.</a:t>
            </a:r>
            <a:endParaRPr lang="id-ID" dirty="0"/>
          </a:p>
          <a:p>
            <a:pPr marL="514350" lvl="0" indent="-514350">
              <a:buAutoNum type="arabicPeriod"/>
            </a:pPr>
            <a:r>
              <a:rPr lang="en-US" dirty="0" err="1" smtClean="0"/>
              <a:t>Zuhal</a:t>
            </a:r>
            <a:r>
              <a:rPr lang="en-US" dirty="0"/>
              <a:t>, </a:t>
            </a:r>
            <a:r>
              <a:rPr lang="en-US" i="1" dirty="0" err="1"/>
              <a:t>Dasar</a:t>
            </a:r>
            <a:r>
              <a:rPr lang="en-US" i="1" dirty="0"/>
              <a:t> </a:t>
            </a:r>
            <a:r>
              <a:rPr lang="en-US" i="1" dirty="0" err="1"/>
              <a:t>Teknik</a:t>
            </a:r>
            <a:r>
              <a:rPr lang="en-US" i="1" dirty="0"/>
              <a:t>  </a:t>
            </a:r>
            <a:r>
              <a:rPr lang="en-US" i="1" dirty="0" err="1"/>
              <a:t>Tenaga</a:t>
            </a:r>
            <a:r>
              <a:rPr lang="en-US" i="1" dirty="0"/>
              <a:t> </a:t>
            </a:r>
            <a:r>
              <a:rPr lang="en-US" i="1" dirty="0" err="1"/>
              <a:t>Listrik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Elektronika</a:t>
            </a:r>
            <a:r>
              <a:rPr lang="en-US" i="1" dirty="0"/>
              <a:t> </a:t>
            </a:r>
            <a:r>
              <a:rPr lang="en-US" i="1" dirty="0" err="1"/>
              <a:t>Daya</a:t>
            </a:r>
            <a:r>
              <a:rPr lang="en-US" dirty="0"/>
              <a:t>, PT. </a:t>
            </a:r>
            <a:r>
              <a:rPr lang="en-US" dirty="0" err="1"/>
              <a:t>Gramedia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Jakarta, 1993</a:t>
            </a:r>
            <a:r>
              <a:rPr lang="en-US" dirty="0" smtClean="0"/>
              <a:t>.</a:t>
            </a:r>
            <a:endParaRPr lang="id-ID" dirty="0" smtClean="0"/>
          </a:p>
          <a:p>
            <a:pPr marL="514350" lvl="0" indent="-514350">
              <a:buAutoNum type="arabicPeriod"/>
            </a:pPr>
            <a:r>
              <a:rPr lang="id-ID" dirty="0">
                <a:hlinkClick r:id="rId2"/>
              </a:rPr>
              <a:t>https://slideplayer.info/slide/1997040</a:t>
            </a:r>
            <a:r>
              <a:rPr lang="id-ID" dirty="0" smtClean="0">
                <a:hlinkClick r:id="rId2"/>
              </a:rPr>
              <a:t>/</a:t>
            </a:r>
            <a:endParaRPr lang="id-ID" dirty="0" smtClean="0"/>
          </a:p>
          <a:p>
            <a:pPr marL="514350" lvl="0" indent="-514350">
              <a:buAutoNum type="arabicPeriod"/>
            </a:pPr>
            <a:r>
              <a:rPr lang="id-ID" dirty="0">
                <a:hlinkClick r:id="rId3"/>
              </a:rPr>
              <a:t>http://madelektro.blogspot.com/2013/09/prinsip-kerja-plta-dan-komponen.html#.XQbFlogzbIU</a:t>
            </a:r>
            <a:endParaRPr lang="id-ID" dirty="0" smtClean="0"/>
          </a:p>
          <a:p>
            <a:pPr marL="514350" lvl="0" indent="-51435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301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8115" y="2111434"/>
            <a:ext cx="9905998" cy="246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id-ID" b="1" dirty="0" smtClean="0"/>
              <a:t>Sekian</a:t>
            </a:r>
          </a:p>
          <a:p>
            <a:pPr algn="ctr" fontAlgn="base"/>
            <a:r>
              <a:rPr lang="id-ID" b="1" dirty="0" smtClean="0"/>
              <a:t>terimakasih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2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854"/>
            <a:ext cx="10515600" cy="770501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1. ENERGI AIR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323"/>
            <a:ext cx="10515600" cy="4834860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E</a:t>
            </a:r>
            <a:r>
              <a:rPr lang="id-ID" dirty="0" smtClean="0"/>
              <a:t>nergi </a:t>
            </a:r>
            <a:r>
              <a:rPr lang="id-ID" dirty="0"/>
              <a:t>air merupakan sumber energi yang murah dan relatif mudah didapat, karena pada air tersimpan energi potensial (pada air jatuh) dan energi kinetik (pada air mengalir). </a:t>
            </a:r>
            <a:r>
              <a:rPr lang="id-ID" dirty="0" smtClean="0"/>
              <a:t>Dengan demikian energi air dapat dimanfaatkan sebagai sumber energi listrik dengan </a:t>
            </a:r>
            <a:r>
              <a:rPr lang="id-ID" dirty="0"/>
              <a:t>mengubah energi potensial air menjadi energi mekanik oleh turbin dan diubah lagi menjadi energi listrik oleh generator dengan memanfaatkan ketinggian dan kecepatan aliran air.</a:t>
            </a:r>
          </a:p>
        </p:txBody>
      </p:sp>
    </p:spTree>
    <p:extLst>
      <p:ext uri="{BB962C8B-B14F-4D97-AF65-F5344CB8AC3E}">
        <p14:creationId xmlns:p14="http://schemas.microsoft.com/office/powerpoint/2010/main" val="25431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854" y="4969167"/>
            <a:ext cx="10515600" cy="1748143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b="1" dirty="0" err="1">
                <a:latin typeface="Arial Narrow" pitchFamily="34" charset="0"/>
              </a:rPr>
              <a:t>Tenaga</a:t>
            </a:r>
            <a:r>
              <a:rPr lang="en-US" b="1" dirty="0">
                <a:latin typeface="Arial Narrow" pitchFamily="34" charset="0"/>
              </a:rPr>
              <a:t> air </a:t>
            </a:r>
            <a:r>
              <a:rPr lang="en-US" dirty="0" err="1">
                <a:latin typeface="Arial Narrow" pitchFamily="34" charset="0"/>
              </a:rPr>
              <a:t>terjadi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karena</a:t>
            </a:r>
            <a:r>
              <a:rPr lang="en-US" dirty="0">
                <a:latin typeface="Arial Narrow" pitchFamily="34" charset="0"/>
              </a:rPr>
              <a:t> air di </a:t>
            </a:r>
            <a:r>
              <a:rPr lang="en-US" dirty="0" err="1">
                <a:latin typeface="Arial Narrow" pitchFamily="34" charset="0"/>
              </a:rPr>
              <a:t>lautan</a:t>
            </a:r>
            <a:r>
              <a:rPr lang="en-US" dirty="0">
                <a:latin typeface="Arial Narrow" pitchFamily="34" charset="0"/>
              </a:rPr>
              <a:t> ,</a:t>
            </a:r>
            <a:r>
              <a:rPr lang="en-US" dirty="0" err="1">
                <a:latin typeface="Arial Narrow" pitchFamily="34" charset="0"/>
              </a:rPr>
              <a:t>danau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sungai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menguap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disebabkan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panas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matahari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naik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kelangit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menjadi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awan</a:t>
            </a:r>
            <a:endParaRPr lang="en-US" dirty="0">
              <a:latin typeface="Arial Narrow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err="1">
                <a:latin typeface="Arial Narrow" pitchFamily="34" charset="0"/>
              </a:rPr>
              <a:t>Kemudian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turun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digunung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bentuk</a:t>
            </a:r>
            <a:r>
              <a:rPr lang="en-US" dirty="0">
                <a:latin typeface="Arial Narrow" pitchFamily="34" charset="0"/>
              </a:rPr>
              <a:t> air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hujan</a:t>
            </a:r>
            <a:r>
              <a:rPr lang="en-US" dirty="0">
                <a:latin typeface="Arial Narrow" pitchFamily="34" charset="0"/>
              </a:rPr>
              <a:t>.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grafitasi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bumi</a:t>
            </a:r>
            <a:r>
              <a:rPr lang="en-US" dirty="0">
                <a:latin typeface="Arial Narrow" pitchFamily="34" charset="0"/>
              </a:rPr>
              <a:t> air </a:t>
            </a:r>
            <a:r>
              <a:rPr lang="en-US" dirty="0" err="1">
                <a:latin typeface="Arial Narrow" pitchFamily="34" charset="0"/>
              </a:rPr>
              <a:t>mengalir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melalui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sungai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dilereng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gunung</a:t>
            </a:r>
            <a:r>
              <a:rPr lang="en-US" dirty="0">
                <a:latin typeface="Arial Narrow" pitchFamily="34" charset="0"/>
              </a:rPr>
              <a:t> yang </a:t>
            </a:r>
            <a:r>
              <a:rPr lang="en-US" dirty="0" err="1">
                <a:latin typeface="Arial Narrow" pitchFamily="34" charset="0"/>
              </a:rPr>
              <a:t>menghasilkan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potensi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tenaga</a:t>
            </a:r>
            <a:r>
              <a:rPr lang="en-US" b="1" dirty="0">
                <a:latin typeface="Arial Narrow" pitchFamily="34" charset="0"/>
              </a:rPr>
              <a:t> air. 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3008670" y="290050"/>
            <a:ext cx="6386053" cy="4252453"/>
            <a:chOff x="530942" y="1524000"/>
            <a:chExt cx="8475898" cy="5066567"/>
          </a:xfrm>
        </p:grpSpPr>
        <p:sp>
          <p:nvSpPr>
            <p:cNvPr id="5" name="Cloud 4"/>
            <p:cNvSpPr/>
            <p:nvPr/>
          </p:nvSpPr>
          <p:spPr>
            <a:xfrm>
              <a:off x="3962400" y="1676400"/>
              <a:ext cx="2413989" cy="933599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  <a:r>
                <a:rPr lang="en-US" b="1" dirty="0" smtClean="0"/>
                <a:t>WAN</a:t>
              </a:r>
              <a:endParaRPr lang="en-US" b="1" dirty="0"/>
            </a:p>
          </p:txBody>
        </p:sp>
        <p:grpSp>
          <p:nvGrpSpPr>
            <p:cNvPr id="6" name="Group 50"/>
            <p:cNvGrpSpPr/>
            <p:nvPr/>
          </p:nvGrpSpPr>
          <p:grpSpPr>
            <a:xfrm>
              <a:off x="1027183" y="1524000"/>
              <a:ext cx="1563617" cy="1219200"/>
              <a:chOff x="491096" y="1524000"/>
              <a:chExt cx="2023504" cy="1600200"/>
            </a:xfrm>
          </p:grpSpPr>
          <p:sp>
            <p:nvSpPr>
              <p:cNvPr id="63" name="Cloud 3"/>
              <p:cNvSpPr/>
              <p:nvPr/>
            </p:nvSpPr>
            <p:spPr>
              <a:xfrm>
                <a:off x="491096" y="1524000"/>
                <a:ext cx="2023504" cy="1066800"/>
              </a:xfrm>
              <a:prstGeom prst="cloud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</a:t>
                </a:r>
                <a:r>
                  <a:rPr lang="en-US" b="1" dirty="0" smtClean="0"/>
                  <a:t>WAN</a:t>
                </a:r>
                <a:endParaRPr lang="en-US" b="1" dirty="0"/>
              </a:p>
            </p:txBody>
          </p:sp>
          <p:cxnSp>
            <p:nvCxnSpPr>
              <p:cNvPr id="64" name="Straight Arrow Connector 42"/>
              <p:cNvCxnSpPr/>
              <p:nvPr/>
            </p:nvCxnSpPr>
            <p:spPr>
              <a:xfrm rot="5400000">
                <a:off x="1029494" y="27805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5400000">
                <a:off x="1181894" y="27805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5400000">
                <a:off x="1410494" y="28567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5400000">
                <a:off x="1639094" y="27805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5400000">
                <a:off x="1791494" y="2780506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7162801" y="2514599"/>
              <a:ext cx="995429" cy="750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</a:rPr>
                <a:t>Panas</a:t>
              </a:r>
              <a:r>
                <a:rPr lang="en-US" dirty="0" smtClean="0">
                  <a:latin typeface="Arial Narrow" pitchFamily="34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Arial Narrow" pitchFamily="34" charset="0"/>
                </a:rPr>
                <a:t>Matahari</a:t>
              </a:r>
              <a:endParaRPr lang="en-US" dirty="0">
                <a:latin typeface="Arial Narrow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5638800"/>
              <a:ext cx="8382000" cy="15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-1067594" y="4038600"/>
              <a:ext cx="3201194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545690" y="3274142"/>
              <a:ext cx="3038168" cy="2364658"/>
            </a:xfrm>
            <a:custGeom>
              <a:avLst/>
              <a:gdLst>
                <a:gd name="connsiteX0" fmla="*/ 0 w 3038168"/>
                <a:gd name="connsiteY0" fmla="*/ 0 h 2359742"/>
                <a:gd name="connsiteX1" fmla="*/ 73742 w 3038168"/>
                <a:gd name="connsiteY1" fmla="*/ 73742 h 2359742"/>
                <a:gd name="connsiteX2" fmla="*/ 162233 w 3038168"/>
                <a:gd name="connsiteY2" fmla="*/ 103239 h 2359742"/>
                <a:gd name="connsiteX3" fmla="*/ 339213 w 3038168"/>
                <a:gd name="connsiteY3" fmla="*/ 73742 h 2359742"/>
                <a:gd name="connsiteX4" fmla="*/ 457200 w 3038168"/>
                <a:gd name="connsiteY4" fmla="*/ 44245 h 2359742"/>
                <a:gd name="connsiteX5" fmla="*/ 501445 w 3038168"/>
                <a:gd name="connsiteY5" fmla="*/ 73742 h 2359742"/>
                <a:gd name="connsiteX6" fmla="*/ 619433 w 3038168"/>
                <a:gd name="connsiteY6" fmla="*/ 147484 h 2359742"/>
                <a:gd name="connsiteX7" fmla="*/ 707923 w 3038168"/>
                <a:gd name="connsiteY7" fmla="*/ 294968 h 2359742"/>
                <a:gd name="connsiteX8" fmla="*/ 855407 w 3038168"/>
                <a:gd name="connsiteY8" fmla="*/ 339213 h 2359742"/>
                <a:gd name="connsiteX9" fmla="*/ 899652 w 3038168"/>
                <a:gd name="connsiteY9" fmla="*/ 353961 h 2359742"/>
                <a:gd name="connsiteX10" fmla="*/ 988142 w 3038168"/>
                <a:gd name="connsiteY10" fmla="*/ 368710 h 2359742"/>
                <a:gd name="connsiteX11" fmla="*/ 1091381 w 3038168"/>
                <a:gd name="connsiteY11" fmla="*/ 383458 h 2359742"/>
                <a:gd name="connsiteX12" fmla="*/ 1238865 w 3038168"/>
                <a:gd name="connsiteY12" fmla="*/ 427703 h 2359742"/>
                <a:gd name="connsiteX13" fmla="*/ 1297858 w 3038168"/>
                <a:gd name="connsiteY13" fmla="*/ 442452 h 2359742"/>
                <a:gd name="connsiteX14" fmla="*/ 1342104 w 3038168"/>
                <a:gd name="connsiteY14" fmla="*/ 457200 h 2359742"/>
                <a:gd name="connsiteX15" fmla="*/ 1445342 w 3038168"/>
                <a:gd name="connsiteY15" fmla="*/ 486697 h 2359742"/>
                <a:gd name="connsiteX16" fmla="*/ 1460091 w 3038168"/>
                <a:gd name="connsiteY16" fmla="*/ 530942 h 2359742"/>
                <a:gd name="connsiteX17" fmla="*/ 1563329 w 3038168"/>
                <a:gd name="connsiteY17" fmla="*/ 560439 h 2359742"/>
                <a:gd name="connsiteX18" fmla="*/ 1592826 w 3038168"/>
                <a:gd name="connsiteY18" fmla="*/ 604684 h 2359742"/>
                <a:gd name="connsiteX19" fmla="*/ 1740310 w 3038168"/>
                <a:gd name="connsiteY19" fmla="*/ 678426 h 2359742"/>
                <a:gd name="connsiteX20" fmla="*/ 1828800 w 3038168"/>
                <a:gd name="connsiteY20" fmla="*/ 722671 h 2359742"/>
                <a:gd name="connsiteX21" fmla="*/ 1932039 w 3038168"/>
                <a:gd name="connsiteY21" fmla="*/ 752168 h 2359742"/>
                <a:gd name="connsiteX22" fmla="*/ 1976284 w 3038168"/>
                <a:gd name="connsiteY22" fmla="*/ 781664 h 2359742"/>
                <a:gd name="connsiteX23" fmla="*/ 2020529 w 3038168"/>
                <a:gd name="connsiteY23" fmla="*/ 929148 h 2359742"/>
                <a:gd name="connsiteX24" fmla="*/ 2035278 w 3038168"/>
                <a:gd name="connsiteY24" fmla="*/ 973393 h 2359742"/>
                <a:gd name="connsiteX25" fmla="*/ 2109020 w 3038168"/>
                <a:gd name="connsiteY25" fmla="*/ 1002890 h 2359742"/>
                <a:gd name="connsiteX26" fmla="*/ 2153265 w 3038168"/>
                <a:gd name="connsiteY26" fmla="*/ 1150374 h 2359742"/>
                <a:gd name="connsiteX27" fmla="*/ 2182762 w 3038168"/>
                <a:gd name="connsiteY27" fmla="*/ 1238864 h 2359742"/>
                <a:gd name="connsiteX28" fmla="*/ 2227007 w 3038168"/>
                <a:gd name="connsiteY28" fmla="*/ 1268361 h 2359742"/>
                <a:gd name="connsiteX29" fmla="*/ 2241755 w 3038168"/>
                <a:gd name="connsiteY29" fmla="*/ 1356852 h 2359742"/>
                <a:gd name="connsiteX30" fmla="*/ 2256504 w 3038168"/>
                <a:gd name="connsiteY30" fmla="*/ 1607574 h 2359742"/>
                <a:gd name="connsiteX31" fmla="*/ 2403987 w 3038168"/>
                <a:gd name="connsiteY31" fmla="*/ 1696064 h 2359742"/>
                <a:gd name="connsiteX32" fmla="*/ 2551471 w 3038168"/>
                <a:gd name="connsiteY32" fmla="*/ 1769806 h 2359742"/>
                <a:gd name="connsiteX33" fmla="*/ 2639962 w 3038168"/>
                <a:gd name="connsiteY33" fmla="*/ 1784555 h 2359742"/>
                <a:gd name="connsiteX34" fmla="*/ 2684207 w 3038168"/>
                <a:gd name="connsiteY34" fmla="*/ 1799303 h 2359742"/>
                <a:gd name="connsiteX35" fmla="*/ 2728452 w 3038168"/>
                <a:gd name="connsiteY35" fmla="*/ 1946787 h 2359742"/>
                <a:gd name="connsiteX36" fmla="*/ 2743200 w 3038168"/>
                <a:gd name="connsiteY36" fmla="*/ 2064774 h 2359742"/>
                <a:gd name="connsiteX37" fmla="*/ 2802194 w 3038168"/>
                <a:gd name="connsiteY37" fmla="*/ 2168013 h 2359742"/>
                <a:gd name="connsiteX38" fmla="*/ 2846439 w 3038168"/>
                <a:gd name="connsiteY38" fmla="*/ 2197510 h 2359742"/>
                <a:gd name="connsiteX39" fmla="*/ 2920181 w 3038168"/>
                <a:gd name="connsiteY39" fmla="*/ 2359742 h 2359742"/>
                <a:gd name="connsiteX40" fmla="*/ 2979175 w 3038168"/>
                <a:gd name="connsiteY40" fmla="*/ 2330245 h 2359742"/>
                <a:gd name="connsiteX41" fmla="*/ 3038168 w 3038168"/>
                <a:gd name="connsiteY41" fmla="*/ 2344993 h 235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38168" h="2359742">
                  <a:moveTo>
                    <a:pt x="0" y="0"/>
                  </a:moveTo>
                  <a:cubicBezTo>
                    <a:pt x="26909" y="40363"/>
                    <a:pt x="27169" y="53043"/>
                    <a:pt x="73742" y="73742"/>
                  </a:cubicBezTo>
                  <a:cubicBezTo>
                    <a:pt x="102155" y="86370"/>
                    <a:pt x="162233" y="103239"/>
                    <a:pt x="162233" y="103239"/>
                  </a:cubicBezTo>
                  <a:cubicBezTo>
                    <a:pt x="221226" y="93407"/>
                    <a:pt x="280567" y="85471"/>
                    <a:pt x="339213" y="73742"/>
                  </a:cubicBezTo>
                  <a:cubicBezTo>
                    <a:pt x="378965" y="65791"/>
                    <a:pt x="457200" y="44245"/>
                    <a:pt x="457200" y="44245"/>
                  </a:cubicBezTo>
                  <a:cubicBezTo>
                    <a:pt x="471948" y="54077"/>
                    <a:pt x="486414" y="64348"/>
                    <a:pt x="501445" y="73742"/>
                  </a:cubicBezTo>
                  <a:cubicBezTo>
                    <a:pt x="643771" y="162696"/>
                    <a:pt x="518325" y="80080"/>
                    <a:pt x="619433" y="147484"/>
                  </a:cubicBezTo>
                  <a:cubicBezTo>
                    <a:pt x="633249" y="175116"/>
                    <a:pt x="687582" y="289883"/>
                    <a:pt x="707923" y="294968"/>
                  </a:cubicBezTo>
                  <a:cubicBezTo>
                    <a:pt x="797082" y="317257"/>
                    <a:pt x="747683" y="303305"/>
                    <a:pt x="855407" y="339213"/>
                  </a:cubicBezTo>
                  <a:cubicBezTo>
                    <a:pt x="870155" y="344129"/>
                    <a:pt x="884317" y="351405"/>
                    <a:pt x="899652" y="353961"/>
                  </a:cubicBezTo>
                  <a:lnTo>
                    <a:pt x="988142" y="368710"/>
                  </a:lnTo>
                  <a:cubicBezTo>
                    <a:pt x="1022500" y="373996"/>
                    <a:pt x="1057179" y="377240"/>
                    <a:pt x="1091381" y="383458"/>
                  </a:cubicBezTo>
                  <a:cubicBezTo>
                    <a:pt x="1148912" y="393918"/>
                    <a:pt x="1179658" y="409941"/>
                    <a:pt x="1238865" y="427703"/>
                  </a:cubicBezTo>
                  <a:cubicBezTo>
                    <a:pt x="1258280" y="433528"/>
                    <a:pt x="1278368" y="436883"/>
                    <a:pt x="1297858" y="442452"/>
                  </a:cubicBezTo>
                  <a:cubicBezTo>
                    <a:pt x="1312806" y="446723"/>
                    <a:pt x="1327156" y="452929"/>
                    <a:pt x="1342104" y="457200"/>
                  </a:cubicBezTo>
                  <a:cubicBezTo>
                    <a:pt x="1471702" y="494227"/>
                    <a:pt x="1339283" y="451343"/>
                    <a:pt x="1445342" y="486697"/>
                  </a:cubicBezTo>
                  <a:cubicBezTo>
                    <a:pt x="1450258" y="501445"/>
                    <a:pt x="1449098" y="519949"/>
                    <a:pt x="1460091" y="530942"/>
                  </a:cubicBezTo>
                  <a:cubicBezTo>
                    <a:pt x="1467142" y="537993"/>
                    <a:pt x="1562821" y="560312"/>
                    <a:pt x="1563329" y="560439"/>
                  </a:cubicBezTo>
                  <a:cubicBezTo>
                    <a:pt x="1573161" y="575187"/>
                    <a:pt x="1580292" y="592150"/>
                    <a:pt x="1592826" y="604684"/>
                  </a:cubicBezTo>
                  <a:cubicBezTo>
                    <a:pt x="1625015" y="636873"/>
                    <a:pt x="1712045" y="665381"/>
                    <a:pt x="1740310" y="678426"/>
                  </a:cubicBezTo>
                  <a:cubicBezTo>
                    <a:pt x="1770253" y="692246"/>
                    <a:pt x="1798180" y="710423"/>
                    <a:pt x="1828800" y="722671"/>
                  </a:cubicBezTo>
                  <a:cubicBezTo>
                    <a:pt x="1876072" y="741580"/>
                    <a:pt x="1889122" y="730710"/>
                    <a:pt x="1932039" y="752168"/>
                  </a:cubicBezTo>
                  <a:cubicBezTo>
                    <a:pt x="1947893" y="760095"/>
                    <a:pt x="1961536" y="771832"/>
                    <a:pt x="1976284" y="781664"/>
                  </a:cubicBezTo>
                  <a:cubicBezTo>
                    <a:pt x="1998573" y="870815"/>
                    <a:pt x="1984626" y="821438"/>
                    <a:pt x="2020529" y="929148"/>
                  </a:cubicBezTo>
                  <a:cubicBezTo>
                    <a:pt x="2025445" y="943896"/>
                    <a:pt x="2020844" y="967619"/>
                    <a:pt x="2035278" y="973393"/>
                  </a:cubicBezTo>
                  <a:lnTo>
                    <a:pt x="2109020" y="1002890"/>
                  </a:lnTo>
                  <a:cubicBezTo>
                    <a:pt x="2166079" y="1088481"/>
                    <a:pt x="2119769" y="1005227"/>
                    <a:pt x="2153265" y="1150374"/>
                  </a:cubicBezTo>
                  <a:cubicBezTo>
                    <a:pt x="2160257" y="1180670"/>
                    <a:pt x="2156892" y="1221617"/>
                    <a:pt x="2182762" y="1238864"/>
                  </a:cubicBezTo>
                  <a:lnTo>
                    <a:pt x="2227007" y="1268361"/>
                  </a:lnTo>
                  <a:cubicBezTo>
                    <a:pt x="2231923" y="1297858"/>
                    <a:pt x="2239164" y="1327061"/>
                    <a:pt x="2241755" y="1356852"/>
                  </a:cubicBezTo>
                  <a:cubicBezTo>
                    <a:pt x="2249008" y="1440256"/>
                    <a:pt x="2236199" y="1526355"/>
                    <a:pt x="2256504" y="1607574"/>
                  </a:cubicBezTo>
                  <a:cubicBezTo>
                    <a:pt x="2262652" y="1632165"/>
                    <a:pt x="2399807" y="1693742"/>
                    <a:pt x="2403987" y="1696064"/>
                  </a:cubicBezTo>
                  <a:cubicBezTo>
                    <a:pt x="2485584" y="1741396"/>
                    <a:pt x="2418847" y="1728998"/>
                    <a:pt x="2551471" y="1769806"/>
                  </a:cubicBezTo>
                  <a:cubicBezTo>
                    <a:pt x="2580053" y="1778600"/>
                    <a:pt x="2610770" y="1778068"/>
                    <a:pt x="2639962" y="1784555"/>
                  </a:cubicBezTo>
                  <a:cubicBezTo>
                    <a:pt x="2655138" y="1787927"/>
                    <a:pt x="2669459" y="1794387"/>
                    <a:pt x="2684207" y="1799303"/>
                  </a:cubicBezTo>
                  <a:cubicBezTo>
                    <a:pt x="2697322" y="1838649"/>
                    <a:pt x="2721022" y="1902204"/>
                    <a:pt x="2728452" y="1946787"/>
                  </a:cubicBezTo>
                  <a:cubicBezTo>
                    <a:pt x="2734968" y="1985883"/>
                    <a:pt x="2733587" y="2026322"/>
                    <a:pt x="2743200" y="2064774"/>
                  </a:cubicBezTo>
                  <a:cubicBezTo>
                    <a:pt x="2747056" y="2080198"/>
                    <a:pt x="2787565" y="2153384"/>
                    <a:pt x="2802194" y="2168013"/>
                  </a:cubicBezTo>
                  <a:cubicBezTo>
                    <a:pt x="2814728" y="2180547"/>
                    <a:pt x="2831691" y="2187678"/>
                    <a:pt x="2846439" y="2197510"/>
                  </a:cubicBezTo>
                  <a:cubicBezTo>
                    <a:pt x="2919338" y="2306857"/>
                    <a:pt x="2898481" y="2251238"/>
                    <a:pt x="2920181" y="2359742"/>
                  </a:cubicBezTo>
                  <a:cubicBezTo>
                    <a:pt x="2939846" y="2349910"/>
                    <a:pt x="2957359" y="2332972"/>
                    <a:pt x="2979175" y="2330245"/>
                  </a:cubicBezTo>
                  <a:cubicBezTo>
                    <a:pt x="2999288" y="2327731"/>
                    <a:pt x="3038168" y="2344993"/>
                    <a:pt x="3038168" y="2344993"/>
                  </a:cubicBezTo>
                </a:path>
              </a:pathLst>
            </a:custGeom>
            <a:solidFill>
              <a:schemeClr val="accent3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0942" y="2890684"/>
              <a:ext cx="619432" cy="486697"/>
            </a:xfrm>
            <a:custGeom>
              <a:avLst/>
              <a:gdLst>
                <a:gd name="connsiteX0" fmla="*/ 0 w 619432"/>
                <a:gd name="connsiteY0" fmla="*/ 0 h 486697"/>
                <a:gd name="connsiteX1" fmla="*/ 309716 w 619432"/>
                <a:gd name="connsiteY1" fmla="*/ 14748 h 486697"/>
                <a:gd name="connsiteX2" fmla="*/ 398206 w 619432"/>
                <a:gd name="connsiteY2" fmla="*/ 44245 h 486697"/>
                <a:gd name="connsiteX3" fmla="*/ 457200 w 619432"/>
                <a:gd name="connsiteY3" fmla="*/ 132735 h 486697"/>
                <a:gd name="connsiteX4" fmla="*/ 471948 w 619432"/>
                <a:gd name="connsiteY4" fmla="*/ 176981 h 486697"/>
                <a:gd name="connsiteX5" fmla="*/ 530942 w 619432"/>
                <a:gd name="connsiteY5" fmla="*/ 265471 h 486697"/>
                <a:gd name="connsiteX6" fmla="*/ 545690 w 619432"/>
                <a:gd name="connsiteY6" fmla="*/ 309716 h 486697"/>
                <a:gd name="connsiteX7" fmla="*/ 575187 w 619432"/>
                <a:gd name="connsiteY7" fmla="*/ 353961 h 486697"/>
                <a:gd name="connsiteX8" fmla="*/ 604684 w 619432"/>
                <a:gd name="connsiteY8" fmla="*/ 442451 h 486697"/>
                <a:gd name="connsiteX9" fmla="*/ 619432 w 619432"/>
                <a:gd name="connsiteY9" fmla="*/ 486697 h 48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432" h="486697">
                  <a:moveTo>
                    <a:pt x="0" y="0"/>
                  </a:moveTo>
                  <a:cubicBezTo>
                    <a:pt x="103239" y="4916"/>
                    <a:pt x="206993" y="3334"/>
                    <a:pt x="309716" y="14748"/>
                  </a:cubicBezTo>
                  <a:cubicBezTo>
                    <a:pt x="340618" y="18182"/>
                    <a:pt x="398206" y="44245"/>
                    <a:pt x="398206" y="44245"/>
                  </a:cubicBezTo>
                  <a:cubicBezTo>
                    <a:pt x="417871" y="73742"/>
                    <a:pt x="445990" y="99103"/>
                    <a:pt x="457200" y="132735"/>
                  </a:cubicBezTo>
                  <a:cubicBezTo>
                    <a:pt x="462116" y="147484"/>
                    <a:pt x="464398" y="163391"/>
                    <a:pt x="471948" y="176981"/>
                  </a:cubicBezTo>
                  <a:cubicBezTo>
                    <a:pt x="489164" y="207971"/>
                    <a:pt x="530942" y="265471"/>
                    <a:pt x="530942" y="265471"/>
                  </a:cubicBezTo>
                  <a:cubicBezTo>
                    <a:pt x="535858" y="280219"/>
                    <a:pt x="538738" y="295811"/>
                    <a:pt x="545690" y="309716"/>
                  </a:cubicBezTo>
                  <a:cubicBezTo>
                    <a:pt x="553617" y="325570"/>
                    <a:pt x="567988" y="337763"/>
                    <a:pt x="575187" y="353961"/>
                  </a:cubicBezTo>
                  <a:cubicBezTo>
                    <a:pt x="587815" y="382373"/>
                    <a:pt x="594852" y="412954"/>
                    <a:pt x="604684" y="442451"/>
                  </a:cubicBezTo>
                  <a:lnTo>
                    <a:pt x="619432" y="48669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1473813" y="38601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1550013" y="39363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1702413" y="39363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1854813" y="40125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1931013" y="40887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083413" y="4164987"/>
              <a:ext cx="406400" cy="122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1371600" y="3200400"/>
              <a:ext cx="762000" cy="457200"/>
            </a:xfrm>
            <a:custGeom>
              <a:avLst/>
              <a:gdLst>
                <a:gd name="connsiteX0" fmla="*/ 0 w 529628"/>
                <a:gd name="connsiteY0" fmla="*/ 0 h 148292"/>
                <a:gd name="connsiteX1" fmla="*/ 103238 w 529628"/>
                <a:gd name="connsiteY1" fmla="*/ 14749 h 148292"/>
                <a:gd name="connsiteX2" fmla="*/ 147483 w 529628"/>
                <a:gd name="connsiteY2" fmla="*/ 29497 h 148292"/>
                <a:gd name="connsiteX3" fmla="*/ 221225 w 529628"/>
                <a:gd name="connsiteY3" fmla="*/ 103239 h 148292"/>
                <a:gd name="connsiteX4" fmla="*/ 412954 w 529628"/>
                <a:gd name="connsiteY4" fmla="*/ 132736 h 148292"/>
                <a:gd name="connsiteX5" fmla="*/ 516193 w 529628"/>
                <a:gd name="connsiteY5" fmla="*/ 147484 h 14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628" h="148292">
                  <a:moveTo>
                    <a:pt x="0" y="0"/>
                  </a:moveTo>
                  <a:cubicBezTo>
                    <a:pt x="34413" y="4916"/>
                    <a:pt x="69151" y="7932"/>
                    <a:pt x="103238" y="14749"/>
                  </a:cubicBezTo>
                  <a:cubicBezTo>
                    <a:pt x="118482" y="17798"/>
                    <a:pt x="135344" y="19786"/>
                    <a:pt x="147483" y="29497"/>
                  </a:cubicBezTo>
                  <a:cubicBezTo>
                    <a:pt x="223117" y="90004"/>
                    <a:pt x="125927" y="62396"/>
                    <a:pt x="221225" y="103239"/>
                  </a:cubicBezTo>
                  <a:cubicBezTo>
                    <a:pt x="266845" y="122791"/>
                    <a:pt x="384295" y="128915"/>
                    <a:pt x="412954" y="132736"/>
                  </a:cubicBezTo>
                  <a:cubicBezTo>
                    <a:pt x="529628" y="148292"/>
                    <a:pt x="467705" y="147484"/>
                    <a:pt x="516193" y="147484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14600" y="3886200"/>
              <a:ext cx="680884" cy="715297"/>
            </a:xfrm>
            <a:custGeom>
              <a:avLst/>
              <a:gdLst>
                <a:gd name="connsiteX0" fmla="*/ 0 w 607411"/>
                <a:gd name="connsiteY0" fmla="*/ 0 h 462655"/>
                <a:gd name="connsiteX1" fmla="*/ 44245 w 607411"/>
                <a:gd name="connsiteY1" fmla="*/ 29497 h 462655"/>
                <a:gd name="connsiteX2" fmla="*/ 147484 w 607411"/>
                <a:gd name="connsiteY2" fmla="*/ 117987 h 462655"/>
                <a:gd name="connsiteX3" fmla="*/ 206478 w 607411"/>
                <a:gd name="connsiteY3" fmla="*/ 132736 h 462655"/>
                <a:gd name="connsiteX4" fmla="*/ 250723 w 607411"/>
                <a:gd name="connsiteY4" fmla="*/ 147484 h 462655"/>
                <a:gd name="connsiteX5" fmla="*/ 339213 w 607411"/>
                <a:gd name="connsiteY5" fmla="*/ 221226 h 462655"/>
                <a:gd name="connsiteX6" fmla="*/ 353961 w 607411"/>
                <a:gd name="connsiteY6" fmla="*/ 265471 h 462655"/>
                <a:gd name="connsiteX7" fmla="*/ 398207 w 607411"/>
                <a:gd name="connsiteY7" fmla="*/ 280220 h 462655"/>
                <a:gd name="connsiteX8" fmla="*/ 442452 w 607411"/>
                <a:gd name="connsiteY8" fmla="*/ 309716 h 462655"/>
                <a:gd name="connsiteX9" fmla="*/ 501445 w 607411"/>
                <a:gd name="connsiteY9" fmla="*/ 324465 h 462655"/>
                <a:gd name="connsiteX10" fmla="*/ 560439 w 607411"/>
                <a:gd name="connsiteY10" fmla="*/ 353962 h 462655"/>
                <a:gd name="connsiteX11" fmla="*/ 575187 w 607411"/>
                <a:gd name="connsiteY11" fmla="*/ 398207 h 462655"/>
                <a:gd name="connsiteX12" fmla="*/ 604684 w 607411"/>
                <a:gd name="connsiteY12" fmla="*/ 457200 h 4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7411" h="462655">
                  <a:moveTo>
                    <a:pt x="0" y="0"/>
                  </a:moveTo>
                  <a:cubicBezTo>
                    <a:pt x="14748" y="9832"/>
                    <a:pt x="30787" y="17961"/>
                    <a:pt x="44245" y="29497"/>
                  </a:cubicBezTo>
                  <a:cubicBezTo>
                    <a:pt x="80883" y="60901"/>
                    <a:pt x="102337" y="98638"/>
                    <a:pt x="147484" y="117987"/>
                  </a:cubicBezTo>
                  <a:cubicBezTo>
                    <a:pt x="166115" y="125972"/>
                    <a:pt x="186988" y="127167"/>
                    <a:pt x="206478" y="132736"/>
                  </a:cubicBezTo>
                  <a:cubicBezTo>
                    <a:pt x="221426" y="137007"/>
                    <a:pt x="235975" y="142568"/>
                    <a:pt x="250723" y="147484"/>
                  </a:cubicBezTo>
                  <a:cubicBezTo>
                    <a:pt x="283370" y="169249"/>
                    <a:pt x="316502" y="187159"/>
                    <a:pt x="339213" y="221226"/>
                  </a:cubicBezTo>
                  <a:cubicBezTo>
                    <a:pt x="347836" y="234161"/>
                    <a:pt x="342968" y="254478"/>
                    <a:pt x="353961" y="265471"/>
                  </a:cubicBezTo>
                  <a:cubicBezTo>
                    <a:pt x="364954" y="276464"/>
                    <a:pt x="384302" y="273267"/>
                    <a:pt x="398207" y="280220"/>
                  </a:cubicBezTo>
                  <a:cubicBezTo>
                    <a:pt x="414061" y="288147"/>
                    <a:pt x="426160" y="302734"/>
                    <a:pt x="442452" y="309716"/>
                  </a:cubicBezTo>
                  <a:cubicBezTo>
                    <a:pt x="461083" y="317701"/>
                    <a:pt x="482466" y="317348"/>
                    <a:pt x="501445" y="324465"/>
                  </a:cubicBezTo>
                  <a:cubicBezTo>
                    <a:pt x="522031" y="332185"/>
                    <a:pt x="540774" y="344130"/>
                    <a:pt x="560439" y="353962"/>
                  </a:cubicBezTo>
                  <a:cubicBezTo>
                    <a:pt x="565355" y="368710"/>
                    <a:pt x="568235" y="384302"/>
                    <a:pt x="575187" y="398207"/>
                  </a:cubicBezTo>
                  <a:cubicBezTo>
                    <a:pt x="607411" y="462655"/>
                    <a:pt x="604684" y="420258"/>
                    <a:pt x="604684" y="45720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495300" y="29337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0" idx="0"/>
            </p:cNvCxnSpPr>
            <p:nvPr/>
          </p:nvCxnSpPr>
          <p:spPr>
            <a:xfrm rot="5400000">
              <a:off x="464574" y="2976716"/>
              <a:ext cx="378542" cy="2163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723900" y="30099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47700" y="30099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800100" y="30861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47700" y="315984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876300" y="31623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3400" y="2514600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Salju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647700" y="3086100"/>
              <a:ext cx="228600" cy="1524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3400" y="4114800"/>
              <a:ext cx="929668" cy="428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Gunung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43000" y="4724400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Peresapan</a:t>
              </a:r>
              <a:r>
                <a:rPr lang="en-US" dirty="0" smtClean="0">
                  <a:latin typeface="Arial Narrow" pitchFamily="34" charset="0"/>
                </a:rPr>
                <a:t> air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6000" y="3505200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Air </a:t>
              </a:r>
              <a:r>
                <a:rPr lang="en-US" dirty="0" err="1" smtClean="0">
                  <a:latin typeface="Arial Narrow" pitchFamily="34" charset="0"/>
                </a:rPr>
                <a:t>mengalir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39613" y="5633086"/>
              <a:ext cx="1312606" cy="539114"/>
            </a:xfrm>
            <a:custGeom>
              <a:avLst/>
              <a:gdLst>
                <a:gd name="connsiteX0" fmla="*/ 0 w 1312606"/>
                <a:gd name="connsiteY0" fmla="*/ 797 h 323774"/>
                <a:gd name="connsiteX1" fmla="*/ 29497 w 1312606"/>
                <a:gd name="connsiteY1" fmla="*/ 89288 h 323774"/>
                <a:gd name="connsiteX2" fmla="*/ 58993 w 1312606"/>
                <a:gd name="connsiteY2" fmla="*/ 133533 h 323774"/>
                <a:gd name="connsiteX3" fmla="*/ 88490 w 1312606"/>
                <a:gd name="connsiteY3" fmla="*/ 222023 h 323774"/>
                <a:gd name="connsiteX4" fmla="*/ 132735 w 1312606"/>
                <a:gd name="connsiteY4" fmla="*/ 251520 h 323774"/>
                <a:gd name="connsiteX5" fmla="*/ 545690 w 1312606"/>
                <a:gd name="connsiteY5" fmla="*/ 295765 h 323774"/>
                <a:gd name="connsiteX6" fmla="*/ 707922 w 1312606"/>
                <a:gd name="connsiteY6" fmla="*/ 281017 h 323774"/>
                <a:gd name="connsiteX7" fmla="*/ 840658 w 1312606"/>
                <a:gd name="connsiteY7" fmla="*/ 251520 h 323774"/>
                <a:gd name="connsiteX8" fmla="*/ 943897 w 1312606"/>
                <a:gd name="connsiteY8" fmla="*/ 222023 h 323774"/>
                <a:gd name="connsiteX9" fmla="*/ 1194619 w 1312606"/>
                <a:gd name="connsiteY9" fmla="*/ 192527 h 323774"/>
                <a:gd name="connsiteX10" fmla="*/ 1224116 w 1312606"/>
                <a:gd name="connsiteY10" fmla="*/ 104036 h 323774"/>
                <a:gd name="connsiteX11" fmla="*/ 1268361 w 1312606"/>
                <a:gd name="connsiteY11" fmla="*/ 797 h 323774"/>
                <a:gd name="connsiteX12" fmla="*/ 1312606 w 1312606"/>
                <a:gd name="connsiteY12" fmla="*/ 15546 h 323774"/>
                <a:gd name="connsiteX13" fmla="*/ 1268361 w 1312606"/>
                <a:gd name="connsiteY13" fmla="*/ 30294 h 32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2606" h="323774">
                  <a:moveTo>
                    <a:pt x="0" y="797"/>
                  </a:moveTo>
                  <a:cubicBezTo>
                    <a:pt x="9832" y="30294"/>
                    <a:pt x="12250" y="63417"/>
                    <a:pt x="29497" y="89288"/>
                  </a:cubicBezTo>
                  <a:cubicBezTo>
                    <a:pt x="39329" y="104036"/>
                    <a:pt x="51794" y="117336"/>
                    <a:pt x="58993" y="133533"/>
                  </a:cubicBezTo>
                  <a:cubicBezTo>
                    <a:pt x="71621" y="161945"/>
                    <a:pt x="62620" y="204776"/>
                    <a:pt x="88490" y="222023"/>
                  </a:cubicBezTo>
                  <a:cubicBezTo>
                    <a:pt x="103238" y="231855"/>
                    <a:pt x="116537" y="244321"/>
                    <a:pt x="132735" y="251520"/>
                  </a:cubicBezTo>
                  <a:cubicBezTo>
                    <a:pt x="270690" y="312834"/>
                    <a:pt x="375573" y="288033"/>
                    <a:pt x="545690" y="295765"/>
                  </a:cubicBezTo>
                  <a:cubicBezTo>
                    <a:pt x="629714" y="323774"/>
                    <a:pt x="571411" y="313137"/>
                    <a:pt x="707922" y="281017"/>
                  </a:cubicBezTo>
                  <a:cubicBezTo>
                    <a:pt x="752042" y="270636"/>
                    <a:pt x="796687" y="262513"/>
                    <a:pt x="840658" y="251520"/>
                  </a:cubicBezTo>
                  <a:cubicBezTo>
                    <a:pt x="875379" y="242840"/>
                    <a:pt x="908594" y="227907"/>
                    <a:pt x="943897" y="222023"/>
                  </a:cubicBezTo>
                  <a:cubicBezTo>
                    <a:pt x="1026902" y="208189"/>
                    <a:pt x="1111045" y="202359"/>
                    <a:pt x="1194619" y="192527"/>
                  </a:cubicBezTo>
                  <a:cubicBezTo>
                    <a:pt x="1204451" y="163030"/>
                    <a:pt x="1210211" y="131846"/>
                    <a:pt x="1224116" y="104036"/>
                  </a:cubicBezTo>
                  <a:cubicBezTo>
                    <a:pt x="1260566" y="31138"/>
                    <a:pt x="1246661" y="65900"/>
                    <a:pt x="1268361" y="797"/>
                  </a:cubicBezTo>
                  <a:cubicBezTo>
                    <a:pt x="1283109" y="5713"/>
                    <a:pt x="1312606" y="0"/>
                    <a:pt x="1312606" y="15546"/>
                  </a:cubicBezTo>
                  <a:cubicBezTo>
                    <a:pt x="1312606" y="31092"/>
                    <a:pt x="1268361" y="30294"/>
                    <a:pt x="1268361" y="30294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33800" y="5638800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Danau</a:t>
              </a:r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34" name="Group 122"/>
            <p:cNvGrpSpPr/>
            <p:nvPr/>
          </p:nvGrpSpPr>
          <p:grpSpPr>
            <a:xfrm>
              <a:off x="7620000" y="4648200"/>
              <a:ext cx="457200" cy="914399"/>
              <a:chOff x="3886200" y="5029200"/>
              <a:chExt cx="457200" cy="53339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6200000" flipV="1">
                <a:off x="37725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16200000" flipV="1">
                <a:off x="39236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16200000" flipV="1">
                <a:off x="40760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Freeform 34"/>
            <p:cNvSpPr/>
            <p:nvPr/>
          </p:nvSpPr>
          <p:spPr>
            <a:xfrm>
              <a:off x="4822723" y="5353665"/>
              <a:ext cx="914400" cy="280219"/>
            </a:xfrm>
            <a:custGeom>
              <a:avLst/>
              <a:gdLst>
                <a:gd name="connsiteX0" fmla="*/ 0 w 914400"/>
                <a:gd name="connsiteY0" fmla="*/ 280219 h 280219"/>
                <a:gd name="connsiteX1" fmla="*/ 44245 w 914400"/>
                <a:gd name="connsiteY1" fmla="*/ 162232 h 280219"/>
                <a:gd name="connsiteX2" fmla="*/ 73742 w 914400"/>
                <a:gd name="connsiteY2" fmla="*/ 117987 h 280219"/>
                <a:gd name="connsiteX3" fmla="*/ 117987 w 914400"/>
                <a:gd name="connsiteY3" fmla="*/ 88490 h 280219"/>
                <a:gd name="connsiteX4" fmla="*/ 294967 w 914400"/>
                <a:gd name="connsiteY4" fmla="*/ 73741 h 280219"/>
                <a:gd name="connsiteX5" fmla="*/ 339212 w 914400"/>
                <a:gd name="connsiteY5" fmla="*/ 29496 h 280219"/>
                <a:gd name="connsiteX6" fmla="*/ 412954 w 914400"/>
                <a:gd name="connsiteY6" fmla="*/ 0 h 280219"/>
                <a:gd name="connsiteX7" fmla="*/ 471948 w 914400"/>
                <a:gd name="connsiteY7" fmla="*/ 14748 h 280219"/>
                <a:gd name="connsiteX8" fmla="*/ 560438 w 914400"/>
                <a:gd name="connsiteY8" fmla="*/ 73741 h 280219"/>
                <a:gd name="connsiteX9" fmla="*/ 766916 w 914400"/>
                <a:gd name="connsiteY9" fmla="*/ 88490 h 280219"/>
                <a:gd name="connsiteX10" fmla="*/ 811161 w 914400"/>
                <a:gd name="connsiteY10" fmla="*/ 103238 h 280219"/>
                <a:gd name="connsiteX11" fmla="*/ 870154 w 914400"/>
                <a:gd name="connsiteY11" fmla="*/ 117987 h 280219"/>
                <a:gd name="connsiteX12" fmla="*/ 899651 w 914400"/>
                <a:gd name="connsiteY12" fmla="*/ 206477 h 280219"/>
                <a:gd name="connsiteX13" fmla="*/ 914400 w 914400"/>
                <a:gd name="connsiteY13" fmla="*/ 250722 h 280219"/>
                <a:gd name="connsiteX14" fmla="*/ 870154 w 914400"/>
                <a:gd name="connsiteY14" fmla="*/ 280219 h 2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280219">
                  <a:moveTo>
                    <a:pt x="0" y="280219"/>
                  </a:moveTo>
                  <a:cubicBezTo>
                    <a:pt x="16130" y="215696"/>
                    <a:pt x="9967" y="222217"/>
                    <a:pt x="44245" y="162232"/>
                  </a:cubicBezTo>
                  <a:cubicBezTo>
                    <a:pt x="53039" y="146842"/>
                    <a:pt x="61208" y="130521"/>
                    <a:pt x="73742" y="117987"/>
                  </a:cubicBezTo>
                  <a:cubicBezTo>
                    <a:pt x="86276" y="105453"/>
                    <a:pt x="103239" y="98322"/>
                    <a:pt x="117987" y="88490"/>
                  </a:cubicBezTo>
                  <a:cubicBezTo>
                    <a:pt x="192078" y="113186"/>
                    <a:pt x="185404" y="119393"/>
                    <a:pt x="294967" y="73741"/>
                  </a:cubicBezTo>
                  <a:cubicBezTo>
                    <a:pt x="314220" y="65719"/>
                    <a:pt x="321525" y="40550"/>
                    <a:pt x="339212" y="29496"/>
                  </a:cubicBezTo>
                  <a:cubicBezTo>
                    <a:pt x="361662" y="15465"/>
                    <a:pt x="388373" y="9832"/>
                    <a:pt x="412954" y="0"/>
                  </a:cubicBezTo>
                  <a:cubicBezTo>
                    <a:pt x="432619" y="4916"/>
                    <a:pt x="453818" y="5683"/>
                    <a:pt x="471948" y="14748"/>
                  </a:cubicBezTo>
                  <a:cubicBezTo>
                    <a:pt x="503656" y="30602"/>
                    <a:pt x="525078" y="71215"/>
                    <a:pt x="560438" y="73741"/>
                  </a:cubicBezTo>
                  <a:lnTo>
                    <a:pt x="766916" y="88490"/>
                  </a:lnTo>
                  <a:cubicBezTo>
                    <a:pt x="781664" y="93406"/>
                    <a:pt x="796213" y="98967"/>
                    <a:pt x="811161" y="103238"/>
                  </a:cubicBezTo>
                  <a:cubicBezTo>
                    <a:pt x="830651" y="108807"/>
                    <a:pt x="856963" y="102597"/>
                    <a:pt x="870154" y="117987"/>
                  </a:cubicBezTo>
                  <a:cubicBezTo>
                    <a:pt x="890388" y="141594"/>
                    <a:pt x="889819" y="176980"/>
                    <a:pt x="899651" y="206477"/>
                  </a:cubicBezTo>
                  <a:lnTo>
                    <a:pt x="914400" y="250722"/>
                  </a:lnTo>
                  <a:lnTo>
                    <a:pt x="870154" y="280219"/>
                  </a:lnTo>
                </a:path>
              </a:pathLst>
            </a:custGeom>
            <a:solidFill>
              <a:schemeClr val="accent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737123" y="5638800"/>
              <a:ext cx="511277" cy="152400"/>
            </a:xfrm>
            <a:custGeom>
              <a:avLst/>
              <a:gdLst>
                <a:gd name="connsiteX0" fmla="*/ 0 w 619432"/>
                <a:gd name="connsiteY0" fmla="*/ 0 h 368710"/>
                <a:gd name="connsiteX1" fmla="*/ 29496 w 619432"/>
                <a:gd name="connsiteY1" fmla="*/ 58994 h 368710"/>
                <a:gd name="connsiteX2" fmla="*/ 44245 w 619432"/>
                <a:gd name="connsiteY2" fmla="*/ 132736 h 368710"/>
                <a:gd name="connsiteX3" fmla="*/ 58993 w 619432"/>
                <a:gd name="connsiteY3" fmla="*/ 176981 h 368710"/>
                <a:gd name="connsiteX4" fmla="*/ 73742 w 619432"/>
                <a:gd name="connsiteY4" fmla="*/ 235974 h 368710"/>
                <a:gd name="connsiteX5" fmla="*/ 117987 w 619432"/>
                <a:gd name="connsiteY5" fmla="*/ 265471 h 368710"/>
                <a:gd name="connsiteX6" fmla="*/ 147483 w 619432"/>
                <a:gd name="connsiteY6" fmla="*/ 309716 h 368710"/>
                <a:gd name="connsiteX7" fmla="*/ 250722 w 619432"/>
                <a:gd name="connsiteY7" fmla="*/ 353962 h 368710"/>
                <a:gd name="connsiteX8" fmla="*/ 294967 w 619432"/>
                <a:gd name="connsiteY8" fmla="*/ 368710 h 368710"/>
                <a:gd name="connsiteX9" fmla="*/ 383458 w 619432"/>
                <a:gd name="connsiteY9" fmla="*/ 339213 h 368710"/>
                <a:gd name="connsiteX10" fmla="*/ 471948 w 619432"/>
                <a:gd name="connsiteY10" fmla="*/ 280220 h 368710"/>
                <a:gd name="connsiteX11" fmla="*/ 530942 w 619432"/>
                <a:gd name="connsiteY11" fmla="*/ 162233 h 368710"/>
                <a:gd name="connsiteX12" fmla="*/ 589935 w 619432"/>
                <a:gd name="connsiteY12" fmla="*/ 73742 h 368710"/>
                <a:gd name="connsiteX13" fmla="*/ 619432 w 619432"/>
                <a:gd name="connsiteY13" fmla="*/ 0 h 36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432" h="368710">
                  <a:moveTo>
                    <a:pt x="0" y="0"/>
                  </a:moveTo>
                  <a:cubicBezTo>
                    <a:pt x="9832" y="19665"/>
                    <a:pt x="22544" y="38137"/>
                    <a:pt x="29496" y="58994"/>
                  </a:cubicBezTo>
                  <a:cubicBezTo>
                    <a:pt x="37423" y="82775"/>
                    <a:pt x="38165" y="108417"/>
                    <a:pt x="44245" y="132736"/>
                  </a:cubicBezTo>
                  <a:cubicBezTo>
                    <a:pt x="48016" y="147818"/>
                    <a:pt x="54722" y="162033"/>
                    <a:pt x="58993" y="176981"/>
                  </a:cubicBezTo>
                  <a:cubicBezTo>
                    <a:pt x="64562" y="196471"/>
                    <a:pt x="62498" y="219109"/>
                    <a:pt x="73742" y="235974"/>
                  </a:cubicBezTo>
                  <a:cubicBezTo>
                    <a:pt x="83574" y="250722"/>
                    <a:pt x="103239" y="255639"/>
                    <a:pt x="117987" y="265471"/>
                  </a:cubicBezTo>
                  <a:cubicBezTo>
                    <a:pt x="127819" y="280219"/>
                    <a:pt x="134949" y="297182"/>
                    <a:pt x="147483" y="309716"/>
                  </a:cubicBezTo>
                  <a:cubicBezTo>
                    <a:pt x="183406" y="345639"/>
                    <a:pt x="203337" y="340423"/>
                    <a:pt x="250722" y="353962"/>
                  </a:cubicBezTo>
                  <a:cubicBezTo>
                    <a:pt x="265670" y="358233"/>
                    <a:pt x="280219" y="363794"/>
                    <a:pt x="294967" y="368710"/>
                  </a:cubicBezTo>
                  <a:cubicBezTo>
                    <a:pt x="324464" y="358878"/>
                    <a:pt x="355648" y="353118"/>
                    <a:pt x="383458" y="339213"/>
                  </a:cubicBezTo>
                  <a:cubicBezTo>
                    <a:pt x="415166" y="323359"/>
                    <a:pt x="471948" y="280220"/>
                    <a:pt x="471948" y="280220"/>
                  </a:cubicBezTo>
                  <a:cubicBezTo>
                    <a:pt x="491613" y="240891"/>
                    <a:pt x="506551" y="198819"/>
                    <a:pt x="530942" y="162233"/>
                  </a:cubicBezTo>
                  <a:lnTo>
                    <a:pt x="589935" y="73742"/>
                  </a:lnTo>
                  <a:cubicBezTo>
                    <a:pt x="608159" y="19068"/>
                    <a:pt x="597730" y="43402"/>
                    <a:pt x="619432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62600" y="5791200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Sungai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48400" y="5486400"/>
              <a:ext cx="533400" cy="152401"/>
            </a:xfrm>
            <a:custGeom>
              <a:avLst/>
              <a:gdLst>
                <a:gd name="connsiteX0" fmla="*/ 0 w 914400"/>
                <a:gd name="connsiteY0" fmla="*/ 280219 h 280219"/>
                <a:gd name="connsiteX1" fmla="*/ 44245 w 914400"/>
                <a:gd name="connsiteY1" fmla="*/ 162232 h 280219"/>
                <a:gd name="connsiteX2" fmla="*/ 73742 w 914400"/>
                <a:gd name="connsiteY2" fmla="*/ 117987 h 280219"/>
                <a:gd name="connsiteX3" fmla="*/ 117987 w 914400"/>
                <a:gd name="connsiteY3" fmla="*/ 88490 h 280219"/>
                <a:gd name="connsiteX4" fmla="*/ 294967 w 914400"/>
                <a:gd name="connsiteY4" fmla="*/ 73741 h 280219"/>
                <a:gd name="connsiteX5" fmla="*/ 339212 w 914400"/>
                <a:gd name="connsiteY5" fmla="*/ 29496 h 280219"/>
                <a:gd name="connsiteX6" fmla="*/ 412954 w 914400"/>
                <a:gd name="connsiteY6" fmla="*/ 0 h 280219"/>
                <a:gd name="connsiteX7" fmla="*/ 471948 w 914400"/>
                <a:gd name="connsiteY7" fmla="*/ 14748 h 280219"/>
                <a:gd name="connsiteX8" fmla="*/ 560438 w 914400"/>
                <a:gd name="connsiteY8" fmla="*/ 73741 h 280219"/>
                <a:gd name="connsiteX9" fmla="*/ 766916 w 914400"/>
                <a:gd name="connsiteY9" fmla="*/ 88490 h 280219"/>
                <a:gd name="connsiteX10" fmla="*/ 811161 w 914400"/>
                <a:gd name="connsiteY10" fmla="*/ 103238 h 280219"/>
                <a:gd name="connsiteX11" fmla="*/ 870154 w 914400"/>
                <a:gd name="connsiteY11" fmla="*/ 117987 h 280219"/>
                <a:gd name="connsiteX12" fmla="*/ 899651 w 914400"/>
                <a:gd name="connsiteY12" fmla="*/ 206477 h 280219"/>
                <a:gd name="connsiteX13" fmla="*/ 914400 w 914400"/>
                <a:gd name="connsiteY13" fmla="*/ 250722 h 280219"/>
                <a:gd name="connsiteX14" fmla="*/ 870154 w 914400"/>
                <a:gd name="connsiteY14" fmla="*/ 280219 h 28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280219">
                  <a:moveTo>
                    <a:pt x="0" y="280219"/>
                  </a:moveTo>
                  <a:cubicBezTo>
                    <a:pt x="16130" y="215696"/>
                    <a:pt x="9967" y="222217"/>
                    <a:pt x="44245" y="162232"/>
                  </a:cubicBezTo>
                  <a:cubicBezTo>
                    <a:pt x="53039" y="146842"/>
                    <a:pt x="61208" y="130521"/>
                    <a:pt x="73742" y="117987"/>
                  </a:cubicBezTo>
                  <a:cubicBezTo>
                    <a:pt x="86276" y="105453"/>
                    <a:pt x="103239" y="98322"/>
                    <a:pt x="117987" y="88490"/>
                  </a:cubicBezTo>
                  <a:cubicBezTo>
                    <a:pt x="192078" y="113186"/>
                    <a:pt x="185404" y="119393"/>
                    <a:pt x="294967" y="73741"/>
                  </a:cubicBezTo>
                  <a:cubicBezTo>
                    <a:pt x="314220" y="65719"/>
                    <a:pt x="321525" y="40550"/>
                    <a:pt x="339212" y="29496"/>
                  </a:cubicBezTo>
                  <a:cubicBezTo>
                    <a:pt x="361662" y="15465"/>
                    <a:pt x="388373" y="9832"/>
                    <a:pt x="412954" y="0"/>
                  </a:cubicBezTo>
                  <a:cubicBezTo>
                    <a:pt x="432619" y="4916"/>
                    <a:pt x="453818" y="5683"/>
                    <a:pt x="471948" y="14748"/>
                  </a:cubicBezTo>
                  <a:cubicBezTo>
                    <a:pt x="503656" y="30602"/>
                    <a:pt x="525078" y="71215"/>
                    <a:pt x="560438" y="73741"/>
                  </a:cubicBezTo>
                  <a:lnTo>
                    <a:pt x="766916" y="88490"/>
                  </a:lnTo>
                  <a:cubicBezTo>
                    <a:pt x="781664" y="93406"/>
                    <a:pt x="796213" y="98967"/>
                    <a:pt x="811161" y="103238"/>
                  </a:cubicBezTo>
                  <a:cubicBezTo>
                    <a:pt x="830651" y="108807"/>
                    <a:pt x="856963" y="102597"/>
                    <a:pt x="870154" y="117987"/>
                  </a:cubicBezTo>
                  <a:cubicBezTo>
                    <a:pt x="890388" y="141594"/>
                    <a:pt x="889819" y="176980"/>
                    <a:pt x="899651" y="206477"/>
                  </a:cubicBezTo>
                  <a:lnTo>
                    <a:pt x="914400" y="250722"/>
                  </a:lnTo>
                  <a:lnTo>
                    <a:pt x="870154" y="280219"/>
                  </a:lnTo>
                </a:path>
              </a:pathLst>
            </a:custGeom>
            <a:solidFill>
              <a:schemeClr val="accent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781800" y="5623560"/>
              <a:ext cx="2225040" cy="967007"/>
            </a:xfrm>
            <a:custGeom>
              <a:avLst/>
              <a:gdLst>
                <a:gd name="connsiteX0" fmla="*/ 0 w 2225040"/>
                <a:gd name="connsiteY0" fmla="*/ 30480 h 967007"/>
                <a:gd name="connsiteX1" fmla="*/ 45720 w 2225040"/>
                <a:gd name="connsiteY1" fmla="*/ 91440 h 967007"/>
                <a:gd name="connsiteX2" fmla="*/ 137160 w 2225040"/>
                <a:gd name="connsiteY2" fmla="*/ 243840 h 967007"/>
                <a:gd name="connsiteX3" fmla="*/ 167640 w 2225040"/>
                <a:gd name="connsiteY3" fmla="*/ 289560 h 967007"/>
                <a:gd name="connsiteX4" fmla="*/ 182880 w 2225040"/>
                <a:gd name="connsiteY4" fmla="*/ 335280 h 967007"/>
                <a:gd name="connsiteX5" fmla="*/ 289560 w 2225040"/>
                <a:gd name="connsiteY5" fmla="*/ 365760 h 967007"/>
                <a:gd name="connsiteX6" fmla="*/ 320040 w 2225040"/>
                <a:gd name="connsiteY6" fmla="*/ 411480 h 967007"/>
                <a:gd name="connsiteX7" fmla="*/ 411480 w 2225040"/>
                <a:gd name="connsiteY7" fmla="*/ 457200 h 967007"/>
                <a:gd name="connsiteX8" fmla="*/ 563880 w 2225040"/>
                <a:gd name="connsiteY8" fmla="*/ 487680 h 967007"/>
                <a:gd name="connsiteX9" fmla="*/ 685800 w 2225040"/>
                <a:gd name="connsiteY9" fmla="*/ 502920 h 967007"/>
                <a:gd name="connsiteX10" fmla="*/ 883920 w 2225040"/>
                <a:gd name="connsiteY10" fmla="*/ 533400 h 967007"/>
                <a:gd name="connsiteX11" fmla="*/ 929640 w 2225040"/>
                <a:gd name="connsiteY11" fmla="*/ 579120 h 967007"/>
                <a:gd name="connsiteX12" fmla="*/ 944880 w 2225040"/>
                <a:gd name="connsiteY12" fmla="*/ 624840 h 967007"/>
                <a:gd name="connsiteX13" fmla="*/ 975360 w 2225040"/>
                <a:gd name="connsiteY13" fmla="*/ 670560 h 967007"/>
                <a:gd name="connsiteX14" fmla="*/ 1005840 w 2225040"/>
                <a:gd name="connsiteY14" fmla="*/ 807720 h 967007"/>
                <a:gd name="connsiteX15" fmla="*/ 1066800 w 2225040"/>
                <a:gd name="connsiteY15" fmla="*/ 914400 h 967007"/>
                <a:gd name="connsiteX16" fmla="*/ 1127760 w 2225040"/>
                <a:gd name="connsiteY16" fmla="*/ 929640 h 967007"/>
                <a:gd name="connsiteX17" fmla="*/ 1280160 w 2225040"/>
                <a:gd name="connsiteY17" fmla="*/ 960120 h 967007"/>
                <a:gd name="connsiteX18" fmla="*/ 1325880 w 2225040"/>
                <a:gd name="connsiteY18" fmla="*/ 929640 h 967007"/>
                <a:gd name="connsiteX19" fmla="*/ 1325880 w 2225040"/>
                <a:gd name="connsiteY19" fmla="*/ 792480 h 967007"/>
                <a:gd name="connsiteX20" fmla="*/ 1493520 w 2225040"/>
                <a:gd name="connsiteY20" fmla="*/ 762000 h 967007"/>
                <a:gd name="connsiteX21" fmla="*/ 1630680 w 2225040"/>
                <a:gd name="connsiteY21" fmla="*/ 731520 h 967007"/>
                <a:gd name="connsiteX22" fmla="*/ 1676400 w 2225040"/>
                <a:gd name="connsiteY22" fmla="*/ 670560 h 967007"/>
                <a:gd name="connsiteX23" fmla="*/ 1737360 w 2225040"/>
                <a:gd name="connsiteY23" fmla="*/ 640080 h 967007"/>
                <a:gd name="connsiteX24" fmla="*/ 1798320 w 2225040"/>
                <a:gd name="connsiteY24" fmla="*/ 487680 h 967007"/>
                <a:gd name="connsiteX25" fmla="*/ 1965960 w 2225040"/>
                <a:gd name="connsiteY25" fmla="*/ 502920 h 967007"/>
                <a:gd name="connsiteX26" fmla="*/ 2026920 w 2225040"/>
                <a:gd name="connsiteY26" fmla="*/ 411480 h 967007"/>
                <a:gd name="connsiteX27" fmla="*/ 2042160 w 2225040"/>
                <a:gd name="connsiteY27" fmla="*/ 304800 h 967007"/>
                <a:gd name="connsiteX28" fmla="*/ 2087880 w 2225040"/>
                <a:gd name="connsiteY28" fmla="*/ 274320 h 967007"/>
                <a:gd name="connsiteX29" fmla="*/ 2118360 w 2225040"/>
                <a:gd name="connsiteY29" fmla="*/ 213360 h 967007"/>
                <a:gd name="connsiteX30" fmla="*/ 2148840 w 2225040"/>
                <a:gd name="connsiteY30" fmla="*/ 167640 h 967007"/>
                <a:gd name="connsiteX31" fmla="*/ 2164080 w 2225040"/>
                <a:gd name="connsiteY31" fmla="*/ 76200 h 967007"/>
                <a:gd name="connsiteX32" fmla="*/ 2225040 w 2225040"/>
                <a:gd name="connsiteY32" fmla="*/ 0 h 96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25040" h="967007">
                  <a:moveTo>
                    <a:pt x="0" y="30480"/>
                  </a:moveTo>
                  <a:cubicBezTo>
                    <a:pt x="15240" y="50800"/>
                    <a:pt x="35076" y="68378"/>
                    <a:pt x="45720" y="91440"/>
                  </a:cubicBezTo>
                  <a:cubicBezTo>
                    <a:pt x="119611" y="251537"/>
                    <a:pt x="38023" y="210794"/>
                    <a:pt x="137160" y="243840"/>
                  </a:cubicBezTo>
                  <a:cubicBezTo>
                    <a:pt x="147320" y="259080"/>
                    <a:pt x="159449" y="273177"/>
                    <a:pt x="167640" y="289560"/>
                  </a:cubicBezTo>
                  <a:cubicBezTo>
                    <a:pt x="174824" y="303928"/>
                    <a:pt x="171521" y="323921"/>
                    <a:pt x="182880" y="335280"/>
                  </a:cubicBezTo>
                  <a:cubicBezTo>
                    <a:pt x="190168" y="342568"/>
                    <a:pt x="289033" y="365628"/>
                    <a:pt x="289560" y="365760"/>
                  </a:cubicBezTo>
                  <a:cubicBezTo>
                    <a:pt x="299720" y="381000"/>
                    <a:pt x="307088" y="398528"/>
                    <a:pt x="320040" y="411480"/>
                  </a:cubicBezTo>
                  <a:cubicBezTo>
                    <a:pt x="346757" y="438197"/>
                    <a:pt x="376774" y="447284"/>
                    <a:pt x="411480" y="457200"/>
                  </a:cubicBezTo>
                  <a:cubicBezTo>
                    <a:pt x="467019" y="473068"/>
                    <a:pt x="504003" y="479126"/>
                    <a:pt x="563880" y="487680"/>
                  </a:cubicBezTo>
                  <a:cubicBezTo>
                    <a:pt x="604425" y="493472"/>
                    <a:pt x="645203" y="497507"/>
                    <a:pt x="685800" y="502920"/>
                  </a:cubicBezTo>
                  <a:cubicBezTo>
                    <a:pt x="783850" y="515993"/>
                    <a:pt x="790786" y="517878"/>
                    <a:pt x="883920" y="533400"/>
                  </a:cubicBezTo>
                  <a:cubicBezTo>
                    <a:pt x="899160" y="548640"/>
                    <a:pt x="917685" y="561187"/>
                    <a:pt x="929640" y="579120"/>
                  </a:cubicBezTo>
                  <a:cubicBezTo>
                    <a:pt x="938551" y="592486"/>
                    <a:pt x="937696" y="610472"/>
                    <a:pt x="944880" y="624840"/>
                  </a:cubicBezTo>
                  <a:cubicBezTo>
                    <a:pt x="953071" y="641223"/>
                    <a:pt x="965200" y="655320"/>
                    <a:pt x="975360" y="670560"/>
                  </a:cubicBezTo>
                  <a:cubicBezTo>
                    <a:pt x="1012527" y="819228"/>
                    <a:pt x="967145" y="633590"/>
                    <a:pt x="1005840" y="807720"/>
                  </a:cubicBezTo>
                  <a:cubicBezTo>
                    <a:pt x="1017285" y="859223"/>
                    <a:pt x="1015553" y="885116"/>
                    <a:pt x="1066800" y="914400"/>
                  </a:cubicBezTo>
                  <a:cubicBezTo>
                    <a:pt x="1084986" y="924792"/>
                    <a:pt x="1107221" y="925532"/>
                    <a:pt x="1127760" y="929640"/>
                  </a:cubicBezTo>
                  <a:cubicBezTo>
                    <a:pt x="1314594" y="967007"/>
                    <a:pt x="1138565" y="924721"/>
                    <a:pt x="1280160" y="960120"/>
                  </a:cubicBezTo>
                  <a:cubicBezTo>
                    <a:pt x="1295400" y="949960"/>
                    <a:pt x="1323290" y="947772"/>
                    <a:pt x="1325880" y="929640"/>
                  </a:cubicBezTo>
                  <a:cubicBezTo>
                    <a:pt x="1331405" y="890965"/>
                    <a:pt x="1246258" y="829228"/>
                    <a:pt x="1325880" y="792480"/>
                  </a:cubicBezTo>
                  <a:cubicBezTo>
                    <a:pt x="1377449" y="768679"/>
                    <a:pt x="1437827" y="773139"/>
                    <a:pt x="1493520" y="762000"/>
                  </a:cubicBezTo>
                  <a:cubicBezTo>
                    <a:pt x="1539446" y="752815"/>
                    <a:pt x="1584960" y="741680"/>
                    <a:pt x="1630680" y="731520"/>
                  </a:cubicBezTo>
                  <a:cubicBezTo>
                    <a:pt x="1645920" y="711200"/>
                    <a:pt x="1657115" y="687090"/>
                    <a:pt x="1676400" y="670560"/>
                  </a:cubicBezTo>
                  <a:cubicBezTo>
                    <a:pt x="1693649" y="655775"/>
                    <a:pt x="1727200" y="660400"/>
                    <a:pt x="1737360" y="640080"/>
                  </a:cubicBezTo>
                  <a:cubicBezTo>
                    <a:pt x="1833675" y="447450"/>
                    <a:pt x="1683280" y="564373"/>
                    <a:pt x="1798320" y="487680"/>
                  </a:cubicBezTo>
                  <a:cubicBezTo>
                    <a:pt x="1854200" y="492760"/>
                    <a:pt x="1909850" y="502920"/>
                    <a:pt x="1965960" y="502920"/>
                  </a:cubicBezTo>
                  <a:cubicBezTo>
                    <a:pt x="2030448" y="502920"/>
                    <a:pt x="2017892" y="465651"/>
                    <a:pt x="2026920" y="411480"/>
                  </a:cubicBezTo>
                  <a:cubicBezTo>
                    <a:pt x="2032825" y="376048"/>
                    <a:pt x="2027571" y="337625"/>
                    <a:pt x="2042160" y="304800"/>
                  </a:cubicBezTo>
                  <a:cubicBezTo>
                    <a:pt x="2049599" y="288062"/>
                    <a:pt x="2072640" y="284480"/>
                    <a:pt x="2087880" y="274320"/>
                  </a:cubicBezTo>
                  <a:cubicBezTo>
                    <a:pt x="2098040" y="254000"/>
                    <a:pt x="2107088" y="233085"/>
                    <a:pt x="2118360" y="213360"/>
                  </a:cubicBezTo>
                  <a:cubicBezTo>
                    <a:pt x="2127447" y="197457"/>
                    <a:pt x="2143048" y="185016"/>
                    <a:pt x="2148840" y="167640"/>
                  </a:cubicBezTo>
                  <a:cubicBezTo>
                    <a:pt x="2158612" y="138325"/>
                    <a:pt x="2154308" y="105515"/>
                    <a:pt x="2164080" y="76200"/>
                  </a:cubicBezTo>
                  <a:cubicBezTo>
                    <a:pt x="2173693" y="47362"/>
                    <a:pt x="2204231" y="20809"/>
                    <a:pt x="2225040" y="0"/>
                  </a:cubicBezTo>
                </a:path>
              </a:pathLst>
            </a:cu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0" y="5715000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Laut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39000" y="3886200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</a:rPr>
                <a:t>Penguapan</a:t>
              </a:r>
              <a:endParaRPr lang="en-US" dirty="0" smtClean="0">
                <a:latin typeface="Arial Narrow" pitchFamily="34" charset="0"/>
              </a:endParaRPr>
            </a:p>
            <a:p>
              <a:pPr algn="ctr"/>
              <a:r>
                <a:rPr lang="en-US" dirty="0">
                  <a:latin typeface="Arial Narrow" pitchFamily="34" charset="0"/>
                </a:rPr>
                <a:t>a</a:t>
              </a:r>
              <a:r>
                <a:rPr lang="en-US" dirty="0" smtClean="0">
                  <a:latin typeface="Arial Narrow" pitchFamily="34" charset="0"/>
                </a:rPr>
                <a:t>ir </a:t>
              </a:r>
              <a:r>
                <a:rPr lang="en-US" dirty="0" err="1" smtClean="0">
                  <a:latin typeface="Arial Narrow" pitchFamily="34" charset="0"/>
                </a:rPr>
                <a:t>laut</a:t>
              </a:r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42" name="Group 124"/>
            <p:cNvGrpSpPr/>
            <p:nvPr/>
          </p:nvGrpSpPr>
          <p:grpSpPr>
            <a:xfrm>
              <a:off x="4038600" y="4724400"/>
              <a:ext cx="457200" cy="838199"/>
              <a:chOff x="3886200" y="5029200"/>
              <a:chExt cx="457200" cy="53339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6200000" flipV="1">
                <a:off x="37725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6200000" flipV="1">
                <a:off x="39236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6200000" flipV="1">
                <a:off x="40760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 rot="10800000">
              <a:off x="3124200" y="2362200"/>
              <a:ext cx="685800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895600" y="2362200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Narrow" pitchFamily="34" charset="0"/>
                </a:rPr>
                <a:t>Arah</a:t>
              </a:r>
              <a:r>
                <a:rPr lang="en-US" dirty="0" smtClean="0">
                  <a:latin typeface="Arial Narrow" pitchFamily="34" charset="0"/>
                </a:rPr>
                <a:t> </a:t>
              </a:r>
              <a:r>
                <a:rPr lang="en-US" dirty="0" err="1" smtClean="0">
                  <a:latin typeface="Arial Narrow" pitchFamily="34" charset="0"/>
                </a:rPr>
                <a:t>angin</a:t>
              </a:r>
              <a:endParaRPr lang="en-US" dirty="0">
                <a:latin typeface="Arial Narrow" pitchFamily="34" charset="0"/>
              </a:endParaRPr>
            </a:p>
          </p:txBody>
        </p:sp>
        <p:grpSp>
          <p:nvGrpSpPr>
            <p:cNvPr id="45" name="Group 135"/>
            <p:cNvGrpSpPr/>
            <p:nvPr/>
          </p:nvGrpSpPr>
          <p:grpSpPr>
            <a:xfrm>
              <a:off x="5868981" y="4724400"/>
              <a:ext cx="381186" cy="914399"/>
              <a:chOff x="3886200" y="5029200"/>
              <a:chExt cx="457200" cy="533399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6200000" flipV="1">
                <a:off x="36201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 flipV="1">
                <a:off x="3772514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6200000" flipV="1">
                <a:off x="39236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 flipV="1">
                <a:off x="4076087" y="5295286"/>
                <a:ext cx="533399" cy="122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5486400" y="4038600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</a:rPr>
                <a:t>Penguapan</a:t>
              </a:r>
              <a:endParaRPr lang="en-US" dirty="0" smtClean="0">
                <a:latin typeface="Arial Narrow" pitchFamily="34" charset="0"/>
              </a:endParaRPr>
            </a:p>
            <a:p>
              <a:pPr algn="ctr"/>
              <a:r>
                <a:rPr lang="en-US" dirty="0">
                  <a:latin typeface="Arial Narrow" pitchFamily="34" charset="0"/>
                </a:rPr>
                <a:t>a</a:t>
              </a:r>
              <a:r>
                <a:rPr lang="en-US" dirty="0" smtClean="0">
                  <a:latin typeface="Arial Narrow" pitchFamily="34" charset="0"/>
                </a:rPr>
                <a:t>ir </a:t>
              </a:r>
              <a:r>
                <a:rPr lang="en-US" dirty="0" err="1" smtClean="0">
                  <a:latin typeface="Arial Narrow" pitchFamily="34" charset="0"/>
                </a:rPr>
                <a:t>sungai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57600" y="3962400"/>
              <a:ext cx="11576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 Narrow" pitchFamily="34" charset="0"/>
                </a:rPr>
                <a:t>Penguapan</a:t>
              </a:r>
              <a:endParaRPr lang="en-US" dirty="0" smtClean="0">
                <a:latin typeface="Arial Narrow" pitchFamily="34" charset="0"/>
              </a:endParaRPr>
            </a:p>
            <a:p>
              <a:pPr algn="ctr"/>
              <a:r>
                <a:rPr lang="en-US" dirty="0">
                  <a:latin typeface="Arial Narrow" pitchFamily="34" charset="0"/>
                </a:rPr>
                <a:t>a</a:t>
              </a:r>
              <a:r>
                <a:rPr lang="en-US" dirty="0" smtClean="0">
                  <a:latin typeface="Arial Narrow" pitchFamily="34" charset="0"/>
                </a:rPr>
                <a:t>ir </a:t>
              </a:r>
              <a:r>
                <a:rPr lang="en-US" dirty="0" err="1" smtClean="0">
                  <a:latin typeface="Arial Narrow" pitchFamily="34" charset="0"/>
                </a:rPr>
                <a:t>danau</a:t>
              </a:r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3871700" y="4412282"/>
            <a:ext cx="4042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Gambar</a:t>
            </a:r>
            <a:r>
              <a:rPr lang="en-US" sz="2400" b="1" dirty="0"/>
              <a:t> </a:t>
            </a:r>
            <a:r>
              <a:rPr lang="en-US" sz="2400" b="1" dirty="0" smtClean="0"/>
              <a:t>1</a:t>
            </a:r>
            <a:r>
              <a:rPr lang="en-US" sz="2400" b="1" dirty="0"/>
              <a:t>. </a:t>
            </a:r>
            <a:r>
              <a:rPr lang="en-US" sz="2400" dirty="0" err="1"/>
              <a:t>Siklus</a:t>
            </a:r>
            <a:r>
              <a:rPr lang="en-US" sz="2400" dirty="0"/>
              <a:t> </a:t>
            </a:r>
            <a:r>
              <a:rPr lang="en-US" sz="2400" dirty="0" err="1"/>
              <a:t>hidrologik</a:t>
            </a:r>
            <a:r>
              <a:rPr lang="en-US" sz="2400" dirty="0"/>
              <a:t> air.</a:t>
            </a:r>
          </a:p>
        </p:txBody>
      </p:sp>
    </p:spTree>
    <p:extLst>
      <p:ext uri="{BB962C8B-B14F-4D97-AF65-F5344CB8AC3E}">
        <p14:creationId xmlns:p14="http://schemas.microsoft.com/office/powerpoint/2010/main" val="225353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5019" y="365125"/>
            <a:ext cx="10515600" cy="475533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2</a:t>
            </a:r>
            <a:r>
              <a:rPr lang="id-ID" b="1" dirty="0" smtClean="0">
                <a:solidFill>
                  <a:srgbClr val="FF0000"/>
                </a:solidFill>
              </a:rPr>
              <a:t>. ENERGI AIR TERJUN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019" y="1108588"/>
            <a:ext cx="775084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Faktor–faktor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penentuan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pemanfaatan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2400" b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air :</a:t>
            </a:r>
            <a:endParaRPr lang="en-US" sz="2400" b="1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2658" y="1838182"/>
            <a:ext cx="5230761" cy="355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838183"/>
            <a:ext cx="3810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Jumlah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air yang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tersedia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fungsi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jatuh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hujan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salju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Tinggi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terjun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dimanfaatkan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hal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tergantung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topografi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Jarak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lokasi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dimanfaatkan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terhdap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adanya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pusat-pusat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beban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jaringan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transmisi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2038" y="53797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Sungai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Jarak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5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6025" y="320880"/>
            <a:ext cx="10515600" cy="475533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3. DASAR KONVERSI ENERGI AIR</a:t>
            </a:r>
            <a:endParaRPr lang="id-ID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1219" y="796413"/>
            <a:ext cx="9972368" cy="5759821"/>
            <a:chOff x="381000" y="990601"/>
            <a:chExt cx="8456950" cy="5447645"/>
          </a:xfrm>
        </p:grpSpPr>
        <p:sp>
          <p:nvSpPr>
            <p:cNvPr id="6" name="Rectangle 5"/>
            <p:cNvSpPr/>
            <p:nvPr/>
          </p:nvSpPr>
          <p:spPr>
            <a:xfrm>
              <a:off x="381000" y="990601"/>
              <a:ext cx="4114800" cy="544764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Dalam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pembangkitan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listrik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tenaga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air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banyak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digunakan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adalah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potansial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</a:p>
            <a:p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Ep</a:t>
              </a:r>
              <a:r>
                <a:rPr lang="en-US" sz="1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= m . g . </a:t>
              </a:r>
              <a:r>
                <a:rPr lang="en-US" sz="1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</a:t>
              </a:r>
            </a:p>
            <a:p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Dengan</a:t>
              </a:r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5425"/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 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Potensial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5425"/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m = Massa</a:t>
              </a:r>
            </a:p>
            <a:p>
              <a:pPr marL="225425"/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 =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Percapatan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Grapitasi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25425"/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 =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Tinggi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relatif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terhadap</a:t>
              </a:r>
              <a:r>
                <a: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perm.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bumi</a:t>
              </a:r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079500"/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Atau</a:t>
              </a:r>
              <a:r>
                <a:rPr lang="en-US" sz="16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   </a:t>
              </a:r>
              <a:r>
                <a:rPr lang="en-US" sz="1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dE</a:t>
              </a:r>
              <a:r>
                <a:rPr lang="en-US" sz="1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= dm . g . H</a:t>
              </a:r>
            </a:p>
            <a:p>
              <a:endParaRPr lang="en-US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Dimana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dE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merupakan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energi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dibangkitkan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oleh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elemen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masa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dm yang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melalui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jarak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h.</a:t>
              </a:r>
            </a:p>
            <a:p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sv-SE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Jika </a:t>
              </a:r>
              <a:r>
                <a:rPr lang="sv-SE" sz="16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Q</a:t>
              </a:r>
              <a:r>
                <a:rPr lang="sv-SE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didefinisikan sebagai debit air menurut rumus maka: </a:t>
              </a:r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     </a:t>
              </a:r>
              <a:r>
                <a:rPr lang="en-US" sz="2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 = dm/</a:t>
              </a:r>
              <a:r>
                <a:rPr lang="en-US" sz="2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dt</a:t>
              </a:r>
              <a:r>
                <a:rPr lang="en-US" sz="2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, </a:t>
              </a: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48200" y="991850"/>
              <a:ext cx="4189750" cy="538609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Dari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turunan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rumus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diatas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daya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yang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dibangkitkan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olehh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suatu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pembangkit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adalah</a:t>
              </a: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	</a:t>
              </a:r>
              <a:r>
                <a:rPr lang="en-US" sz="28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 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= g . Q . </a:t>
              </a:r>
              <a:r>
                <a:rPr lang="en-US" sz="28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</a:t>
              </a:r>
            </a:p>
            <a:p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Jika</a:t>
              </a:r>
              <a:r>
                <a:rPr lang="en-U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dihubungkan</a:t>
              </a: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dengan</a:t>
              </a:r>
              <a:r>
                <a:rPr lang="en-U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dirty="0" err="1"/>
                <a:t>efisiensi</a:t>
              </a:r>
              <a:r>
                <a:rPr lang="en-US" sz="2000" dirty="0"/>
                <a:t>, </a:t>
              </a:r>
              <a:r>
                <a:rPr lang="en-US" sz="2000" dirty="0" err="1" smtClean="0"/>
                <a:t>maka</a:t>
              </a:r>
              <a:r>
                <a:rPr lang="en-US" sz="2000" dirty="0" smtClean="0"/>
                <a:t> ;</a:t>
              </a:r>
            </a:p>
            <a:p>
              <a:r>
                <a:rPr lang="en-US" sz="2000" dirty="0"/>
                <a:t>	</a:t>
              </a:r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pt-BR" sz="3200" dirty="0">
                  <a:latin typeface="Times New Roman" pitchFamily="18" charset="0"/>
                  <a:cs typeface="Times New Roman" pitchFamily="18" charset="0"/>
                </a:rPr>
                <a:t>= η . g . Q . </a:t>
              </a:r>
              <a:r>
                <a:rPr lang="pt-BR" sz="32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</a:p>
            <a:p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Untuk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keperluan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estimasi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pertama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kasar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dipergunakan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rumus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sederhana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barikut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  <a:p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28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	P = f . Q . H</a:t>
              </a:r>
            </a:p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P=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Daya</a:t>
              </a:r>
              <a:endPara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 =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Faktor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efisiensi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antara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0,7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0,8)</a:t>
              </a:r>
            </a:p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Q= Debit air</a:t>
              </a:r>
            </a:p>
            <a:p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 =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tinggi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relatif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terhadap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permukaan</a:t>
              </a:r>
              <a:r>
                <a:rPr lang="en-US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6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bumi</a:t>
              </a:r>
              <a:endParaRPr lang="pt-BR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34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65" y="1530657"/>
            <a:ext cx="10515600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busur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gravitasi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urungan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442913" indent="0">
              <a:buNone/>
            </a:pP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urungan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batu</a:t>
            </a:r>
            <a:endParaRPr lang="en-US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442913" indent="0">
              <a:buNone/>
            </a:pP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urungan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tanah</a:t>
            </a:r>
            <a:endParaRPr lang="en-US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 startAt="4"/>
            </a:pP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kerangka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baja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  <a:endParaRPr lang="id-ID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 startAt="4"/>
            </a:pP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Bendungan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Arial Narrow" pitchFamily="34" charset="0"/>
                <a:ea typeface="Tahoma" pitchFamily="34" charset="0"/>
                <a:cs typeface="Tahoma" pitchFamily="34" charset="0"/>
              </a:rPr>
              <a:t>kayu</a:t>
            </a:r>
            <a:r>
              <a:rPr lang="en-US" dirty="0">
                <a:latin typeface="Arial Narrow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en-US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6025" y="320880"/>
            <a:ext cx="10515600" cy="475533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4</a:t>
            </a:r>
            <a:r>
              <a:rPr lang="id-ID" b="1" dirty="0" smtClean="0">
                <a:solidFill>
                  <a:srgbClr val="FF0000"/>
                </a:solidFill>
              </a:rPr>
              <a:t>. JENIS-JENIS BENDUNGAN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B0F0"/>
                </a:solidFill>
              </a:rPr>
              <a:t>4.1. Bendungan busur</a:t>
            </a:r>
            <a:endParaRPr lang="id-ID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918" y="5830504"/>
            <a:ext cx="5002161" cy="587324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Gambar 3. Bendungan Busur</a:t>
            </a:r>
            <a:endParaRPr lang="id-ID" dirty="0"/>
          </a:p>
        </p:txBody>
      </p:sp>
      <p:pic>
        <p:nvPicPr>
          <p:cNvPr id="1028" name="Picture 4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7" t="20420" r="5029" b="5090"/>
          <a:stretch/>
        </p:blipFill>
        <p:spPr bwMode="auto">
          <a:xfrm>
            <a:off x="4072501" y="1047136"/>
            <a:ext cx="2256503" cy="45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47136" y="1355547"/>
            <a:ext cx="2330246" cy="3478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Cocok untuk lembah yang membentuk U atau bentuk bendungan rendah, tidak cocok untuk bendungan tinggi.</a:t>
            </a:r>
            <a:endParaRPr lang="id-ID" dirty="0"/>
          </a:p>
        </p:txBody>
      </p:sp>
      <p:pic>
        <p:nvPicPr>
          <p:cNvPr id="1030" name="Picture 6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04" y="1047136"/>
            <a:ext cx="4791995" cy="45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7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677" y="5869858"/>
            <a:ext cx="5252884" cy="543079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Gambar 4. Bendungan Gravitasi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B0F0"/>
                </a:solidFill>
              </a:rPr>
              <a:t>4.2. Bendungan gravitasi</a:t>
            </a:r>
            <a:endParaRPr lang="id-ID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7136" y="1647906"/>
            <a:ext cx="2330246" cy="3478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Menahan tekanan air semata-mata dengan kekuatan gravitasi dari masa bendungantersebut</a:t>
            </a:r>
            <a:endParaRPr lang="id-ID" dirty="0"/>
          </a:p>
        </p:txBody>
      </p:sp>
      <p:pic>
        <p:nvPicPr>
          <p:cNvPr id="2050" name="Picture 2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1" t="51864" r="2696"/>
          <a:stretch/>
        </p:blipFill>
        <p:spPr bwMode="auto">
          <a:xfrm>
            <a:off x="3377382" y="1612993"/>
            <a:ext cx="4350773" cy="37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14998" b="49270"/>
          <a:stretch/>
        </p:blipFill>
        <p:spPr bwMode="auto">
          <a:xfrm>
            <a:off x="7897044" y="1647906"/>
            <a:ext cx="4108143" cy="37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8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5851935"/>
            <a:ext cx="4751439" cy="59311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Gambar 5. Bendungan Urungan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B0F0"/>
                </a:solidFill>
              </a:rPr>
              <a:t>4.3. Bendungan urungan</a:t>
            </a:r>
            <a:endParaRPr lang="id-ID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47899" y="1704071"/>
            <a:ext cx="2330246" cy="3478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Merupakan bendungan yang dibuat dengan urungan batu, tanah dan campuran</a:t>
            </a:r>
            <a:endParaRPr lang="id-ID" dirty="0"/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4" t="16982" r="8021"/>
          <a:stretch/>
        </p:blipFill>
        <p:spPr bwMode="auto">
          <a:xfrm>
            <a:off x="5987844" y="1047136"/>
            <a:ext cx="4468761" cy="47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0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791</Words>
  <Application>Microsoft Office PowerPoint</Application>
  <PresentationFormat>Widescreen</PresentationFormat>
  <Paragraphs>138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DASAR KONVERSI ENERGI LISTRIK</vt:lpstr>
      <vt:lpstr>1. ENERGI AIR</vt:lpstr>
      <vt:lpstr>PowerPoint Presentation</vt:lpstr>
      <vt:lpstr>2. ENERGI AIR TERJUN</vt:lpstr>
      <vt:lpstr>3. DASAR KONVERSI ENERGI AIR</vt:lpstr>
      <vt:lpstr>4. JENIS-JENIS BENDUNGAN</vt:lpstr>
      <vt:lpstr>4.1. Bendungan busur</vt:lpstr>
      <vt:lpstr>4.2. Bendungan gravitasi</vt:lpstr>
      <vt:lpstr>4.3. Bendungan urungan</vt:lpstr>
      <vt:lpstr>4.4. Bendungan kerangka baja</vt:lpstr>
      <vt:lpstr>4.5. Bendungan Kayu</vt:lpstr>
      <vt:lpstr>5. PENGGUNAAN ENERGI AIR PADA PLTA</vt:lpstr>
      <vt:lpstr>6. PRINSIP KERJA PLTA</vt:lpstr>
      <vt:lpstr>7. KOMPONEN-KOMPONEN PLTA</vt:lpstr>
      <vt:lpstr>Keterangan Komponen-komponen PLTA</vt:lpstr>
      <vt:lpstr>PUSTAKA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&amp; Perkembangan Mikroprosesor</dc:title>
  <dc:creator>ferry rahmat astianta Bukit</dc:creator>
  <cp:lastModifiedBy>Faisal</cp:lastModifiedBy>
  <cp:revision>115</cp:revision>
  <cp:lastPrinted>2019-06-30T15:23:36Z</cp:lastPrinted>
  <dcterms:created xsi:type="dcterms:W3CDTF">2017-09-18T14:30:24Z</dcterms:created>
  <dcterms:modified xsi:type="dcterms:W3CDTF">2019-06-30T15:29:08Z</dcterms:modified>
</cp:coreProperties>
</file>