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4" r:id="rId3"/>
    <p:sldId id="263" r:id="rId4"/>
    <p:sldId id="265" r:id="rId5"/>
    <p:sldId id="285" r:id="rId6"/>
    <p:sldId id="266" r:id="rId7"/>
    <p:sldId id="267" r:id="rId8"/>
    <p:sldId id="270" r:id="rId9"/>
    <p:sldId id="269" r:id="rId10"/>
    <p:sldId id="271" r:id="rId11"/>
    <p:sldId id="274" r:id="rId12"/>
    <p:sldId id="273" r:id="rId13"/>
    <p:sldId id="275" r:id="rId14"/>
    <p:sldId id="276" r:id="rId15"/>
    <p:sldId id="280" r:id="rId16"/>
    <p:sldId id="277" r:id="rId17"/>
    <p:sldId id="278" r:id="rId18"/>
    <p:sldId id="287" r:id="rId19"/>
    <p:sldId id="281" r:id="rId20"/>
    <p:sldId id="282" r:id="rId21"/>
    <p:sldId id="284" r:id="rId22"/>
    <p:sldId id="279" r:id="rId23"/>
    <p:sldId id="272" r:id="rId24"/>
    <p:sldId id="295" r:id="rId25"/>
    <p:sldId id="288" r:id="rId26"/>
    <p:sldId id="290" r:id="rId27"/>
    <p:sldId id="292" r:id="rId28"/>
    <p:sldId id="268" r:id="rId29"/>
    <p:sldId id="26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741" autoAdjust="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BB425-9822-445F-83A3-73312BE191DA}" type="datetimeFigureOut">
              <a:rPr lang="id-ID" smtClean="0"/>
              <a:t>30/06/2019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D1AF8-DE17-42A5-A213-DBC898DE67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3234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7F6FB-EFD7-4E1D-A82D-1CC1460124E0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F0FB5-843B-4B6C-8A68-FEFDA944C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96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0FB5-843B-4B6C-8A68-FEFDA944C46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01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77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691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5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85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89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05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259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4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97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09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17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43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btke.esdm.go.id/post/2011/04/25/138/pengembangan.energi.arus.laut?lang=en" TargetMode="External"/><Relationship Id="rId2" Type="http://schemas.openxmlformats.org/officeDocument/2006/relationships/hyperlink" Target="http://mit.ilearning.me/kincir-angin-pembangkit-listrik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26165" y="830515"/>
            <a:ext cx="11265834" cy="999844"/>
          </a:xfrm>
        </p:spPr>
        <p:txBody>
          <a:bodyPr>
            <a:normAutofit/>
          </a:bodyPr>
          <a:lstStyle/>
          <a:p>
            <a:pPr algn="l"/>
            <a:r>
              <a:rPr lang="id-ID" sz="5400" b="1" dirty="0" smtClean="0">
                <a:solidFill>
                  <a:srgbClr val="FF0000"/>
                </a:solidFill>
              </a:rPr>
              <a:t>DASAR KONVERSI ENERGI LISTRIK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26165" y="1612011"/>
            <a:ext cx="10562908" cy="703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dirty="0" smtClean="0">
                <a:solidFill>
                  <a:schemeClr val="tx1"/>
                </a:solidFill>
              </a:rPr>
              <a:t>Pertemuan 7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26165" y="2565111"/>
            <a:ext cx="4488517" cy="916174"/>
          </a:xfrm>
        </p:spPr>
        <p:txBody>
          <a:bodyPr>
            <a:normAutofit/>
          </a:bodyPr>
          <a:lstStyle/>
          <a:p>
            <a:pPr algn="l"/>
            <a:r>
              <a:rPr lang="id-ID" sz="3200" dirty="0" smtClean="0">
                <a:solidFill>
                  <a:srgbClr val="00B0F0"/>
                </a:solidFill>
              </a:rPr>
              <a:t>AHMAD FAISAL, ST., MT</a:t>
            </a:r>
            <a:endParaRPr lang="en-GB" sz="3200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26165" y="1963917"/>
            <a:ext cx="9250221" cy="601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3200" b="1" dirty="0" smtClean="0"/>
              <a:t>Energi Angin &amp; Arus laut (Gelombang pasang surut)</a:t>
            </a:r>
            <a:endParaRPr lang="id-ID" sz="3200" b="1" dirty="0"/>
          </a:p>
        </p:txBody>
      </p:sp>
      <p:pic>
        <p:nvPicPr>
          <p:cNvPr id="1026" name="Picture 2" descr="https://sepuluhpemudablog.files.wordpress.com/2016/01/wind_farm-752x440.jpg?w=7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64" y="3351059"/>
            <a:ext cx="4985427" cy="291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ambar terka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377" y="3351059"/>
            <a:ext cx="2917006" cy="291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5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13620" y="442451"/>
            <a:ext cx="1097034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Rumus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dikembangkan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“ GOLDING “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	P  =  k F.A. E.v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  =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(kW)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  =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konstanta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= 1,37.10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-5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  =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factor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merupakan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bagian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maksimal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dimanfaatkan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sebuah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kipas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0,5926)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  =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penampang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arus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(m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  =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(km/jam)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703" y="335629"/>
            <a:ext cx="10515600" cy="652514"/>
          </a:xfrm>
        </p:spPr>
        <p:txBody>
          <a:bodyPr>
            <a:normAutofit fontScale="90000"/>
          </a:bodyPr>
          <a:lstStyle/>
          <a:p>
            <a:r>
              <a:rPr lang="id-ID" b="1" dirty="0">
                <a:solidFill>
                  <a:srgbClr val="FF0000"/>
                </a:solidFill>
              </a:rPr>
              <a:t>5</a:t>
            </a:r>
            <a:r>
              <a:rPr lang="id-ID" b="1" dirty="0" smtClean="0">
                <a:solidFill>
                  <a:srgbClr val="FF0000"/>
                </a:solidFill>
              </a:rPr>
              <a:t>. GAYA PADA SUDU-SUDU KINCIR AIR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8703" y="1204452"/>
            <a:ext cx="4191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Gaya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aksial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(a), yang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mempunyai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arah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gaya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harus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ditampung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poros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bantalan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Gaya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sentrifugal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(s), yang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meninggalkan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titik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tengah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bila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kipas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bentuknya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simestrik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maka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semua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gaya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sentrifugal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saling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meniadakan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resultannya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nol.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Gaya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tangensial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(t),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menghasilkan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momen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yag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bekerja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tegak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lurus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radius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merupakan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gaya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produktif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3659" y="1051275"/>
            <a:ext cx="5031658" cy="516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066503" y="6221210"/>
            <a:ext cx="4035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Gambar 2. Sudu-sudu kincir angin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682679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3900" y="324464"/>
            <a:ext cx="1074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5</a:t>
            </a:r>
            <a:r>
              <a:rPr lang="id-ID" sz="2400" b="1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.1. </a:t>
            </a:r>
            <a:r>
              <a:rPr lang="en-US" sz="2400" b="1" dirty="0" err="1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Besar</a:t>
            </a:r>
            <a:r>
              <a:rPr lang="en-US" sz="2400" b="1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id-ID" sz="2400" b="1" dirty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G</a:t>
            </a:r>
            <a:r>
              <a:rPr lang="en-US" sz="2400" b="1" dirty="0" err="1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aya</a:t>
            </a:r>
            <a:r>
              <a:rPr lang="id-ID" sz="2400" b="1" dirty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id-ID" sz="2400" b="1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P</a:t>
            </a:r>
            <a:r>
              <a:rPr lang="en-US" sz="2400" b="1" dirty="0" err="1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ada</a:t>
            </a:r>
            <a:r>
              <a:rPr lang="en-US" sz="2400" b="1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id-ID" sz="2400" b="1" dirty="0" err="1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S</a:t>
            </a:r>
            <a:r>
              <a:rPr lang="en-US" sz="2400" b="1" dirty="0" err="1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udu-sudu</a:t>
            </a:r>
            <a:r>
              <a:rPr lang="en-US" sz="2400" b="1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id-ID" sz="2400" b="1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Ki</a:t>
            </a:r>
            <a:r>
              <a:rPr lang="en-US" sz="2400" b="1" dirty="0" err="1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ncir</a:t>
            </a:r>
            <a:r>
              <a:rPr lang="en-US" sz="2400" b="1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id-ID" sz="2400" b="1" dirty="0" err="1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A</a:t>
            </a:r>
            <a:r>
              <a:rPr lang="en-US" sz="2400" b="1" dirty="0" err="1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ngin</a:t>
            </a:r>
            <a:r>
              <a:rPr lang="en-US" sz="2400" b="1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id-ID" sz="2400" b="1" dirty="0" err="1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D</a:t>
            </a:r>
            <a:r>
              <a:rPr lang="en-US" sz="2400" b="1" dirty="0" err="1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apat</a:t>
            </a:r>
            <a:r>
              <a:rPr lang="en-US" sz="2400" b="1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id-ID" sz="2400" b="1" dirty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D</a:t>
            </a:r>
            <a:r>
              <a:rPr lang="en-US" sz="2400" b="1" dirty="0" err="1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ihitung</a:t>
            </a:r>
            <a:r>
              <a:rPr lang="id-ID" sz="2400" b="1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 Dengan Rumus</a:t>
            </a:r>
            <a:r>
              <a:rPr lang="en-US" sz="2400" b="1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 </a:t>
            </a:r>
            <a:endParaRPr lang="id-ID" sz="2400" b="1" dirty="0" smtClean="0">
              <a:solidFill>
                <a:srgbClr val="00B0F0"/>
              </a:solidFill>
              <a:ea typeface="Tahoma" pitchFamily="34" charset="0"/>
              <a:cs typeface="Tahoma" pitchFamily="34" charset="0"/>
            </a:endParaRPr>
          </a:p>
          <a:p>
            <a:r>
              <a:rPr lang="id-ID" sz="2400" b="1" dirty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id-ID" sz="2400" b="1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      </a:t>
            </a:r>
            <a:r>
              <a:rPr lang="id-ID" sz="2400" b="1" dirty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id-ID" sz="2400" b="1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E</a:t>
            </a:r>
            <a:r>
              <a:rPr lang="en-US" sz="2400" b="1" dirty="0" err="1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mpiris</a:t>
            </a:r>
            <a:r>
              <a:rPr lang="en-US" sz="2400" b="1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id-ID" sz="2400" b="1" dirty="0" err="1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B</a:t>
            </a:r>
            <a:r>
              <a:rPr lang="en-US" sz="2400" b="1" dirty="0" err="1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erikut</a:t>
            </a:r>
            <a:r>
              <a:rPr lang="en-US" sz="2400" b="1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:</a:t>
            </a:r>
            <a:endParaRPr lang="en-US" sz="2400" b="1" dirty="0">
              <a:solidFill>
                <a:srgbClr val="00B0F0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628" y="1275778"/>
            <a:ext cx="7331966" cy="513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900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3017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rgbClr val="00B0F0"/>
                </a:solidFill>
              </a:rPr>
              <a:t>5</a:t>
            </a:r>
            <a:r>
              <a:rPr lang="id-ID" sz="3600" b="1" dirty="0" smtClean="0">
                <a:solidFill>
                  <a:srgbClr val="00B0F0"/>
                </a:solidFill>
              </a:rPr>
              <a:t>.2. Daya Sebagai Fungsi Kecepatan Angin</a:t>
            </a:r>
            <a:endParaRPr lang="id-ID" sz="3600" b="1" dirty="0">
              <a:solidFill>
                <a:srgbClr val="00B0F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1194" y="1381867"/>
            <a:ext cx="5203722" cy="4382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36742" y="6024716"/>
            <a:ext cx="8127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Gambar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id-ID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Diagram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Fungsi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680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9778"/>
          </a:xfrm>
        </p:spPr>
        <p:txBody>
          <a:bodyPr>
            <a:normAutofit fontScale="90000"/>
          </a:bodyPr>
          <a:lstStyle/>
          <a:p>
            <a:r>
              <a:rPr lang="id-ID" b="1" dirty="0">
                <a:solidFill>
                  <a:srgbClr val="FF0000"/>
                </a:solidFill>
              </a:rPr>
              <a:t>6</a:t>
            </a:r>
            <a:r>
              <a:rPr lang="id-ID" b="1" dirty="0" smtClean="0">
                <a:solidFill>
                  <a:srgbClr val="FF0000"/>
                </a:solidFill>
              </a:rPr>
              <a:t>. </a:t>
            </a:r>
            <a:r>
              <a:rPr lang="id-ID" b="1" dirty="0">
                <a:solidFill>
                  <a:srgbClr val="FF0000"/>
                </a:solidFill>
              </a:rPr>
              <a:t>P</a:t>
            </a:r>
            <a:r>
              <a:rPr lang="id-ID" b="1" dirty="0" smtClean="0">
                <a:solidFill>
                  <a:srgbClr val="FF0000"/>
                </a:solidFill>
              </a:rPr>
              <a:t>EMANFAATAN TENAGA ANGIN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199" y="1206910"/>
            <a:ext cx="1078352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Penggunaan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dilakukan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keperluan-keperluan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berikut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</a:p>
          <a:p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04813" lvl="3" indent="-404813"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Menggerakkan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pompa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air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irigasi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tambak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udang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04813" lvl="3" indent="-404813"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menggiling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memperoleh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beras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04813" lvl="3" indent="-404813"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menggergaji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kayu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04813" lvl="3" indent="-404813"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Membangkitkan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1310" y="202893"/>
            <a:ext cx="10515600" cy="637765"/>
          </a:xfrm>
        </p:spPr>
        <p:txBody>
          <a:bodyPr>
            <a:normAutofit fontScale="90000"/>
          </a:bodyPr>
          <a:lstStyle/>
          <a:p>
            <a:r>
              <a:rPr lang="id-ID" b="1" dirty="0">
                <a:solidFill>
                  <a:srgbClr val="FF0000"/>
                </a:solidFill>
              </a:rPr>
              <a:t>7</a:t>
            </a:r>
            <a:r>
              <a:rPr lang="id-ID" b="1" dirty="0" smtClean="0">
                <a:solidFill>
                  <a:srgbClr val="FF0000"/>
                </a:solidFill>
              </a:rPr>
              <a:t>. SKEMA PEMBANGKIT LISTRIK TENAGA ANGIN </a:t>
            </a:r>
            <a:endParaRPr lang="id-ID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3.bp.blogspot.com/-Y_ihqUTWn80/VGiqrj_2ntI/AAAAAAAAAOQ/HZwIwtNsm9s/s1600/sketsa-kincir-angi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04" y="840657"/>
            <a:ext cx="4785134" cy="523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47069" y="6258457"/>
            <a:ext cx="7215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Gambar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id-ID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id-ID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Skema Pembangkit Listrik Tenaga Angin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63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10" y="202893"/>
            <a:ext cx="10515600" cy="637765"/>
          </a:xfrm>
        </p:spPr>
        <p:txBody>
          <a:bodyPr>
            <a:normAutofit fontScale="90000"/>
          </a:bodyPr>
          <a:lstStyle/>
          <a:p>
            <a:r>
              <a:rPr lang="id-ID" b="1" dirty="0">
                <a:solidFill>
                  <a:srgbClr val="00B0F0"/>
                </a:solidFill>
              </a:rPr>
              <a:t>7</a:t>
            </a:r>
            <a:r>
              <a:rPr lang="id-ID" b="1" dirty="0" smtClean="0">
                <a:solidFill>
                  <a:srgbClr val="00B0F0"/>
                </a:solidFill>
              </a:rPr>
              <a:t>.1. Kontruksi Lain Kincir Angin</a:t>
            </a:r>
            <a:endParaRPr lang="id-ID" b="1" dirty="0">
              <a:solidFill>
                <a:srgbClr val="00B0F0"/>
              </a:solidFill>
            </a:endParaRPr>
          </a:p>
        </p:txBody>
      </p:sp>
      <p:pic>
        <p:nvPicPr>
          <p:cNvPr id="4" name="Picture 3" descr="Berkas:Wind turbine int.sv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2102" y="1002890"/>
            <a:ext cx="4577008" cy="532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56272" y="978588"/>
            <a:ext cx="4601779" cy="53484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/>
            <a:r>
              <a:rPr lang="id-ID" sz="2000" b="1" u="sng" dirty="0" smtClean="0">
                <a:solidFill>
                  <a:srgbClr val="FFC000"/>
                </a:solidFill>
              </a:rPr>
              <a:t> </a:t>
            </a:r>
            <a:r>
              <a:rPr lang="id-ID" sz="2000" b="1" u="sng" dirty="0" smtClean="0">
                <a:solidFill>
                  <a:srgbClr val="00B050"/>
                </a:solidFill>
              </a:rPr>
              <a:t>Keterangan :</a:t>
            </a:r>
          </a:p>
          <a:p>
            <a:pPr marL="342900" lvl="0" indent="-342900">
              <a:buAutoNum type="arabicPeriod"/>
            </a:pPr>
            <a:r>
              <a:rPr lang="id-ID" sz="2400" dirty="0" smtClean="0"/>
              <a:t>Foundation</a:t>
            </a:r>
          </a:p>
          <a:p>
            <a:pPr lvl="0"/>
            <a:r>
              <a:rPr lang="id-ID" sz="2400" dirty="0" smtClean="0"/>
              <a:t>2. Connection to electric grid</a:t>
            </a:r>
          </a:p>
          <a:p>
            <a:pPr lvl="0"/>
            <a:r>
              <a:rPr lang="id-ID" sz="2400" dirty="0" smtClean="0"/>
              <a:t>3. Tower</a:t>
            </a:r>
          </a:p>
          <a:p>
            <a:pPr lvl="0"/>
            <a:r>
              <a:rPr lang="id-ID" sz="2400" dirty="0" smtClean="0"/>
              <a:t>4. Access ladder</a:t>
            </a:r>
          </a:p>
          <a:p>
            <a:pPr lvl="0"/>
            <a:r>
              <a:rPr lang="id-ID" sz="2400" dirty="0" smtClean="0"/>
              <a:t>5. Wind orientation control</a:t>
            </a:r>
          </a:p>
          <a:p>
            <a:pPr lvl="0"/>
            <a:r>
              <a:rPr lang="id-ID" sz="2400" dirty="0" smtClean="0"/>
              <a:t>6. Nacelle</a:t>
            </a:r>
          </a:p>
          <a:p>
            <a:pPr lvl="0"/>
            <a:r>
              <a:rPr lang="id-ID" sz="2400" dirty="0" smtClean="0"/>
              <a:t>7. Generator</a:t>
            </a:r>
          </a:p>
          <a:p>
            <a:pPr lvl="0"/>
            <a:r>
              <a:rPr lang="id-ID" sz="2400" dirty="0" smtClean="0"/>
              <a:t>8. Anemometer</a:t>
            </a:r>
          </a:p>
          <a:p>
            <a:pPr lvl="0"/>
            <a:r>
              <a:rPr lang="id-ID" sz="2400" dirty="0" smtClean="0"/>
              <a:t>9. Brake</a:t>
            </a:r>
          </a:p>
          <a:p>
            <a:pPr lvl="0"/>
            <a:r>
              <a:rPr lang="id-ID" sz="2400" dirty="0" smtClean="0"/>
              <a:t>10.Gearbox</a:t>
            </a:r>
          </a:p>
          <a:p>
            <a:pPr lvl="0"/>
            <a:r>
              <a:rPr lang="id-ID" sz="2400" dirty="0" smtClean="0"/>
              <a:t>11. Rotor blade</a:t>
            </a:r>
          </a:p>
          <a:p>
            <a:pPr lvl="0"/>
            <a:r>
              <a:rPr lang="id-ID" sz="2400" dirty="0" smtClean="0"/>
              <a:t>12. Blade pitch control</a:t>
            </a:r>
          </a:p>
          <a:p>
            <a:pPr lvl="0"/>
            <a:r>
              <a:rPr lang="id-ID" sz="2400" dirty="0" smtClean="0"/>
              <a:t>13. Rotor hub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7069" y="6258457"/>
            <a:ext cx="4767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Gambar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5.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id-ID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Kontruksi Kincir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414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016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rgbClr val="00B0F0"/>
                </a:solidFill>
              </a:rPr>
              <a:t>7</a:t>
            </a:r>
            <a:r>
              <a:rPr lang="id-ID" sz="3600" b="1" dirty="0" smtClean="0">
                <a:solidFill>
                  <a:srgbClr val="00B0F0"/>
                </a:solidFill>
              </a:rPr>
              <a:t>.2. Bagian-bagian Penting Kincir Angin</a:t>
            </a:r>
            <a:endParaRPr lang="id-ID" sz="3600" b="1" dirty="0">
              <a:solidFill>
                <a:srgbClr val="00B0F0"/>
              </a:solidFill>
            </a:endParaRPr>
          </a:p>
        </p:txBody>
      </p:sp>
      <p:pic>
        <p:nvPicPr>
          <p:cNvPr id="4" name="Picture Placeholder 8" descr="Berkas:EERE illust large turbine.gif"/>
          <p:cNvPicPr>
            <a:picLocks/>
          </p:cNvPicPr>
          <p:nvPr/>
        </p:nvPicPr>
        <p:blipFill>
          <a:blip r:embed="rId2"/>
          <a:srcRect l="6475" r="6475"/>
          <a:stretch>
            <a:fillRect/>
          </a:stretch>
        </p:blipFill>
        <p:spPr bwMode="auto">
          <a:xfrm>
            <a:off x="988142" y="988142"/>
            <a:ext cx="5695194" cy="505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3360" y="1703340"/>
            <a:ext cx="4495660" cy="4885771"/>
          </a:xfrm>
        </p:spPr>
        <p:txBody>
          <a:bodyPr>
            <a:normAutofit fontScale="85000" lnSpcReduction="10000"/>
          </a:bodyPr>
          <a:lstStyle/>
          <a:p>
            <a:r>
              <a:rPr lang="id-ID" sz="1800" b="1" dirty="0" smtClean="0"/>
              <a:t>Sub-sistem yang dapat meningkatkan safety dan efisiensi dari turbin angin, yaitu : </a:t>
            </a:r>
          </a:p>
          <a:p>
            <a:pPr lvl="0">
              <a:buNone/>
            </a:pPr>
            <a:r>
              <a:rPr lang="id-ID" sz="1800" b="1" dirty="0" smtClean="0">
                <a:solidFill>
                  <a:srgbClr val="FF0000"/>
                </a:solidFill>
              </a:rPr>
              <a:t/>
            </a:r>
            <a:br>
              <a:rPr lang="id-ID" sz="1800" b="1" dirty="0" smtClean="0">
                <a:solidFill>
                  <a:srgbClr val="FF0000"/>
                </a:solidFill>
              </a:rPr>
            </a:br>
            <a:r>
              <a:rPr lang="id-ID" sz="1800" b="1" dirty="0" smtClean="0">
                <a:solidFill>
                  <a:srgbClr val="FF0000"/>
                </a:solidFill>
              </a:rPr>
              <a:t>Gearbox </a:t>
            </a:r>
            <a:r>
              <a:rPr lang="id-ID" sz="1800" b="1" dirty="0" smtClean="0"/>
              <a:t>Alat ini berfungsi untuk mengubah putaran rendah pada kincir menjadi putaran tinggi. </a:t>
            </a:r>
          </a:p>
          <a:p>
            <a:pPr lvl="0">
              <a:buNone/>
            </a:pPr>
            <a:r>
              <a:rPr lang="id-ID" sz="1800" b="1" dirty="0" smtClean="0"/>
              <a:t>     </a:t>
            </a:r>
            <a:r>
              <a:rPr lang="id-ID" sz="1800" b="1" dirty="0" smtClean="0">
                <a:solidFill>
                  <a:srgbClr val="FF0000"/>
                </a:solidFill>
              </a:rPr>
              <a:t>Brake System,</a:t>
            </a:r>
            <a:r>
              <a:rPr lang="id-ID" sz="1800" b="1" dirty="0" smtClean="0"/>
              <a:t> Digunakan untuk menjaga putaran pada poros setelah gearbox agar bekerja pada titik aman saat terdapat angin yang besar. </a:t>
            </a:r>
          </a:p>
          <a:p>
            <a:pPr lvl="0">
              <a:buNone/>
            </a:pPr>
            <a:r>
              <a:rPr lang="id-ID" sz="1800" b="1" dirty="0">
                <a:solidFill>
                  <a:srgbClr val="FF0000"/>
                </a:solidFill>
              </a:rPr>
              <a:t>	</a:t>
            </a:r>
            <a:r>
              <a:rPr lang="id-ID" sz="1800" b="1" dirty="0" smtClean="0">
                <a:solidFill>
                  <a:srgbClr val="FF0000"/>
                </a:solidFill>
              </a:rPr>
              <a:t>Generator, </a:t>
            </a:r>
            <a:r>
              <a:rPr lang="id-ID" sz="1800" b="1" dirty="0" smtClean="0"/>
              <a:t>mengubah energi mekanik jadi energi listrik</a:t>
            </a:r>
          </a:p>
          <a:p>
            <a:pPr lvl="0">
              <a:buNone/>
            </a:pPr>
            <a:r>
              <a:rPr lang="id-ID" sz="1800" b="1" dirty="0" smtClean="0">
                <a:solidFill>
                  <a:srgbClr val="FF0000"/>
                </a:solidFill>
              </a:rPr>
              <a:t/>
            </a:r>
            <a:br>
              <a:rPr lang="id-ID" sz="1800" b="1" dirty="0" smtClean="0">
                <a:solidFill>
                  <a:srgbClr val="FF0000"/>
                </a:solidFill>
              </a:rPr>
            </a:br>
            <a:r>
              <a:rPr lang="id-ID" sz="1800" b="1" dirty="0" smtClean="0">
                <a:solidFill>
                  <a:srgbClr val="FF0000"/>
                </a:solidFill>
              </a:rPr>
              <a:t>Penyimpan Energi </a:t>
            </a:r>
            <a:r>
              <a:rPr lang="id-ID" sz="1800" b="1" dirty="0" smtClean="0"/>
              <a:t>Karena keterbatasan ketersediaan akan energi angin (tidak sepanjang hari angin akan selalu tersedia) maka ketersediaan listrik pun tidak menentu. Oleh karena itu digunakan alat penyimpan energi yang berfungsi sebagai back-up energi listrik. </a:t>
            </a:r>
          </a:p>
          <a:p>
            <a:pPr lvl="0">
              <a:buNone/>
            </a:pPr>
            <a:r>
              <a:rPr lang="id-ID" sz="1800" b="1" dirty="0" smtClean="0"/>
              <a:t>     </a:t>
            </a:r>
            <a:r>
              <a:rPr lang="id-ID" sz="1800" b="1" dirty="0" smtClean="0">
                <a:solidFill>
                  <a:srgbClr val="FF0000"/>
                </a:solidFill>
              </a:rPr>
              <a:t>Rectifier-inverter, </a:t>
            </a:r>
            <a:r>
              <a:rPr lang="id-ID" sz="1800" b="1" dirty="0" smtClean="0"/>
              <a:t>Penyearah atau pengubah tegangan dari DC jadi AC atau sebaliknya</a:t>
            </a:r>
            <a:r>
              <a:rPr lang="id-ID" sz="1800" b="1" dirty="0" smtClean="0">
                <a:solidFill>
                  <a:srgbClr val="FF0000"/>
                </a:solidFill>
              </a:rPr>
              <a:t>  </a:t>
            </a:r>
            <a:br>
              <a:rPr lang="id-ID" sz="1800" b="1" dirty="0" smtClean="0">
                <a:solidFill>
                  <a:srgbClr val="FF0000"/>
                </a:solidFill>
              </a:rPr>
            </a:br>
            <a:endParaRPr lang="id-ID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6" name="Rectangle 5"/>
          <p:cNvSpPr/>
          <p:nvPr/>
        </p:nvSpPr>
        <p:spPr>
          <a:xfrm>
            <a:off x="7233017" y="1334008"/>
            <a:ext cx="17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Sub-sub </a:t>
            </a:r>
            <a:r>
              <a:rPr lang="id-ID" dirty="0"/>
              <a:t>penting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7568" y="6207623"/>
            <a:ext cx="5136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Gambar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id-ID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id-ID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Sub penting Kincir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657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2010"/>
          </a:xfrm>
        </p:spPr>
        <p:txBody>
          <a:bodyPr>
            <a:normAutofit/>
          </a:bodyPr>
          <a:lstStyle/>
          <a:p>
            <a:r>
              <a:rPr lang="id-ID" sz="3600" b="1" dirty="0" smtClean="0">
                <a:solidFill>
                  <a:srgbClr val="FF0000"/>
                </a:solidFill>
              </a:rPr>
              <a:t>8. ILUSTRASI PEMANFAATAN ENRGI SURYA DAN ANGIN</a:t>
            </a:r>
            <a:endParaRPr lang="id-ID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955" y="1154301"/>
            <a:ext cx="6936658" cy="4758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56968" y="5938684"/>
            <a:ext cx="7413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Gambar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7. Ilustrasi p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emanfaatan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surya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304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2010"/>
          </a:xfrm>
        </p:spPr>
        <p:txBody>
          <a:bodyPr>
            <a:normAutofit/>
          </a:bodyPr>
          <a:lstStyle/>
          <a:p>
            <a:r>
              <a:rPr lang="id-ID" sz="4000" b="1" dirty="0">
                <a:solidFill>
                  <a:srgbClr val="FF0000"/>
                </a:solidFill>
              </a:rPr>
              <a:t>9</a:t>
            </a:r>
            <a:r>
              <a:rPr lang="id-ID" sz="4000" b="1" dirty="0" smtClean="0">
                <a:solidFill>
                  <a:srgbClr val="FF0000"/>
                </a:solidFill>
              </a:rPr>
              <a:t>. </a:t>
            </a:r>
            <a:r>
              <a:rPr lang="id-ID" sz="4000" b="1" dirty="0" smtClean="0">
                <a:solidFill>
                  <a:srgbClr val="FF0000"/>
                </a:solidFill>
              </a:rPr>
              <a:t>DASAR ENERGI ANGIN</a:t>
            </a:r>
            <a:endParaRPr lang="id-ID" sz="4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1439" y="1236406"/>
            <a:ext cx="106065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Semua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diperbaharui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berasal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Matahari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(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kecuali</a:t>
            </a:r>
            <a:r>
              <a:rPr lang="id-ID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panas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bumi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465138" indent="-465138">
              <a:buFont typeface="Wingdings" pitchFamily="2" charset="2"/>
              <a:buChar char="q"/>
            </a:pP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Matahari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meradiasi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1,74 x 1.014 kilowatt jam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Bumi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setiap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jam (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Bumi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menerima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1,74 x 1.017 watt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)1-2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persen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diubah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65138" indent="-465138"/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Jadi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merupakan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bentuk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langsung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matahari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karena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dipengaruhi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pemanasan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merata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kerak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bumi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matahari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3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00833" y="748585"/>
            <a:ext cx="3556819" cy="770501"/>
          </a:xfrm>
        </p:spPr>
        <p:txBody>
          <a:bodyPr/>
          <a:lstStyle/>
          <a:p>
            <a:r>
              <a:rPr lang="id-ID" b="1" i="1" dirty="0" smtClean="0">
                <a:solidFill>
                  <a:srgbClr val="00B050"/>
                </a:solidFill>
              </a:rPr>
              <a:t>ENERGI ANGIN</a:t>
            </a:r>
            <a:endParaRPr lang="id-ID" b="1" i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Gambar terka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433" y="1696063"/>
            <a:ext cx="6576529" cy="437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932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2009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10</a:t>
            </a:r>
            <a:r>
              <a:rPr lang="id-ID" b="1" dirty="0" smtClean="0">
                <a:solidFill>
                  <a:srgbClr val="FF0000"/>
                </a:solidFill>
              </a:rPr>
              <a:t>. </a:t>
            </a:r>
            <a:r>
              <a:rPr lang="id-ID" b="1" dirty="0" smtClean="0">
                <a:solidFill>
                  <a:srgbClr val="FF0000"/>
                </a:solidFill>
              </a:rPr>
              <a:t>ANGIN SEBAGAI ENERGI POTENSIAL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246239"/>
            <a:ext cx="10668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Font typeface="Wingdings" pitchFamily="2" charset="2"/>
              <a:buChar char="q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dimanfaatkan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pengganti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bahan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bakar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fosil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65138" indent="-465138">
              <a:buFont typeface="Wingdings" pitchFamily="2" charset="2"/>
              <a:buChar char="q"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Ketersediaannya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diaalam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cukup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banyak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65138" indent="-465138">
              <a:buFont typeface="Wingdings" pitchFamily="2" charset="2"/>
              <a:buChar char="q"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it-IT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Dapat </a:t>
            </a:r>
            <a:r>
              <a:rPr lang="it-IT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diperoleh secara gratis di alam</a:t>
            </a:r>
            <a:r>
              <a:rPr lang="it-IT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65138" indent="-465138">
              <a:buFont typeface="Wingdings" pitchFamily="2" charset="2"/>
              <a:buChar char="q"/>
            </a:pPr>
            <a:endParaRPr lang="it-IT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pemanfaatannya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langsung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menimbulkan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pencemaran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udara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kata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lain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pemanfaatannya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ramah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lingkungan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64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542" y="468364"/>
            <a:ext cx="10515600" cy="637765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11</a:t>
            </a:r>
            <a:r>
              <a:rPr lang="id-ID" b="1" dirty="0" smtClean="0">
                <a:solidFill>
                  <a:srgbClr val="FF0000"/>
                </a:solidFill>
              </a:rPr>
              <a:t>. </a:t>
            </a:r>
            <a:r>
              <a:rPr lang="id-ID" b="1" dirty="0" smtClean="0">
                <a:solidFill>
                  <a:srgbClr val="FF0000"/>
                </a:solidFill>
              </a:rPr>
              <a:t>POTENSI ENERGI </a:t>
            </a:r>
            <a:r>
              <a:rPr lang="id-ID" b="1" dirty="0" smtClean="0">
                <a:solidFill>
                  <a:srgbClr val="FF0000"/>
                </a:solidFill>
              </a:rPr>
              <a:t>ANGIN DI </a:t>
            </a:r>
            <a:r>
              <a:rPr lang="id-ID" b="1" dirty="0" smtClean="0">
                <a:solidFill>
                  <a:srgbClr val="FF0000"/>
                </a:solidFill>
              </a:rPr>
              <a:t>INDONESIA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542" y="1543665"/>
            <a:ext cx="114349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 algn="just">
              <a:buFont typeface="Wingdings" pitchFamily="2" charset="2"/>
              <a:buChar char="q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Potensi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di Indonesia: 9,29 GW, (</a:t>
            </a:r>
            <a:r>
              <a:rPr lang="en-US" sz="2800" dirty="0" err="1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baru</a:t>
            </a:r>
            <a:r>
              <a:rPr lang="en-US" sz="2800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0,0005 GW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termanfaatkan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id-ID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di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sebagian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besar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wilayah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Indonesia </a:t>
            </a:r>
            <a:r>
              <a:rPr lang="en-US" sz="2800" dirty="0" err="1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hanya</a:t>
            </a:r>
            <a:r>
              <a:rPr lang="en-US" sz="2800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mencapai</a:t>
            </a:r>
            <a:r>
              <a:rPr lang="en-US" sz="2800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3-5 meter/</a:t>
            </a:r>
            <a:r>
              <a:rPr lang="en-US" sz="2800" dirty="0" err="1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detik</a:t>
            </a:r>
            <a:r>
              <a:rPr lang="en-US" sz="2800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kurang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memadai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membangkitkan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465138" indent="-465138"/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 algn="just">
              <a:buFont typeface="Wingdings" pitchFamily="2" charset="2"/>
              <a:buChar char="q"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beberapa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lokasi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potensi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itu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cukup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memadai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(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pantai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selatan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Jawa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pantai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barat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Sumatra,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wilayah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Indonesia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Timur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anginnya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rata-rata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6 m/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dtk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710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843" y="1289825"/>
            <a:ext cx="4042696" cy="495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96696" y="766605"/>
            <a:ext cx="7770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b="1" dirty="0" smtClean="0">
                <a:solidFill>
                  <a:srgbClr val="FF0000"/>
                </a:solidFill>
              </a:rPr>
              <a:t>ENERGI ARUS LAUT (GELOMBANG PASANG SURUT)</a:t>
            </a:r>
            <a:endParaRPr lang="id-ID" sz="2800" b="1" dirty="0">
              <a:solidFill>
                <a:srgbClr val="FF0000"/>
              </a:solidFill>
            </a:endParaRPr>
          </a:p>
        </p:txBody>
      </p:sp>
      <p:pic>
        <p:nvPicPr>
          <p:cNvPr id="4100" name="Picture 4" descr="Gambar terk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686" y="2482231"/>
            <a:ext cx="42862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392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256"/>
          </a:xfrm>
        </p:spPr>
        <p:txBody>
          <a:bodyPr>
            <a:normAutofit/>
          </a:bodyPr>
          <a:lstStyle/>
          <a:p>
            <a:r>
              <a:rPr lang="id-ID" sz="3600" b="1" dirty="0" smtClean="0">
                <a:solidFill>
                  <a:srgbClr val="FF0000"/>
                </a:solidFill>
              </a:rPr>
              <a:t>1. ARUS LAUT</a:t>
            </a:r>
            <a:endParaRPr lang="id-ID" sz="36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57" y="772501"/>
            <a:ext cx="4151027" cy="58200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sz="2000" b="1" dirty="0" smtClean="0"/>
              <a:t>ARUS LAUT</a:t>
            </a:r>
          </a:p>
          <a:p>
            <a:pPr marL="0" indent="0">
              <a:buNone/>
            </a:pPr>
            <a:r>
              <a:rPr lang="id-ID" sz="1800" b="1" dirty="0" smtClean="0"/>
              <a:t>Secara umum pengertian arus laut adalah gerak air laut, dimana proses terjadinya sangat dipengaruhi oleh kecepatan angin, tekanan air (densitas), topografi dasar laut, gaya koriolis dan arus ekman.</a:t>
            </a:r>
          </a:p>
          <a:p>
            <a:r>
              <a:rPr lang="id-ID" sz="1800" b="1" dirty="0" smtClean="0">
                <a:solidFill>
                  <a:srgbClr val="FF0000"/>
                </a:solidFill>
              </a:rPr>
              <a:t>Arus elementer adalah </a:t>
            </a:r>
            <a:r>
              <a:rPr lang="id-ID" sz="1800" b="1" dirty="0" smtClean="0"/>
              <a:t>arus laut yang timbul akibat pengaruh luar seperti :</a:t>
            </a:r>
          </a:p>
          <a:p>
            <a:pPr lvl="0"/>
            <a:r>
              <a:rPr lang="id-ID" sz="1800" b="1" dirty="0" smtClean="0">
                <a:solidFill>
                  <a:srgbClr val="FF0000"/>
                </a:solidFill>
              </a:rPr>
              <a:t>Arus euler </a:t>
            </a:r>
            <a:r>
              <a:rPr lang="id-ID" sz="1800" b="1" dirty="0" smtClean="0"/>
              <a:t>yaitu arus yang timbuil oleh gerakan lokal seperti taupan, gelombang dan lain-lain.</a:t>
            </a:r>
          </a:p>
          <a:p>
            <a:pPr lvl="0"/>
            <a:r>
              <a:rPr lang="id-ID" sz="1800" b="1" dirty="0" smtClean="0">
                <a:solidFill>
                  <a:srgbClr val="FF0000"/>
                </a:solidFill>
              </a:rPr>
              <a:t>Arus gradien, </a:t>
            </a:r>
            <a:r>
              <a:rPr lang="id-ID" sz="1800" b="1" dirty="0" smtClean="0"/>
              <a:t>arus yang timbul akibat ketidakseimbangan bidang isobar</a:t>
            </a:r>
          </a:p>
          <a:p>
            <a:pPr lvl="0"/>
            <a:r>
              <a:rPr lang="id-ID" sz="1800" b="1" dirty="0" smtClean="0">
                <a:solidFill>
                  <a:srgbClr val="FF0000"/>
                </a:solidFill>
              </a:rPr>
              <a:t>Arus geostropik, </a:t>
            </a:r>
            <a:r>
              <a:rPr lang="id-ID" sz="1800" b="1" dirty="0" smtClean="0"/>
              <a:t>arus yang bergerak searah dengan garis isobar dan selalu bergerak tegak lurus terhadap gaya koriolis dan searah putaran jarum jam dibelahan bumi Utara.</a:t>
            </a:r>
          </a:p>
          <a:p>
            <a:pPr lvl="0"/>
            <a:r>
              <a:rPr lang="id-ID" sz="1800" b="1" dirty="0" smtClean="0">
                <a:solidFill>
                  <a:srgbClr val="FF0000"/>
                </a:solidFill>
              </a:rPr>
              <a:t>Arus antitropik, </a:t>
            </a:r>
            <a:r>
              <a:rPr lang="id-ID" sz="1800" b="1" dirty="0" smtClean="0"/>
              <a:t>arus yang terdapat di perairan dangkal atau perairan sempit, dimana pengaruh arus koriolis ditiadakan</a:t>
            </a:r>
          </a:p>
          <a:p>
            <a:pPr marL="0" indent="0">
              <a:buNone/>
            </a:pPr>
            <a:endParaRPr lang="en-US" sz="1800" b="1" dirty="0"/>
          </a:p>
        </p:txBody>
      </p:sp>
      <p:pic>
        <p:nvPicPr>
          <p:cNvPr id="8" name="Picture Placeholder 7" descr="https://3.bp.blogspot.com/-99-bGkWyI2o/Wq5-Raa9_UI/AAAAAAAAFqA/AqRqeWqiRYA4-VjLqbPxUGlBemRBBM7VQCLcBGAs/s1600/arus%2Blaut.jpg"/>
          <p:cNvPicPr>
            <a:picLocks/>
          </p:cNvPicPr>
          <p:nvPr/>
        </p:nvPicPr>
        <p:blipFill>
          <a:blip r:embed="rId2"/>
          <a:srcRect l="14167" r="14167"/>
          <a:stretch>
            <a:fillRect/>
          </a:stretch>
        </p:blipFill>
        <p:spPr bwMode="auto">
          <a:xfrm>
            <a:off x="838200" y="1240091"/>
            <a:ext cx="4884848" cy="4884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089596" y="6253975"/>
            <a:ext cx="46334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Gambar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8. Arus Laut</a:t>
            </a:r>
            <a:endParaRPr lang="en-US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98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8772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2. ENERGI PASANG SURUT</a:t>
            </a:r>
            <a:endParaRPr lang="id-ID" b="1" dirty="0">
              <a:solidFill>
                <a:srgbClr val="FF0000"/>
              </a:solidFill>
            </a:endParaRPr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0704" y="1265904"/>
            <a:ext cx="8826910" cy="464574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" y="6064375"/>
            <a:ext cx="107245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Gambar</a:t>
            </a:r>
            <a:r>
              <a:rPr lang="id-ID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9.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Ilustrasi </a:t>
            </a:r>
            <a:r>
              <a:rPr lang="en-US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Terjadinya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Pasang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&amp; </a:t>
            </a:r>
            <a:r>
              <a:rPr lang="en-US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Surut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Air </a:t>
            </a:r>
            <a:r>
              <a:rPr lang="en-US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laut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Karena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Gaya Tarik </a:t>
            </a:r>
            <a:r>
              <a:rPr lang="en-US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Gravitasi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9816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620" y="1433051"/>
            <a:ext cx="4114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n-US" sz="2000" b="1" dirty="0" err="1" smtClean="0">
                <a:latin typeface="Arial Narrow" pitchFamily="34" charset="0"/>
              </a:rPr>
              <a:t>Energi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pasang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surut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terjadi</a:t>
            </a:r>
            <a:r>
              <a:rPr lang="en-US" sz="2000" dirty="0" smtClean="0">
                <a:latin typeface="Arial Narrow" pitchFamily="34" charset="0"/>
              </a:rPr>
              <a:t>  </a:t>
            </a:r>
            <a:r>
              <a:rPr lang="en-US" sz="2000" dirty="0" err="1" smtClean="0">
                <a:latin typeface="Arial Narrow" pitchFamily="34" charset="0"/>
              </a:rPr>
              <a:t>dari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resultan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gaya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grafitasi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dan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rotasi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bumi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dan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gaya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grafitasi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matahari</a:t>
            </a:r>
            <a:r>
              <a:rPr lang="en-US" sz="2000" dirty="0" smtClean="0">
                <a:latin typeface="Arial Narrow" pitchFamily="34" charset="0"/>
              </a:rPr>
              <a:t> yang </a:t>
            </a:r>
            <a:r>
              <a:rPr lang="en-US" sz="2000" dirty="0" err="1" smtClean="0">
                <a:latin typeface="Arial Narrow" pitchFamily="34" charset="0"/>
              </a:rPr>
              <a:t>bekerja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pada</a:t>
            </a:r>
            <a:r>
              <a:rPr lang="en-US" sz="2000" dirty="0" smtClean="0">
                <a:latin typeface="Arial Narrow" pitchFamily="34" charset="0"/>
              </a:rPr>
              <a:t> air </a:t>
            </a:r>
            <a:r>
              <a:rPr lang="en-US" sz="2000" dirty="0" err="1" smtClean="0">
                <a:latin typeface="Arial Narrow" pitchFamily="34" charset="0"/>
              </a:rPr>
              <a:t>laut</a:t>
            </a:r>
            <a:r>
              <a:rPr lang="en-US" sz="2000" dirty="0" smtClean="0">
                <a:latin typeface="Arial Narrow" pitchFamily="34" charset="0"/>
              </a:rPr>
              <a:t>.</a:t>
            </a:r>
          </a:p>
          <a:p>
            <a:pPr marL="457200" indent="-457200" algn="just">
              <a:buAutoNum type="alphaLcParenR"/>
            </a:pPr>
            <a:r>
              <a:rPr lang="en-US" sz="2000" dirty="0" err="1" smtClean="0">
                <a:latin typeface="Arial Narrow" pitchFamily="34" charset="0"/>
              </a:rPr>
              <a:t>Permukaan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laut</a:t>
            </a:r>
            <a:r>
              <a:rPr lang="en-US" sz="2000" dirty="0" smtClean="0">
                <a:latin typeface="Arial Narrow" pitchFamily="34" charset="0"/>
              </a:rPr>
              <a:t> (</a:t>
            </a:r>
            <a:r>
              <a:rPr lang="en-US" sz="2000" dirty="0" err="1" smtClean="0">
                <a:latin typeface="Arial Narrow" pitchFamily="34" charset="0"/>
              </a:rPr>
              <a:t>garis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putus</a:t>
            </a:r>
            <a:r>
              <a:rPr lang="en-US" sz="2000" dirty="0" smtClean="0">
                <a:latin typeface="Arial Narrow" pitchFamily="34" charset="0"/>
              </a:rPr>
              <a:t>) </a:t>
            </a:r>
            <a:r>
              <a:rPr lang="en-US" sz="2000" dirty="0" err="1" smtClean="0">
                <a:latin typeface="Arial Narrow" pitchFamily="34" charset="0"/>
              </a:rPr>
              <a:t>dititik</a:t>
            </a:r>
            <a:r>
              <a:rPr lang="en-US" sz="2000" dirty="0" smtClean="0">
                <a:latin typeface="Arial Narrow" pitchFamily="34" charset="0"/>
              </a:rPr>
              <a:t> A </a:t>
            </a:r>
            <a:r>
              <a:rPr lang="en-US" sz="2000" dirty="0" err="1" smtClean="0">
                <a:latin typeface="Arial Narrow" pitchFamily="34" charset="0"/>
              </a:rPr>
              <a:t>ditarik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kearah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bulan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sehingga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mencapai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titik</a:t>
            </a:r>
            <a:r>
              <a:rPr lang="en-US" sz="2000" dirty="0" smtClean="0">
                <a:latin typeface="Arial Narrow" pitchFamily="34" charset="0"/>
              </a:rPr>
              <a:t> A, </a:t>
            </a:r>
            <a:r>
              <a:rPr lang="en-US" sz="2000" dirty="0" err="1" smtClean="0">
                <a:latin typeface="Arial Narrow" pitchFamily="34" charset="0"/>
              </a:rPr>
              <a:t>kondisi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ini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laut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pada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titk</a:t>
            </a:r>
            <a:r>
              <a:rPr lang="en-US" sz="2000" dirty="0" smtClean="0">
                <a:latin typeface="Arial Narrow" pitchFamily="34" charset="0"/>
              </a:rPr>
              <a:t> A  </a:t>
            </a:r>
            <a:r>
              <a:rPr lang="en-US" sz="2000" dirty="0" err="1" smtClean="0">
                <a:latin typeface="Arial Narrow" pitchFamily="34" charset="0"/>
              </a:rPr>
              <a:t>keadaan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PASANG </a:t>
            </a:r>
            <a:r>
              <a:rPr lang="en-US" sz="2000" dirty="0" err="1" smtClean="0">
                <a:latin typeface="Arial Narrow" pitchFamily="34" charset="0"/>
              </a:rPr>
              <a:t>dan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laut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pada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titik</a:t>
            </a:r>
            <a:r>
              <a:rPr lang="en-US" sz="2000" dirty="0" smtClean="0">
                <a:latin typeface="Arial Narrow" pitchFamily="34" charset="0"/>
              </a:rPr>
              <a:t> B </a:t>
            </a:r>
            <a:r>
              <a:rPr lang="en-US" sz="2000" dirty="0" err="1" smtClean="0">
                <a:latin typeface="Arial Narrow" pitchFamily="34" charset="0"/>
              </a:rPr>
              <a:t>di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bumi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keadaan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SURUT</a:t>
            </a:r>
          </a:p>
          <a:p>
            <a:pPr marL="457200" indent="-457200" algn="just">
              <a:buAutoNum type="alphaLcParenR"/>
            </a:pPr>
            <a:r>
              <a:rPr lang="en-US" sz="2000" dirty="0" err="1" smtClean="0">
                <a:latin typeface="Arial Narrow" pitchFamily="34" charset="0"/>
              </a:rPr>
              <a:t>Keadaan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dimana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bulan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telah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mengelilingi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seperempat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bumi</a:t>
            </a:r>
            <a:r>
              <a:rPr lang="en-US" sz="2000" dirty="0" smtClean="0">
                <a:latin typeface="Arial Narrow" pitchFamily="34" charset="0"/>
              </a:rPr>
              <a:t> , </a:t>
            </a:r>
            <a:r>
              <a:rPr lang="en-US" sz="2000" dirty="0" err="1" smtClean="0">
                <a:latin typeface="Arial Narrow" pitchFamily="34" charset="0"/>
              </a:rPr>
              <a:t>situasi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ini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dititik</a:t>
            </a:r>
            <a:r>
              <a:rPr lang="en-US" sz="2000" dirty="0" smtClean="0">
                <a:latin typeface="Arial Narrow" pitchFamily="34" charset="0"/>
              </a:rPr>
              <a:t> A </a:t>
            </a:r>
            <a:r>
              <a:rPr lang="en-US" sz="2000" dirty="0" err="1" smtClean="0">
                <a:latin typeface="Arial Narrow" pitchFamily="34" charset="0"/>
              </a:rPr>
              <a:t>menglami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SURUT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dan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laut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di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titik</a:t>
            </a:r>
            <a:r>
              <a:rPr lang="en-US" sz="2000" dirty="0" smtClean="0">
                <a:latin typeface="Arial Narrow" pitchFamily="34" charset="0"/>
              </a:rPr>
              <a:t> B </a:t>
            </a:r>
            <a:r>
              <a:rPr lang="en-US" sz="2000" dirty="0" err="1" smtClean="0">
                <a:latin typeface="Arial Narrow" pitchFamily="34" charset="0"/>
              </a:rPr>
              <a:t>mengalami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PASANG</a:t>
            </a:r>
          </a:p>
        </p:txBody>
      </p:sp>
      <p:grpSp>
        <p:nvGrpSpPr>
          <p:cNvPr id="6" name="Group 75"/>
          <p:cNvGrpSpPr/>
          <p:nvPr/>
        </p:nvGrpSpPr>
        <p:grpSpPr>
          <a:xfrm>
            <a:off x="5464276" y="1433051"/>
            <a:ext cx="5641259" cy="4023852"/>
            <a:chOff x="1828800" y="304800"/>
            <a:chExt cx="5531777" cy="4636532"/>
          </a:xfrm>
        </p:grpSpPr>
        <p:grpSp>
          <p:nvGrpSpPr>
            <p:cNvPr id="7" name="Group 72"/>
            <p:cNvGrpSpPr/>
            <p:nvPr/>
          </p:nvGrpSpPr>
          <p:grpSpPr>
            <a:xfrm>
              <a:off x="1828800" y="304800"/>
              <a:ext cx="5531777" cy="4636532"/>
              <a:chOff x="533400" y="304800"/>
              <a:chExt cx="5531777" cy="4636532"/>
            </a:xfrm>
          </p:grpSpPr>
          <p:sp>
            <p:nvSpPr>
              <p:cNvPr id="9" name="Oval 3"/>
              <p:cNvSpPr/>
              <p:nvPr/>
            </p:nvSpPr>
            <p:spPr>
              <a:xfrm>
                <a:off x="609600" y="3124200"/>
                <a:ext cx="609600" cy="6858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37"/>
              <p:cNvGrpSpPr/>
              <p:nvPr/>
            </p:nvGrpSpPr>
            <p:grpSpPr>
              <a:xfrm>
                <a:off x="1752600" y="2514600"/>
                <a:ext cx="2133600" cy="1600200"/>
                <a:chOff x="4724400" y="1981200"/>
                <a:chExt cx="2133600" cy="1600200"/>
              </a:xfrm>
            </p:grpSpPr>
            <p:grpSp>
              <p:nvGrpSpPr>
                <p:cNvPr id="30" name="Group 21"/>
                <p:cNvGrpSpPr/>
                <p:nvPr/>
              </p:nvGrpSpPr>
              <p:grpSpPr>
                <a:xfrm>
                  <a:off x="5486400" y="2057400"/>
                  <a:ext cx="1199532" cy="1447800"/>
                  <a:chOff x="5486400" y="2057400"/>
                  <a:chExt cx="1199532" cy="1447800"/>
                </a:xfrm>
              </p:grpSpPr>
              <p:sp>
                <p:nvSpPr>
                  <p:cNvPr id="33" name="Oval 4"/>
                  <p:cNvSpPr/>
                  <p:nvPr/>
                </p:nvSpPr>
                <p:spPr>
                  <a:xfrm>
                    <a:off x="5486400" y="2057400"/>
                    <a:ext cx="1199532" cy="14478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4" name="Straight Connector 6"/>
                  <p:cNvCxnSpPr>
                    <a:stCxn id="31" idx="0"/>
                  </p:cNvCxnSpPr>
                  <p:nvPr/>
                </p:nvCxnSpPr>
                <p:spPr>
                  <a:xfrm rot="16200000" flipH="1">
                    <a:off x="5976783" y="2166783"/>
                    <a:ext cx="229394" cy="1062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7"/>
                  <p:cNvCxnSpPr/>
                  <p:nvPr/>
                </p:nvCxnSpPr>
                <p:spPr>
                  <a:xfrm>
                    <a:off x="5486400" y="2772696"/>
                    <a:ext cx="1524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5550312" y="2590800"/>
                    <a:ext cx="31771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5943600" y="2209800"/>
                    <a:ext cx="30970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  <p:sp>
              <p:nvSpPr>
                <p:cNvPr id="31" name="Oval 12"/>
                <p:cNvSpPr/>
                <p:nvPr/>
              </p:nvSpPr>
              <p:spPr>
                <a:xfrm>
                  <a:off x="5181600" y="1981200"/>
                  <a:ext cx="1676400" cy="1600200"/>
                </a:xfrm>
                <a:prstGeom prst="ellipse">
                  <a:avLst/>
                </a:prstGeom>
                <a:noFill/>
                <a:ln>
                  <a:solidFill>
                    <a:srgbClr val="0070C0"/>
                  </a:solidFill>
                  <a:prstDash val="dash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2" name="Straight Arrow Connector 31"/>
                <p:cNvCxnSpPr/>
                <p:nvPr/>
              </p:nvCxnSpPr>
              <p:spPr>
                <a:xfrm rot="10800000">
                  <a:off x="4724400" y="2760408"/>
                  <a:ext cx="457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Straight Arrow Connector 10"/>
              <p:cNvCxnSpPr/>
              <p:nvPr/>
            </p:nvCxnSpPr>
            <p:spPr>
              <a:xfrm rot="5400000" flipH="1" flipV="1">
                <a:off x="838200" y="2667000"/>
                <a:ext cx="533400" cy="2286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2819400" y="4114800"/>
                <a:ext cx="5661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latin typeface="Arial Narrow" pitchFamily="34" charset="0"/>
                  </a:rPr>
                  <a:t>Bumi</a:t>
                </a:r>
                <a:endParaRPr lang="en-US" sz="1600" dirty="0">
                  <a:latin typeface="Arial Narrow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33400" y="3810000"/>
                <a:ext cx="612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latin typeface="Arial Narrow" pitchFamily="34" charset="0"/>
                  </a:rPr>
                  <a:t>Bulan</a:t>
                </a:r>
                <a:endParaRPr lang="en-US" sz="1600" dirty="0">
                  <a:latin typeface="Arial Narrow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472758" y="3571448"/>
                <a:ext cx="1229409" cy="1149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Arial Narrow" pitchFamily="34" charset="0"/>
                  </a:rPr>
                  <a:t>Gaya </a:t>
                </a:r>
              </a:p>
              <a:p>
                <a:r>
                  <a:rPr lang="en-US" sz="1600" dirty="0" err="1" smtClean="0">
                    <a:latin typeface="Arial Narrow" pitchFamily="34" charset="0"/>
                  </a:rPr>
                  <a:t>Tarik</a:t>
                </a:r>
                <a:r>
                  <a:rPr lang="en-US" sz="1600" dirty="0" smtClean="0">
                    <a:latin typeface="Arial Narrow" pitchFamily="34" charset="0"/>
                  </a:rPr>
                  <a:t> </a:t>
                </a:r>
              </a:p>
              <a:p>
                <a:r>
                  <a:rPr lang="en-US" sz="1600" dirty="0" err="1" smtClean="0">
                    <a:latin typeface="Arial Narrow" pitchFamily="34" charset="0"/>
                  </a:rPr>
                  <a:t>Grafitasi</a:t>
                </a:r>
                <a:endParaRPr lang="en-US" sz="1600" dirty="0">
                  <a:latin typeface="Arial Narrow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19400" y="4552332"/>
                <a:ext cx="436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(a)</a:t>
                </a:r>
                <a:endParaRPr lang="en-US" dirty="0"/>
              </a:p>
            </p:txBody>
          </p:sp>
          <p:grpSp>
            <p:nvGrpSpPr>
              <p:cNvPr id="16" name="Group 70"/>
              <p:cNvGrpSpPr/>
              <p:nvPr/>
            </p:nvGrpSpPr>
            <p:grpSpPr>
              <a:xfrm>
                <a:off x="4495800" y="304800"/>
                <a:ext cx="1569377" cy="4224754"/>
                <a:chOff x="4914900" y="457200"/>
                <a:chExt cx="1569377" cy="4224754"/>
              </a:xfrm>
            </p:grpSpPr>
            <p:grpSp>
              <p:nvGrpSpPr>
                <p:cNvPr id="18" name="Group 21"/>
                <p:cNvGrpSpPr/>
                <p:nvPr/>
              </p:nvGrpSpPr>
              <p:grpSpPr>
                <a:xfrm rot="5400000">
                  <a:off x="4889046" y="2831648"/>
                  <a:ext cx="1461407" cy="1257300"/>
                  <a:chOff x="5486400" y="2057400"/>
                  <a:chExt cx="1199532" cy="1447800"/>
                </a:xfrm>
              </p:grpSpPr>
              <p:sp>
                <p:nvSpPr>
                  <p:cNvPr id="25" name="Oval 24"/>
                  <p:cNvSpPr/>
                  <p:nvPr/>
                </p:nvSpPr>
                <p:spPr>
                  <a:xfrm>
                    <a:off x="5486400" y="2057400"/>
                    <a:ext cx="1199532" cy="14478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6" name="Straight Connector 25"/>
                  <p:cNvCxnSpPr>
                    <a:stCxn id="25" idx="0"/>
                  </p:cNvCxnSpPr>
                  <p:nvPr/>
                </p:nvCxnSpPr>
                <p:spPr>
                  <a:xfrm rot="16200000" flipH="1">
                    <a:off x="5976783" y="2166783"/>
                    <a:ext cx="229394" cy="1062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5486400" y="2772696"/>
                    <a:ext cx="1524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TextBox 27"/>
                  <p:cNvSpPr txBox="1"/>
                  <p:nvPr/>
                </p:nvSpPr>
                <p:spPr>
                  <a:xfrm rot="16200000">
                    <a:off x="5906699" y="2317123"/>
                    <a:ext cx="445726" cy="26326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 rot="16200000">
                    <a:off x="5537049" y="2673728"/>
                    <a:ext cx="434480" cy="26326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  <p:sp>
              <p:nvSpPr>
                <p:cNvPr id="19" name="Oval 18"/>
                <p:cNvSpPr/>
                <p:nvPr/>
              </p:nvSpPr>
              <p:spPr>
                <a:xfrm rot="5400000">
                  <a:off x="4586968" y="2605768"/>
                  <a:ext cx="2065564" cy="1409700"/>
                </a:xfrm>
                <a:prstGeom prst="ellipse">
                  <a:avLst/>
                </a:prstGeom>
                <a:noFill/>
                <a:ln>
                  <a:solidFill>
                    <a:srgbClr val="0070C0"/>
                  </a:solidFill>
                  <a:prstDash val="dash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 rot="16200000">
                  <a:off x="5273740" y="1952972"/>
                  <a:ext cx="677636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/>
                <p:cNvSpPr txBox="1"/>
                <p:nvPr/>
              </p:nvSpPr>
              <p:spPr>
                <a:xfrm>
                  <a:off x="5674440" y="1371600"/>
                  <a:ext cx="809837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latin typeface="Arial Narrow" pitchFamily="34" charset="0"/>
                    </a:rPr>
                    <a:t>Gaya </a:t>
                  </a:r>
                </a:p>
                <a:p>
                  <a:r>
                    <a:rPr lang="en-US" sz="1600" dirty="0" err="1" smtClean="0">
                      <a:latin typeface="Arial Narrow" pitchFamily="34" charset="0"/>
                    </a:rPr>
                    <a:t>Tarik</a:t>
                  </a:r>
                  <a:r>
                    <a:rPr lang="en-US" sz="1600" dirty="0" smtClean="0">
                      <a:latin typeface="Arial Narrow" pitchFamily="34" charset="0"/>
                    </a:rPr>
                    <a:t> </a:t>
                  </a:r>
                </a:p>
                <a:p>
                  <a:r>
                    <a:rPr lang="en-US" sz="1600" dirty="0" err="1" smtClean="0">
                      <a:latin typeface="Arial Narrow" pitchFamily="34" charset="0"/>
                    </a:rPr>
                    <a:t>Grafitasi</a:t>
                  </a:r>
                  <a:endParaRPr lang="en-US" sz="1600" dirty="0">
                    <a:latin typeface="Arial Narrow" pitchFamily="34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5410200" y="4343400"/>
                  <a:ext cx="56618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err="1" smtClean="0">
                      <a:latin typeface="Arial Narrow" pitchFamily="34" charset="0"/>
                    </a:rPr>
                    <a:t>Bumi</a:t>
                  </a:r>
                  <a:endParaRPr lang="en-US" sz="1600" dirty="0">
                    <a:latin typeface="Arial Narrow" pitchFamily="34" charset="0"/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5334000" y="457200"/>
                  <a:ext cx="609600" cy="6858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" name="Straight Arrow Connector 23"/>
                <p:cNvCxnSpPr/>
                <p:nvPr/>
              </p:nvCxnSpPr>
              <p:spPr>
                <a:xfrm rot="16200000" flipH="1">
                  <a:off x="5922708" y="910716"/>
                  <a:ext cx="304800" cy="228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/>
              <p:cNvSpPr txBox="1"/>
              <p:nvPr/>
            </p:nvSpPr>
            <p:spPr>
              <a:xfrm>
                <a:off x="4953000" y="4572000"/>
                <a:ext cx="447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(b)</a:t>
                </a:r>
                <a:endParaRPr lang="en-US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372595" y="502744"/>
              <a:ext cx="61266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Arial Narrow" pitchFamily="34" charset="0"/>
                </a:rPr>
                <a:t>Bulan</a:t>
              </a:r>
              <a:endParaRPr lang="en-US" sz="1600" dirty="0">
                <a:latin typeface="Arial Narrow" pitchFamily="34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866968" y="5656784"/>
            <a:ext cx="7182463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Arial Narrow" pitchFamily="34" charset="0"/>
              </a:rPr>
              <a:t>Gambar</a:t>
            </a:r>
            <a:r>
              <a:rPr lang="id-ID" sz="2000" b="1" dirty="0" smtClean="0">
                <a:latin typeface="Arial Narrow" pitchFamily="34" charset="0"/>
              </a:rPr>
              <a:t> 10.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Terjadinya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Pasang</a:t>
            </a:r>
            <a:r>
              <a:rPr lang="en-US" sz="2000" b="1" dirty="0" smtClean="0">
                <a:latin typeface="Arial Narrow" pitchFamily="34" charset="0"/>
              </a:rPr>
              <a:t> &amp; </a:t>
            </a:r>
            <a:r>
              <a:rPr lang="en-US" sz="2000" b="1" dirty="0" err="1" smtClean="0">
                <a:latin typeface="Arial Narrow" pitchFamily="34" charset="0"/>
              </a:rPr>
              <a:t>Surut</a:t>
            </a:r>
            <a:r>
              <a:rPr lang="en-US" sz="2000" b="1" dirty="0" smtClean="0">
                <a:latin typeface="Arial Narrow" pitchFamily="34" charset="0"/>
              </a:rPr>
              <a:t> air </a:t>
            </a:r>
            <a:r>
              <a:rPr lang="en-US" sz="2000" b="1" dirty="0" err="1" smtClean="0">
                <a:latin typeface="Arial Narrow" pitchFamily="34" charset="0"/>
              </a:rPr>
              <a:t>laut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karena</a:t>
            </a:r>
            <a:r>
              <a:rPr lang="en-US" sz="2000" b="1" dirty="0" smtClean="0">
                <a:latin typeface="Arial Narrow" pitchFamily="34" charset="0"/>
              </a:rPr>
              <a:t> Gaya </a:t>
            </a:r>
            <a:r>
              <a:rPr lang="en-US" sz="2000" b="1" dirty="0" err="1" smtClean="0">
                <a:latin typeface="Arial Narrow" pitchFamily="34" charset="0"/>
              </a:rPr>
              <a:t>tarik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Grafitasi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3620" y="663365"/>
            <a:ext cx="3552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Arial Narrow" pitchFamily="34" charset="0"/>
              </a:rPr>
              <a:t>Energi</a:t>
            </a:r>
            <a:r>
              <a:rPr lang="en-US" sz="3200" b="1" dirty="0">
                <a:solidFill>
                  <a:srgbClr val="00B050"/>
                </a:solidFill>
                <a:latin typeface="Arial Narrow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 Narrow" pitchFamily="34" charset="0"/>
              </a:rPr>
              <a:t>pasang</a:t>
            </a:r>
            <a:r>
              <a:rPr lang="en-US" sz="3200" b="1" dirty="0">
                <a:solidFill>
                  <a:srgbClr val="00B050"/>
                </a:solidFill>
                <a:latin typeface="Arial Narrow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 Narrow" pitchFamily="34" charset="0"/>
              </a:rPr>
              <a:t>surut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15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8269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3. SKEMA BENDUNGAN DAN PASANG SURUT </a:t>
            </a:r>
            <a:endParaRPr lang="id-ID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Documents and Settings\Erhaneli\My Documents\gambar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701" y="973394"/>
            <a:ext cx="4517925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84606" y="973394"/>
            <a:ext cx="610583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8" indent="-350838" algn="just">
              <a:buFont typeface="Wingdings" pitchFamily="2" charset="2"/>
              <a:buChar char="q"/>
            </a:pPr>
            <a:r>
              <a:rPr lang="en-US" sz="2200" dirty="0" err="1" smtClean="0">
                <a:latin typeface="Arial Narrow" pitchFamily="34" charset="0"/>
              </a:rPr>
              <a:t>Pada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saat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laut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pasang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permukaan</a:t>
            </a:r>
            <a:r>
              <a:rPr lang="en-US" sz="2200" dirty="0" smtClean="0">
                <a:latin typeface="Arial Narrow" pitchFamily="34" charset="0"/>
              </a:rPr>
              <a:t> air </a:t>
            </a:r>
            <a:r>
              <a:rPr lang="en-US" sz="2200" dirty="0" err="1" smtClean="0">
                <a:latin typeface="Arial Narrow" pitchFamily="34" charset="0"/>
              </a:rPr>
              <a:t>laut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tinggi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mendekati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ujung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bendungan</a:t>
            </a:r>
            <a:r>
              <a:rPr lang="en-US" sz="2200" dirty="0" smtClean="0">
                <a:latin typeface="Arial Narrow" pitchFamily="34" charset="0"/>
              </a:rPr>
              <a:t> (</a:t>
            </a:r>
            <a:r>
              <a:rPr lang="en-US" sz="2200" dirty="0" err="1" smtClean="0">
                <a:latin typeface="Arial Narrow" pitchFamily="34" charset="0"/>
              </a:rPr>
              <a:t>gambar.a</a:t>
            </a:r>
            <a:r>
              <a:rPr lang="en-US" sz="2200" dirty="0" smtClean="0">
                <a:latin typeface="Arial Narrow" pitchFamily="34" charset="0"/>
              </a:rPr>
              <a:t>), </a:t>
            </a:r>
            <a:r>
              <a:rPr lang="en-US" sz="2200" dirty="0" err="1" smtClean="0">
                <a:latin typeface="Arial Narrow" pitchFamily="34" charset="0"/>
              </a:rPr>
              <a:t>waduk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akan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diisi</a:t>
            </a:r>
            <a:r>
              <a:rPr lang="en-US" sz="2200" dirty="0" smtClean="0">
                <a:latin typeface="Arial Narrow" pitchFamily="34" charset="0"/>
              </a:rPr>
              <a:t>  </a:t>
            </a:r>
            <a:r>
              <a:rPr lang="en-US" sz="2200" dirty="0" err="1" smtClean="0">
                <a:latin typeface="Arial Narrow" pitchFamily="34" charset="0"/>
              </a:rPr>
              <a:t>dengan</a:t>
            </a:r>
            <a:r>
              <a:rPr lang="en-US" sz="2200" dirty="0" smtClean="0">
                <a:latin typeface="Arial Narrow" pitchFamily="34" charset="0"/>
              </a:rPr>
              <a:t> air </a:t>
            </a:r>
            <a:r>
              <a:rPr lang="en-US" sz="2200" dirty="0" err="1" smtClean="0">
                <a:latin typeface="Arial Narrow" pitchFamily="34" charset="0"/>
              </a:rPr>
              <a:t>laut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dan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mengalirkannya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melalui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sebuah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turbin</a:t>
            </a:r>
            <a:r>
              <a:rPr lang="en-US" sz="2200" dirty="0" smtClean="0">
                <a:latin typeface="Arial Narrow" pitchFamily="34" charset="0"/>
              </a:rPr>
              <a:t> air</a:t>
            </a:r>
          </a:p>
          <a:p>
            <a:pPr marL="350838" indent="-350838" algn="just"/>
            <a:endParaRPr lang="en-US" sz="2200" dirty="0" smtClean="0">
              <a:latin typeface="Arial Narrow" pitchFamily="34" charset="0"/>
            </a:endParaRPr>
          </a:p>
          <a:p>
            <a:pPr marL="350838" indent="-350838" algn="just">
              <a:buFont typeface="Wingdings" pitchFamily="2" charset="2"/>
              <a:buChar char="q"/>
            </a:pPr>
            <a:r>
              <a:rPr lang="en-US" sz="2200" dirty="0" err="1" smtClean="0">
                <a:latin typeface="Arial Narrow" pitchFamily="34" charset="0"/>
              </a:rPr>
              <a:t>Dengan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sendirinya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turbin</a:t>
            </a:r>
            <a:r>
              <a:rPr lang="en-US" sz="2200" dirty="0" smtClean="0">
                <a:latin typeface="Arial Narrow" pitchFamily="34" charset="0"/>
              </a:rPr>
              <a:t> yang </a:t>
            </a:r>
            <a:r>
              <a:rPr lang="en-US" sz="2200" dirty="0" err="1" smtClean="0">
                <a:latin typeface="Arial Narrow" pitchFamily="34" charset="0"/>
              </a:rPr>
              <a:t>digabung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dengan</a:t>
            </a:r>
            <a:r>
              <a:rPr lang="en-US" sz="2200" dirty="0" smtClean="0">
                <a:latin typeface="Arial Narrow" pitchFamily="34" charset="0"/>
              </a:rPr>
              <a:t> generator </a:t>
            </a:r>
            <a:r>
              <a:rPr lang="en-US" sz="2200" dirty="0" err="1" smtClean="0">
                <a:latin typeface="Arial Narrow" pitchFamily="34" charset="0"/>
              </a:rPr>
              <a:t>paad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proses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pengisian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waduk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dari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laut</a:t>
            </a:r>
            <a:r>
              <a:rPr lang="en-US" sz="2200" dirty="0" smtClean="0">
                <a:latin typeface="Arial Narrow" pitchFamily="34" charset="0"/>
              </a:rPr>
              <a:t> generator </a:t>
            </a:r>
            <a:r>
              <a:rPr lang="en-US" sz="2200" dirty="0" err="1" smtClean="0">
                <a:latin typeface="Arial Narrow" pitchFamily="34" charset="0"/>
              </a:rPr>
              <a:t>tirbin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ini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akan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menghasilkan</a:t>
            </a:r>
            <a:r>
              <a:rPr lang="en-US" sz="2200" dirty="0" smtClean="0">
                <a:latin typeface="Arial Narrow" pitchFamily="34" charset="0"/>
              </a:rPr>
              <a:t> ENERGI LAUT </a:t>
            </a:r>
            <a:r>
              <a:rPr lang="en-US" sz="2200" dirty="0" err="1" smtClean="0">
                <a:latin typeface="Arial Narrow" pitchFamily="34" charset="0"/>
              </a:rPr>
              <a:t>sampai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tinggi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permukaan</a:t>
            </a:r>
            <a:r>
              <a:rPr lang="en-US" sz="2200" dirty="0" smtClean="0">
                <a:latin typeface="Arial Narrow" pitchFamily="34" charset="0"/>
              </a:rPr>
              <a:t> air </a:t>
            </a:r>
            <a:r>
              <a:rPr lang="en-US" sz="2200" dirty="0" err="1" smtClean="0">
                <a:latin typeface="Arial Narrow" pitchFamily="34" charset="0"/>
              </a:rPr>
              <a:t>daalam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waduk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sama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dengan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permukaan</a:t>
            </a:r>
            <a:r>
              <a:rPr lang="en-US" sz="2200" dirty="0" smtClean="0">
                <a:latin typeface="Arial Narrow" pitchFamily="34" charset="0"/>
              </a:rPr>
              <a:t> air </a:t>
            </a:r>
            <a:r>
              <a:rPr lang="en-US" sz="2200" dirty="0" err="1" smtClean="0">
                <a:latin typeface="Arial Narrow" pitchFamily="34" charset="0"/>
              </a:rPr>
              <a:t>laut</a:t>
            </a:r>
            <a:endParaRPr lang="en-US" sz="2200" dirty="0" smtClean="0">
              <a:latin typeface="Arial Narrow" pitchFamily="34" charset="0"/>
            </a:endParaRPr>
          </a:p>
          <a:p>
            <a:pPr marL="350838" indent="-350838" algn="just"/>
            <a:endParaRPr lang="en-US" sz="2200" dirty="0" smtClean="0">
              <a:latin typeface="Arial Narrow" pitchFamily="34" charset="0"/>
            </a:endParaRPr>
          </a:p>
          <a:p>
            <a:pPr marL="350838" indent="-350838" algn="just">
              <a:buFont typeface="Wingdings" pitchFamily="2" charset="2"/>
              <a:buChar char="q"/>
            </a:pPr>
            <a:r>
              <a:rPr lang="en-US" sz="2200" dirty="0" err="1" smtClean="0">
                <a:latin typeface="Arial Narrow" pitchFamily="34" charset="0"/>
              </a:rPr>
              <a:t>Pada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situasi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laut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surut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terjadi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hal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sebaliknya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waduk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dikosongkan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dengan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sendirinya</a:t>
            </a:r>
            <a:r>
              <a:rPr lang="en-US" sz="2200" dirty="0" smtClean="0">
                <a:latin typeface="Arial Narrow" pitchFamily="34" charset="0"/>
              </a:rPr>
              <a:t> air </a:t>
            </a:r>
            <a:r>
              <a:rPr lang="en-US" sz="2200" dirty="0" err="1" smtClean="0">
                <a:latin typeface="Arial Narrow" pitchFamily="34" charset="0"/>
              </a:rPr>
              <a:t>mengalir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melealui</a:t>
            </a:r>
            <a:r>
              <a:rPr lang="en-US" sz="2200" dirty="0" smtClean="0">
                <a:latin typeface="Arial Narrow" pitchFamily="34" charset="0"/>
              </a:rPr>
              <a:t> generator </a:t>
            </a:r>
            <a:r>
              <a:rPr lang="en-US" sz="2200" dirty="0" err="1" smtClean="0">
                <a:latin typeface="Arial Narrow" pitchFamily="34" charset="0"/>
              </a:rPr>
              <a:t>turbin</a:t>
            </a:r>
            <a:r>
              <a:rPr lang="en-US" sz="2200" dirty="0" smtClean="0">
                <a:latin typeface="Arial Narrow" pitchFamily="34" charset="0"/>
              </a:rPr>
              <a:t> yang </a:t>
            </a:r>
            <a:r>
              <a:rPr lang="en-US" sz="2200" dirty="0" err="1" smtClean="0">
                <a:latin typeface="Arial Narrow" pitchFamily="34" charset="0"/>
              </a:rPr>
              <a:t>akan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mengasilkan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energi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listrik</a:t>
            </a:r>
            <a:endParaRPr lang="en-US" sz="2200" dirty="0" smtClean="0">
              <a:latin typeface="Arial Narrow" pitchFamily="34" charset="0"/>
            </a:endParaRPr>
          </a:p>
          <a:p>
            <a:pPr marL="350838" indent="-350838" algn="just">
              <a:buFont typeface="Wingdings" pitchFamily="2" charset="2"/>
              <a:buChar char="q"/>
            </a:pPr>
            <a:r>
              <a:rPr lang="en-US" sz="2200" dirty="0" err="1" smtClean="0">
                <a:latin typeface="Arial Narrow" pitchFamily="34" charset="0"/>
              </a:rPr>
              <a:t>Turbin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harus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dapat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berputar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dua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arah</a:t>
            </a:r>
            <a:r>
              <a:rPr lang="en-US" sz="2200" dirty="0" smtClean="0">
                <a:latin typeface="Arial Narrow" pitchFamily="34" charset="0"/>
              </a:rPr>
              <a:t> yang </a:t>
            </a:r>
            <a:r>
              <a:rPr lang="en-US" sz="2200" dirty="0" err="1" smtClean="0">
                <a:latin typeface="Arial Narrow" pitchFamily="34" charset="0"/>
              </a:rPr>
              <a:t>dilakukan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secara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bergantian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pada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saat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pasang</a:t>
            </a:r>
            <a:r>
              <a:rPr lang="en-US" sz="2200" dirty="0" smtClean="0">
                <a:latin typeface="Arial Narrow" pitchFamily="34" charset="0"/>
              </a:rPr>
              <a:t>  </a:t>
            </a:r>
            <a:r>
              <a:rPr lang="en-US" sz="2200" dirty="0" err="1" smtClean="0">
                <a:latin typeface="Arial Narrow" pitchFamily="34" charset="0"/>
              </a:rPr>
              <a:t>surut</a:t>
            </a:r>
            <a:r>
              <a:rPr lang="en-US" sz="2200" dirty="0" smtClean="0">
                <a:latin typeface="Arial Narrow" pitchFamily="34" charset="0"/>
              </a:rPr>
              <a:t>.</a:t>
            </a:r>
          </a:p>
          <a:p>
            <a:pPr marL="350838" indent="-350838" algn="just">
              <a:buFont typeface="Wingdings" pitchFamily="2" charset="2"/>
              <a:buChar char="q"/>
            </a:pPr>
            <a:endParaRPr lang="en-US" sz="2200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6205595"/>
            <a:ext cx="5046406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Arial Narrow" pitchFamily="34" charset="0"/>
              </a:rPr>
              <a:t>Gambar</a:t>
            </a:r>
            <a:r>
              <a:rPr lang="id-ID" sz="2000" b="1" dirty="0" smtClean="0">
                <a:latin typeface="Arial Narrow" pitchFamily="34" charset="0"/>
              </a:rPr>
              <a:t> 10.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id-ID" sz="2000" b="1" dirty="0" smtClean="0">
                <a:latin typeface="Arial Narrow" pitchFamily="34" charset="0"/>
              </a:rPr>
              <a:t>Skema bendungan dan pasang surut</a:t>
            </a:r>
            <a:endParaRPr lang="en-US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68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0935" y="201995"/>
            <a:ext cx="9441425" cy="556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70935" y="5943598"/>
            <a:ext cx="8735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Gambar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d-ID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Siklus kerja pusat listrik tenaga air pasang surut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68996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3017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>
                <a:solidFill>
                  <a:srgbClr val="FF0000"/>
                </a:solidFill>
              </a:rPr>
              <a:t>PUSTAKA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147200"/>
            <a:ext cx="10515600" cy="5563316"/>
          </a:xfrm>
        </p:spPr>
        <p:txBody>
          <a:bodyPr>
            <a:normAutofit lnSpcReduction="10000"/>
          </a:bodyPr>
          <a:lstStyle/>
          <a:p>
            <a:pPr marL="457200" lvl="0" indent="-457200">
              <a:buAutoNum type="arabicPeriod"/>
            </a:pPr>
            <a:r>
              <a:rPr lang="en-US" dirty="0"/>
              <a:t>Fitzgerald, Charles Kingsley, Jr. </a:t>
            </a:r>
            <a:r>
              <a:rPr lang="en-US" i="1" dirty="0"/>
              <a:t>Electric Machinery six edition</a:t>
            </a:r>
            <a:r>
              <a:rPr lang="en-US" dirty="0"/>
              <a:t>, MC. </a:t>
            </a:r>
            <a:r>
              <a:rPr lang="en-US" dirty="0" err="1"/>
              <a:t>Graw</a:t>
            </a:r>
            <a:r>
              <a:rPr lang="en-US" dirty="0"/>
              <a:t> Hill, 2003.</a:t>
            </a:r>
            <a:endParaRPr lang="id-ID" dirty="0"/>
          </a:p>
          <a:p>
            <a:pPr marL="457200" lvl="0" indent="-457200">
              <a:buAutoNum type="arabicPeriod"/>
            </a:pPr>
            <a:r>
              <a:rPr lang="en-US" dirty="0"/>
              <a:t>Stephen, J. Chapman, </a:t>
            </a:r>
            <a:r>
              <a:rPr lang="en-US" i="1" dirty="0"/>
              <a:t>Electric Machinery Fundamentals Four Edition</a:t>
            </a:r>
            <a:r>
              <a:rPr lang="en-US" dirty="0"/>
              <a:t>, MC. </a:t>
            </a:r>
            <a:r>
              <a:rPr lang="en-US" dirty="0" err="1"/>
              <a:t>Graw</a:t>
            </a:r>
            <a:r>
              <a:rPr lang="en-US" dirty="0"/>
              <a:t> Hill, 2005.</a:t>
            </a:r>
            <a:endParaRPr lang="id-ID" dirty="0"/>
          </a:p>
          <a:p>
            <a:pPr marL="457200" lvl="0" indent="-457200">
              <a:buAutoNum type="arabicPeriod"/>
            </a:pPr>
            <a:r>
              <a:rPr lang="en-US" dirty="0"/>
              <a:t>Austin Hughes, </a:t>
            </a:r>
            <a:r>
              <a:rPr lang="en-US" i="1" dirty="0"/>
              <a:t>Electric Motor and Drives Third Edition</a:t>
            </a:r>
            <a:r>
              <a:rPr lang="en-US" dirty="0"/>
              <a:t>, </a:t>
            </a:r>
            <a:r>
              <a:rPr lang="en-US" dirty="0" err="1"/>
              <a:t>Newnes</a:t>
            </a:r>
            <a:r>
              <a:rPr lang="en-US" dirty="0"/>
              <a:t>, 2006.</a:t>
            </a:r>
            <a:endParaRPr lang="id-ID" dirty="0"/>
          </a:p>
          <a:p>
            <a:pPr marL="457200" lvl="0" indent="-457200">
              <a:buAutoNum type="arabicPeriod"/>
            </a:pPr>
            <a:r>
              <a:rPr lang="en-US" dirty="0" err="1"/>
              <a:t>Sulasno</a:t>
            </a:r>
            <a:r>
              <a:rPr lang="en-US" dirty="0"/>
              <a:t>. (2009). </a:t>
            </a:r>
            <a:r>
              <a:rPr lang="en-US" b="1" i="1" dirty="0" err="1"/>
              <a:t>Teknik</a:t>
            </a:r>
            <a:r>
              <a:rPr lang="en-US" b="1" i="1" dirty="0"/>
              <a:t> </a:t>
            </a:r>
            <a:r>
              <a:rPr lang="en-US" b="1" i="1" dirty="0" err="1"/>
              <a:t>Konversi</a:t>
            </a:r>
            <a:r>
              <a:rPr lang="en-US" b="1" i="1" dirty="0"/>
              <a:t> </a:t>
            </a:r>
            <a:r>
              <a:rPr lang="en-US" b="1" i="1" dirty="0" err="1"/>
              <a:t>Energi</a:t>
            </a:r>
            <a:r>
              <a:rPr lang="en-US" b="1" i="1" dirty="0"/>
              <a:t> </a:t>
            </a:r>
            <a:r>
              <a:rPr lang="en-US" b="1" i="1" dirty="0" err="1"/>
              <a:t>Listrik</a:t>
            </a:r>
            <a:r>
              <a:rPr lang="en-US" b="1" i="1" dirty="0"/>
              <a:t> </a:t>
            </a:r>
            <a:r>
              <a:rPr lang="en-US" b="1" i="1" dirty="0" err="1"/>
              <a:t>dan</a:t>
            </a:r>
            <a:r>
              <a:rPr lang="en-US" b="1" i="1" dirty="0"/>
              <a:t> </a:t>
            </a:r>
            <a:r>
              <a:rPr lang="en-US" b="1" i="1" dirty="0" err="1"/>
              <a:t>Sistem</a:t>
            </a:r>
            <a:r>
              <a:rPr lang="en-US" b="1" i="1" dirty="0"/>
              <a:t> </a:t>
            </a:r>
            <a:r>
              <a:rPr lang="en-US" b="1" i="1" dirty="0" err="1"/>
              <a:t>Pengaturan</a:t>
            </a:r>
            <a:r>
              <a:rPr lang="en-US" b="1" dirty="0"/>
              <a:t>.</a:t>
            </a:r>
            <a:r>
              <a:rPr lang="en-US" dirty="0"/>
              <a:t> Yogyakarta: </a:t>
            </a:r>
            <a:r>
              <a:rPr lang="en-US" dirty="0" err="1"/>
              <a:t>Graha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.</a:t>
            </a:r>
            <a:endParaRPr lang="id-ID" dirty="0"/>
          </a:p>
          <a:p>
            <a:pPr marL="457200" lvl="0" indent="-457200">
              <a:buAutoNum type="arabicPeriod"/>
            </a:pPr>
            <a:r>
              <a:rPr lang="en-US" dirty="0" err="1"/>
              <a:t>Zuhal</a:t>
            </a:r>
            <a:r>
              <a:rPr lang="en-US" dirty="0"/>
              <a:t>, </a:t>
            </a:r>
            <a:r>
              <a:rPr lang="en-US" i="1" dirty="0" err="1"/>
              <a:t>Dasar</a:t>
            </a:r>
            <a:r>
              <a:rPr lang="en-US" i="1" dirty="0"/>
              <a:t> </a:t>
            </a:r>
            <a:r>
              <a:rPr lang="en-US" i="1" dirty="0" err="1"/>
              <a:t>Teknik</a:t>
            </a:r>
            <a:r>
              <a:rPr lang="en-US" i="1" dirty="0"/>
              <a:t>  </a:t>
            </a:r>
            <a:r>
              <a:rPr lang="en-US" i="1" dirty="0" err="1"/>
              <a:t>Tenaga</a:t>
            </a:r>
            <a:r>
              <a:rPr lang="en-US" i="1" dirty="0"/>
              <a:t> </a:t>
            </a:r>
            <a:r>
              <a:rPr lang="en-US" i="1" dirty="0" err="1"/>
              <a:t>Listrik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Elektronika</a:t>
            </a:r>
            <a:r>
              <a:rPr lang="en-US" i="1" dirty="0"/>
              <a:t> </a:t>
            </a:r>
            <a:r>
              <a:rPr lang="en-US" i="1" dirty="0" err="1"/>
              <a:t>Daya</a:t>
            </a:r>
            <a:r>
              <a:rPr lang="en-US" dirty="0"/>
              <a:t>, PT. </a:t>
            </a:r>
            <a:r>
              <a:rPr lang="en-US" dirty="0" err="1"/>
              <a:t>Gramedia</a:t>
            </a:r>
            <a:r>
              <a:rPr lang="en-US" dirty="0"/>
              <a:t> </a:t>
            </a:r>
            <a:r>
              <a:rPr lang="en-US" dirty="0" err="1"/>
              <a:t>Pustaka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, Jakarta, 1993</a:t>
            </a:r>
            <a:r>
              <a:rPr lang="en-US" dirty="0" smtClean="0"/>
              <a:t>.</a:t>
            </a:r>
            <a:endParaRPr lang="id-ID" dirty="0" smtClean="0"/>
          </a:p>
          <a:p>
            <a:pPr marL="457200" lvl="0" indent="-457200">
              <a:buAutoNum type="arabicPeriod"/>
            </a:pPr>
            <a:r>
              <a:rPr lang="id-ID" dirty="0">
                <a:hlinkClick r:id="rId2"/>
              </a:rPr>
              <a:t>http://mit.ilearning.me/kincir-angin-pembangkit-listrik</a:t>
            </a:r>
            <a:r>
              <a:rPr lang="id-ID" dirty="0" smtClean="0">
                <a:hlinkClick r:id="rId2"/>
              </a:rPr>
              <a:t>/</a:t>
            </a:r>
            <a:endParaRPr lang="id-ID" dirty="0" smtClean="0"/>
          </a:p>
          <a:p>
            <a:pPr marL="457200" lvl="0" indent="-457200">
              <a:buAutoNum type="arabicPeriod"/>
            </a:pPr>
            <a:r>
              <a:rPr lang="id-ID" dirty="0">
                <a:hlinkClick r:id="rId3"/>
              </a:rPr>
              <a:t>http://ebtke.esdm.go.id/post/2011/04/25/138/pengembangan.energi.arus.laut?lang=en</a:t>
            </a:r>
            <a:endParaRPr lang="id-ID" dirty="0" smtClean="0"/>
          </a:p>
          <a:p>
            <a:pPr marL="457200" lvl="0" indent="-457200">
              <a:buAutoNum type="arabicPeriod"/>
            </a:pP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44710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48115" y="2111434"/>
            <a:ext cx="9905998" cy="2460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id-ID" b="1" dirty="0" smtClean="0"/>
              <a:t>Sekian</a:t>
            </a:r>
          </a:p>
          <a:p>
            <a:pPr algn="ctr" fontAlgn="base"/>
            <a:r>
              <a:rPr lang="id-ID" b="1" dirty="0" smtClean="0"/>
              <a:t>terimakasih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821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0501"/>
          </a:xfrm>
        </p:spPr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1. ENERGI ANGIN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279363"/>
            <a:ext cx="109605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588" indent="-509588">
              <a:buFont typeface="Wingdings" pitchFamily="2" charset="2"/>
              <a:buChar char="q"/>
              <a:tabLst>
                <a:tab pos="509588" algn="l"/>
              </a:tabLst>
            </a:pP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Energi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angin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telah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lama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dikenal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dan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dimanfaatkan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manusia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misalnya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untuk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perahu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layar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menggunakan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energi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angin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untuk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melewati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perairan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. </a:t>
            </a:r>
          </a:p>
          <a:p>
            <a:pPr marL="509588" indent="-509588">
              <a:buFont typeface="Wingdings" pitchFamily="2" charset="2"/>
              <a:buChar char="q"/>
              <a:tabLst>
                <a:tab pos="509588" algn="l"/>
              </a:tabLst>
            </a:pP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Pada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azasnya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angin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terjadi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karena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adanya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perbedaan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suhu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antara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udara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panas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dan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dingin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. </a:t>
            </a:r>
          </a:p>
          <a:p>
            <a:pPr marL="509588" indent="-509588">
              <a:buFont typeface="Wingdings" pitchFamily="2" charset="2"/>
              <a:buChar char="q"/>
              <a:tabLst>
                <a:tab pos="509588" algn="l"/>
              </a:tabLst>
            </a:pPr>
            <a:r>
              <a:rPr lang="en-US" sz="2800" dirty="0" smtClean="0">
                <a:ea typeface="Tahoma" pitchFamily="34" charset="0"/>
                <a:cs typeface="Tahoma" pitchFamily="34" charset="0"/>
              </a:rPr>
              <a:t>Daerah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khaktulistiwa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yang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panas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mengembang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menjadi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ringan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naik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keatas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dan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bergerak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kedaerah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kutub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yang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lebih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dingin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udaranya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menjadi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dingin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dan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turun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kebawah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.</a:t>
            </a:r>
          </a:p>
          <a:p>
            <a:pPr marL="509588" indent="-509588">
              <a:buFont typeface="Wingdings" pitchFamily="2" charset="2"/>
              <a:buChar char="q"/>
              <a:tabLst>
                <a:tab pos="509588" algn="l"/>
              </a:tabLst>
            </a:pP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Dengan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demikian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terjadi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suatu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perputaran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udara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atau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perpindahan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udara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dari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kutub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utara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ke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garis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khatulistiwa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menyusuri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permukaan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bumi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dan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sebaliknya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melalui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lapirsan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udara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yang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lebih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tinggi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. </a:t>
            </a:r>
          </a:p>
          <a:p>
            <a:pPr marL="509588" indent="-509588">
              <a:buFont typeface="Wingdings" pitchFamily="2" charset="2"/>
              <a:buChar char="q"/>
              <a:tabLst>
                <a:tab pos="509588" algn="l"/>
              </a:tabLst>
            </a:pP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Perpindahan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inilah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yang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dikenal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dengan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ea typeface="Tahoma" pitchFamily="34" charset="0"/>
                <a:cs typeface="Tahoma" pitchFamily="34" charset="0"/>
              </a:rPr>
              <a:t>angin</a:t>
            </a:r>
            <a:r>
              <a:rPr lang="en-US" sz="28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ea typeface="Tahoma" pitchFamily="34" charset="0"/>
                <a:cs typeface="Tahoma" pitchFamily="34" charset="0"/>
              </a:rPr>
              <a:t>pasat</a:t>
            </a:r>
            <a:r>
              <a:rPr lang="en-US" sz="2800" b="1" dirty="0" smtClean="0">
                <a:ea typeface="Tahoma" pitchFamily="34" charset="0"/>
                <a:cs typeface="Tahoma" pitchFamily="34" charset="0"/>
              </a:rPr>
              <a:t>.</a:t>
            </a:r>
            <a:endParaRPr lang="en-US" sz="2800" dirty="0"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123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0490" y="1086464"/>
            <a:ext cx="4326194" cy="4385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Selain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</a:t>
            </a:r>
            <a:r>
              <a:rPr lang="id-ID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gin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pasat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lagi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musim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mousson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pantai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lokal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Prinsipnya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bahwa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terjadi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karena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adanya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perbedaan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suhu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udara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beberapa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tempat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muka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bumi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1"/>
          <a:stretch/>
        </p:blipFill>
        <p:spPr>
          <a:xfrm>
            <a:off x="5668298" y="362779"/>
            <a:ext cx="4817805" cy="56480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34205" y="6179263"/>
            <a:ext cx="4085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Gambar 1. Proses terjadinya angin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76329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409371"/>
            <a:ext cx="10515600" cy="593519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2. KLASIFIKASI ANGIN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799" y="1143000"/>
            <a:ext cx="107736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Planetary </a:t>
            </a:r>
          </a:p>
          <a:p>
            <a:pPr marL="514350" indent="-514350"/>
            <a:r>
              <a:rPr lang="sv-SE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disebabkan oleh pemanasan yang lebih besar pada permukaan bumi dekat ekuator daripada kutub utara dan selatan</a:t>
            </a:r>
          </a:p>
          <a:p>
            <a:pPr marL="514350" indent="-514350"/>
            <a:endParaRPr lang="sv-SE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/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	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Lokal</a:t>
            </a:r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/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sv-SE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disebabkan 2 mekanisme, pertama perbedaan panas antara daratan dan air, kedua karena </a:t>
            </a:r>
            <a:r>
              <a:rPr lang="sv-SE" sz="3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hill and mountain slide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116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256"/>
          </a:xfrm>
        </p:spPr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3</a:t>
            </a:r>
            <a:r>
              <a:rPr lang="id-ID" b="1" dirty="0" smtClean="0">
                <a:solidFill>
                  <a:srgbClr val="FF0000"/>
                </a:solidFill>
              </a:rPr>
              <a:t>. ENERGI KINETIK TENAGA ANGIN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1224119"/>
            <a:ext cx="1022554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Rumus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digunakan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menentukan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seperti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halnya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kinetik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sebuah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benda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massa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(m)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(v)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;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					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40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8540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marL="8540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 =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kinetik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joulle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) </a:t>
            </a:r>
          </a:p>
          <a:p>
            <a:pPr marL="8540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 =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massa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udara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(kg )   	</a:t>
            </a:r>
          </a:p>
          <a:p>
            <a:pPr marL="8540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  =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(m/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detik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9613" y="2905433"/>
            <a:ext cx="1699683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9060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>
                <a:solidFill>
                  <a:srgbClr val="FF0000"/>
                </a:solidFill>
              </a:rPr>
              <a:t>4</a:t>
            </a:r>
            <a:r>
              <a:rPr lang="id-ID" sz="3600" b="1" dirty="0" smtClean="0">
                <a:solidFill>
                  <a:srgbClr val="FF0000"/>
                </a:solidFill>
              </a:rPr>
              <a:t>. SYARAT DAN KONDISI ANGIN YANG BISA DIJADIKAN </a:t>
            </a:r>
            <a:br>
              <a:rPr lang="id-ID" sz="3600" b="1" dirty="0" smtClean="0">
                <a:solidFill>
                  <a:srgbClr val="FF0000"/>
                </a:solidFill>
              </a:rPr>
            </a:br>
            <a:r>
              <a:rPr lang="id-ID" sz="3600" b="1" dirty="0">
                <a:solidFill>
                  <a:srgbClr val="FF0000"/>
                </a:solidFill>
              </a:rPr>
              <a:t> </a:t>
            </a:r>
            <a:r>
              <a:rPr lang="id-ID" sz="3600" b="1" dirty="0" smtClean="0">
                <a:solidFill>
                  <a:srgbClr val="FF0000"/>
                </a:solidFill>
              </a:rPr>
              <a:t>   SUMBER ENERGI LISTRIK</a:t>
            </a:r>
            <a:endParaRPr lang="id-ID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t="17594"/>
          <a:stretch/>
        </p:blipFill>
        <p:spPr bwMode="auto">
          <a:xfrm>
            <a:off x="1017946" y="1690688"/>
            <a:ext cx="6724650" cy="511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846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3399" y="483226"/>
            <a:ext cx="11162071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Bilamana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blok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udara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mempunyai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penampang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(A) m</a:t>
            </a:r>
            <a:r>
              <a:rPr lang="en-US" sz="2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bergerak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(v)  m/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dtk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maka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jumlah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massa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melewati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  <a:endParaRPr lang="id-ID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id-ID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  =  A . v . q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	A  =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penampang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(m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V  =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kecepatan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 m/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dtk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q  =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kepadatan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udara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(kg/m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demikian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maka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dapat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dihasilkan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persatuan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waktu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adalah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  =   E per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satuan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waktu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    =  0,5 q . A. V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persatuan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waktu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  =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(watt), </a:t>
            </a: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  =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(J ), </a:t>
            </a: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  =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kepadatan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udara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(m/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), A  =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penampang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d-ID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 =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kecepatan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(m/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549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0" y="302359"/>
            <a:ext cx="1075649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keperluan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praktis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sering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dipakai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rumus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pendekatan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sbb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	P = k A. v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P  =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(kW)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	K  =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konstanta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(1,37.10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-5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	A  =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luas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sudu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kipas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(m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	V  =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(km/jam)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keperluan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estimasi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sementara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sangat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kasar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sering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dipakai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rumus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sederhana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P  = 0,1 .v</a:t>
            </a:r>
            <a:r>
              <a:rPr lang="en-US" sz="2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  = 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persatuan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waktu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 W/m</a:t>
            </a:r>
            <a:r>
              <a:rPr lang="en-US" sz="2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  = 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(m/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detik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622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</TotalTime>
  <Words>1219</Words>
  <Application>Microsoft Office PowerPoint</Application>
  <PresentationFormat>Widescreen</PresentationFormat>
  <Paragraphs>191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Tahoma</vt:lpstr>
      <vt:lpstr>Times New Roman</vt:lpstr>
      <vt:lpstr>Wingdings</vt:lpstr>
      <vt:lpstr>Office Theme</vt:lpstr>
      <vt:lpstr>DASAR KONVERSI ENERGI LISTRIK</vt:lpstr>
      <vt:lpstr>ENERGI ANGIN</vt:lpstr>
      <vt:lpstr>1. ENERGI ANGIN</vt:lpstr>
      <vt:lpstr>PowerPoint Presentation</vt:lpstr>
      <vt:lpstr>2. KLASIFIKASI ANGIN</vt:lpstr>
      <vt:lpstr>3. ENERGI KINETIK TENAGA ANGIN</vt:lpstr>
      <vt:lpstr>4. SYARAT DAN KONDISI ANGIN YANG BISA DIJADIKAN      SUMBER ENERGI LISTRIK</vt:lpstr>
      <vt:lpstr>PowerPoint Presentation</vt:lpstr>
      <vt:lpstr>PowerPoint Presentation</vt:lpstr>
      <vt:lpstr>PowerPoint Presentation</vt:lpstr>
      <vt:lpstr>5. GAYA PADA SUDU-SUDU KINCIR AIR</vt:lpstr>
      <vt:lpstr>PowerPoint Presentation</vt:lpstr>
      <vt:lpstr>5.2. Daya Sebagai Fungsi Kecepatan Angin</vt:lpstr>
      <vt:lpstr>6. PEMANFAATAN TENAGA ANGIN</vt:lpstr>
      <vt:lpstr>7. SKEMA PEMBANGKIT LISTRIK TENAGA ANGIN </vt:lpstr>
      <vt:lpstr>7.1. Kontruksi Lain Kincir Angin</vt:lpstr>
      <vt:lpstr>7.2. Bagian-bagian Penting Kincir Angin</vt:lpstr>
      <vt:lpstr>8. ILUSTRASI PEMANFAATAN ENRGI SURYA DAN ANGIN</vt:lpstr>
      <vt:lpstr>9. DASAR ENERGI ANGIN</vt:lpstr>
      <vt:lpstr>10. ANGIN SEBAGAI ENERGI POTENSIAL</vt:lpstr>
      <vt:lpstr>11. POTENSI ENERGI ANGIN DI INDONESIA</vt:lpstr>
      <vt:lpstr>PowerPoint Presentation</vt:lpstr>
      <vt:lpstr>1. ARUS LAUT</vt:lpstr>
      <vt:lpstr>2. ENERGI PASANG SURUT</vt:lpstr>
      <vt:lpstr>PowerPoint Presentation</vt:lpstr>
      <vt:lpstr>3. SKEMA BENDUNGAN DAN PASANG SURUT </vt:lpstr>
      <vt:lpstr>PowerPoint Presentation</vt:lpstr>
      <vt:lpstr>PUSTAKA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Sejarah &amp; Perkembangan Mikroprosesor</dc:title>
  <dc:creator>ferry rahmat astianta Bukit</dc:creator>
  <cp:lastModifiedBy>Faisal</cp:lastModifiedBy>
  <cp:revision>130</cp:revision>
  <cp:lastPrinted>2019-06-23T21:05:19Z</cp:lastPrinted>
  <dcterms:created xsi:type="dcterms:W3CDTF">2017-09-18T14:30:24Z</dcterms:created>
  <dcterms:modified xsi:type="dcterms:W3CDTF">2019-06-30T15:32:20Z</dcterms:modified>
</cp:coreProperties>
</file>