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36"/>
  </p:notesMasterIdLst>
  <p:handoutMasterIdLst>
    <p:handoutMasterId r:id="rId37"/>
  </p:handoutMasterIdLst>
  <p:sldIdLst>
    <p:sldId id="256" r:id="rId2"/>
    <p:sldId id="273" r:id="rId3"/>
    <p:sldId id="274" r:id="rId4"/>
    <p:sldId id="275" r:id="rId5"/>
    <p:sldId id="276" r:id="rId6"/>
    <p:sldId id="277" r:id="rId7"/>
    <p:sldId id="278" r:id="rId8"/>
    <p:sldId id="279" r:id="rId9"/>
    <p:sldId id="281" r:id="rId10"/>
    <p:sldId id="282" r:id="rId11"/>
    <p:sldId id="263" r:id="rId12"/>
    <p:sldId id="264" r:id="rId13"/>
    <p:sldId id="266" r:id="rId14"/>
    <p:sldId id="283" r:id="rId15"/>
    <p:sldId id="267" r:id="rId16"/>
    <p:sldId id="265" r:id="rId17"/>
    <p:sldId id="268" r:id="rId18"/>
    <p:sldId id="284" r:id="rId19"/>
    <p:sldId id="285" r:id="rId20"/>
    <p:sldId id="269" r:id="rId21"/>
    <p:sldId id="270" r:id="rId22"/>
    <p:sldId id="271" r:id="rId23"/>
    <p:sldId id="286" r:id="rId24"/>
    <p:sldId id="287" r:id="rId25"/>
    <p:sldId id="288" r:id="rId26"/>
    <p:sldId id="289" r:id="rId27"/>
    <p:sldId id="293" r:id="rId28"/>
    <p:sldId id="294" r:id="rId29"/>
    <p:sldId id="296" r:id="rId30"/>
    <p:sldId id="297" r:id="rId31"/>
    <p:sldId id="272" r:id="rId32"/>
    <p:sldId id="290" r:id="rId33"/>
    <p:sldId id="291" r:id="rId34"/>
    <p:sldId id="262" r:id="rId35"/>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9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96" autoAdjust="0"/>
  </p:normalViewPr>
  <p:slideViewPr>
    <p:cSldViewPr snapToGrid="0">
      <p:cViewPr varScale="1">
        <p:scale>
          <a:sx n="66" d="100"/>
          <a:sy n="66"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id-ID"/>
          </a:p>
        </p:txBody>
      </p:sp>
      <p:sp>
        <p:nvSpPr>
          <p:cNvPr id="3" name="Date Placeholder 2"/>
          <p:cNvSpPr>
            <a:spLocks noGrp="1"/>
          </p:cNvSpPr>
          <p:nvPr>
            <p:ph type="dt" sz="quarter" idx="1"/>
          </p:nvPr>
        </p:nvSpPr>
        <p:spPr>
          <a:xfrm>
            <a:off x="3901698" y="0"/>
            <a:ext cx="2984871" cy="502755"/>
          </a:xfrm>
          <a:prstGeom prst="rect">
            <a:avLst/>
          </a:prstGeom>
        </p:spPr>
        <p:txBody>
          <a:bodyPr vert="horz" lIns="96616" tIns="48308" rIns="96616" bIns="48308" rtlCol="0"/>
          <a:lstStyle>
            <a:lvl1pPr algn="r">
              <a:defRPr sz="1300"/>
            </a:lvl1pPr>
          </a:lstStyle>
          <a:p>
            <a:fld id="{6E5AA43F-B1F2-4C09-9272-BC677EDBFF52}" type="datetimeFigureOut">
              <a:rPr lang="id-ID" smtClean="0"/>
              <a:t>03/07/2019</a:t>
            </a:fld>
            <a:endParaRPr lang="id-ID"/>
          </a:p>
        </p:txBody>
      </p:sp>
      <p:sp>
        <p:nvSpPr>
          <p:cNvPr id="4" name="Footer Placeholder 3"/>
          <p:cNvSpPr>
            <a:spLocks noGrp="1"/>
          </p:cNvSpPr>
          <p:nvPr>
            <p:ph type="ftr" sz="quarter" idx="2"/>
          </p:nvPr>
        </p:nvSpPr>
        <p:spPr>
          <a:xfrm>
            <a:off x="0" y="9517547"/>
            <a:ext cx="2984871" cy="502754"/>
          </a:xfrm>
          <a:prstGeom prst="rect">
            <a:avLst/>
          </a:prstGeom>
        </p:spPr>
        <p:txBody>
          <a:bodyPr vert="horz" lIns="96616" tIns="48308" rIns="96616" bIns="48308" rtlCol="0" anchor="b"/>
          <a:lstStyle>
            <a:lvl1pPr algn="l">
              <a:defRPr sz="1300"/>
            </a:lvl1pPr>
          </a:lstStyle>
          <a:p>
            <a:endParaRPr lang="id-ID"/>
          </a:p>
        </p:txBody>
      </p:sp>
      <p:sp>
        <p:nvSpPr>
          <p:cNvPr id="5" name="Slide Number Placeholder 4"/>
          <p:cNvSpPr>
            <a:spLocks noGrp="1"/>
          </p:cNvSpPr>
          <p:nvPr>
            <p:ph type="sldNum" sz="quarter" idx="3"/>
          </p:nvPr>
        </p:nvSpPr>
        <p:spPr>
          <a:xfrm>
            <a:off x="3901698" y="9517547"/>
            <a:ext cx="2984871" cy="502754"/>
          </a:xfrm>
          <a:prstGeom prst="rect">
            <a:avLst/>
          </a:prstGeom>
        </p:spPr>
        <p:txBody>
          <a:bodyPr vert="horz" lIns="96616" tIns="48308" rIns="96616" bIns="48308" rtlCol="0" anchor="b"/>
          <a:lstStyle>
            <a:lvl1pPr algn="r">
              <a:defRPr sz="1300"/>
            </a:lvl1pPr>
          </a:lstStyle>
          <a:p>
            <a:fld id="{2DD41143-5758-45D4-8AA4-1711532251C7}" type="slidenum">
              <a:rPr lang="id-ID" smtClean="0"/>
              <a:t>‹#›</a:t>
            </a:fld>
            <a:endParaRPr lang="id-ID"/>
          </a:p>
        </p:txBody>
      </p:sp>
    </p:spTree>
    <p:extLst>
      <p:ext uri="{BB962C8B-B14F-4D97-AF65-F5344CB8AC3E}">
        <p14:creationId xmlns:p14="http://schemas.microsoft.com/office/powerpoint/2010/main" val="3227962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A957F6FB-EFD7-4E1D-A82D-1CC1460124E0}" type="datetimeFigureOut">
              <a:rPr lang="en-GB" smtClean="0"/>
              <a:t>03/07/2019</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EDEF0FB5-843B-4B6C-8A68-FEFDA944C46F}" type="slidenum">
              <a:rPr lang="en-GB" smtClean="0"/>
              <a:t>‹#›</a:t>
            </a:fld>
            <a:endParaRPr lang="en-GB"/>
          </a:p>
        </p:txBody>
      </p:sp>
    </p:spTree>
    <p:extLst>
      <p:ext uri="{BB962C8B-B14F-4D97-AF65-F5344CB8AC3E}">
        <p14:creationId xmlns:p14="http://schemas.microsoft.com/office/powerpoint/2010/main" val="425096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DEF0FB5-843B-4B6C-8A68-FEFDA944C46F}" type="slidenum">
              <a:rPr lang="en-GB" smtClean="0"/>
              <a:t>1</a:t>
            </a:fld>
            <a:endParaRPr lang="en-GB"/>
          </a:p>
        </p:txBody>
      </p:sp>
    </p:spTree>
    <p:extLst>
      <p:ext uri="{BB962C8B-B14F-4D97-AF65-F5344CB8AC3E}">
        <p14:creationId xmlns:p14="http://schemas.microsoft.com/office/powerpoint/2010/main" val="4003014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03/07/2019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307477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03/07/2019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47369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03/07/2019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13565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03/07/2019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261085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F1E03-EA83-4454-96B7-DB4AF7DD8F57}" type="datetimeFigureOut">
              <a:rPr lang="en-GB" smtClean="0"/>
              <a:t>03/07/2019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187489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53F1E03-EA83-4454-96B7-DB4AF7DD8F57}" type="datetimeFigureOut">
              <a:rPr lang="en-GB" smtClean="0"/>
              <a:t>03/07/2019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53205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53F1E03-EA83-4454-96B7-DB4AF7DD8F57}" type="datetimeFigureOut">
              <a:rPr lang="en-GB" smtClean="0"/>
              <a:t>03/07/2019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348925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53F1E03-EA83-4454-96B7-DB4AF7DD8F57}" type="datetimeFigureOut">
              <a:rPr lang="en-GB" smtClean="0"/>
              <a:t>03/07/2019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20354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F1E03-EA83-4454-96B7-DB4AF7DD8F57}" type="datetimeFigureOut">
              <a:rPr lang="en-GB" smtClean="0"/>
              <a:t>03/07/2019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134297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F1E03-EA83-4454-96B7-DB4AF7DD8F57}" type="datetimeFigureOut">
              <a:rPr lang="en-GB" smtClean="0"/>
              <a:t>03/07/2019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229409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F1E03-EA83-4454-96B7-DB4AF7DD8F57}" type="datetimeFigureOut">
              <a:rPr lang="en-GB" smtClean="0"/>
              <a:t>03/07/2019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392517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F1E03-EA83-4454-96B7-DB4AF7DD8F57}" type="datetimeFigureOut">
              <a:rPr lang="en-GB" smtClean="0"/>
              <a:t>03/07/2019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2191B-9660-41B4-8F0A-FE5AA33942FA}" type="slidenum">
              <a:rPr lang="en-GB" smtClean="0"/>
              <a:t>‹#›</a:t>
            </a:fld>
            <a:endParaRPr lang="en-GB"/>
          </a:p>
        </p:txBody>
      </p:sp>
    </p:spTree>
    <p:extLst>
      <p:ext uri="{BB962C8B-B14F-4D97-AF65-F5344CB8AC3E}">
        <p14:creationId xmlns:p14="http://schemas.microsoft.com/office/powerpoint/2010/main" val="298843177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dokumen.tips/documents/dasar-konversi-energi-elektromagnet.html" TargetMode="External"/><Relationship Id="rId2" Type="http://schemas.openxmlformats.org/officeDocument/2006/relationships/hyperlink" Target="https://dokumen.tips/documents/prinsip-dasar-konversi-energi-elektromagnetik.html" TargetMode="External"/><Relationship Id="rId1" Type="http://schemas.openxmlformats.org/officeDocument/2006/relationships/slideLayout" Target="../slideLayouts/slideLayout2.xml"/><Relationship Id="rId5" Type="http://schemas.openxmlformats.org/officeDocument/2006/relationships/hyperlink" Target="https://www.studiobelajar.com/induksi-elektromagnetik/" TargetMode="External"/><Relationship Id="rId4" Type="http://schemas.openxmlformats.org/officeDocument/2006/relationships/hyperlink" Target="https://ardra.biz/induksi-elektromagnetik/"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926166" y="1518711"/>
            <a:ext cx="11265834" cy="999844"/>
          </a:xfrm>
        </p:spPr>
        <p:txBody>
          <a:bodyPr>
            <a:normAutofit/>
          </a:bodyPr>
          <a:lstStyle/>
          <a:p>
            <a:pPr algn="l"/>
            <a:r>
              <a:rPr lang="id-ID" sz="5400" b="1" dirty="0" smtClean="0">
                <a:solidFill>
                  <a:srgbClr val="FF0000"/>
                </a:solidFill>
              </a:rPr>
              <a:t>DASAR KONVERSI ENERGI LISTRIK</a:t>
            </a:r>
            <a:endParaRPr lang="en-GB" sz="5400" b="1" dirty="0">
              <a:solidFill>
                <a:srgbClr val="FF0000"/>
              </a:solidFill>
            </a:endParaRPr>
          </a:p>
        </p:txBody>
      </p:sp>
      <p:sp>
        <p:nvSpPr>
          <p:cNvPr id="7" name="Content Placeholder 2"/>
          <p:cNvSpPr txBox="1">
            <a:spLocks/>
          </p:cNvSpPr>
          <p:nvPr/>
        </p:nvSpPr>
        <p:spPr>
          <a:xfrm>
            <a:off x="926166" y="2398474"/>
            <a:ext cx="10562908" cy="70381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r>
              <a:rPr lang="id-ID" sz="2400" dirty="0" smtClean="0">
                <a:solidFill>
                  <a:schemeClr val="tx1"/>
                </a:solidFill>
              </a:rPr>
              <a:t>Pertemuan 8</a:t>
            </a:r>
          </a:p>
          <a:p>
            <a:endParaRPr lang="id-ID" dirty="0" smtClean="0"/>
          </a:p>
          <a:p>
            <a:endParaRPr lang="id-ID" dirty="0" smtClean="0"/>
          </a:p>
          <a:p>
            <a:endParaRPr lang="id-ID" dirty="0"/>
          </a:p>
        </p:txBody>
      </p:sp>
      <p:sp>
        <p:nvSpPr>
          <p:cNvPr id="9" name="Subtitle 2"/>
          <p:cNvSpPr>
            <a:spLocks noGrp="1"/>
          </p:cNvSpPr>
          <p:nvPr>
            <p:ph type="subTitle" idx="1"/>
          </p:nvPr>
        </p:nvSpPr>
        <p:spPr>
          <a:xfrm>
            <a:off x="926166" y="4507482"/>
            <a:ext cx="4488517" cy="916174"/>
          </a:xfrm>
        </p:spPr>
        <p:txBody>
          <a:bodyPr>
            <a:normAutofit/>
          </a:bodyPr>
          <a:lstStyle/>
          <a:p>
            <a:pPr algn="l"/>
            <a:r>
              <a:rPr lang="id-ID" sz="3200" dirty="0" smtClean="0">
                <a:solidFill>
                  <a:srgbClr val="00B0F0"/>
                </a:solidFill>
              </a:rPr>
              <a:t>AHMAD FAISAL, ST., MT</a:t>
            </a:r>
            <a:endParaRPr lang="en-GB" sz="3200" dirty="0">
              <a:solidFill>
                <a:srgbClr val="00B0F0"/>
              </a:solidFill>
            </a:endParaRPr>
          </a:p>
        </p:txBody>
      </p:sp>
      <p:sp>
        <p:nvSpPr>
          <p:cNvPr id="5" name="Content Placeholder 2"/>
          <p:cNvSpPr txBox="1">
            <a:spLocks/>
          </p:cNvSpPr>
          <p:nvPr/>
        </p:nvSpPr>
        <p:spPr>
          <a:xfrm>
            <a:off x="926166" y="3074485"/>
            <a:ext cx="8586544" cy="153358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d-ID" sz="3200" b="1" dirty="0" smtClean="0"/>
              <a:t>PRODUKSI ENERGI LISTRIK </a:t>
            </a:r>
          </a:p>
          <a:p>
            <a:pPr marL="457200" indent="-457200" algn="l">
              <a:buFontTx/>
              <a:buChar char="-"/>
            </a:pPr>
            <a:r>
              <a:rPr lang="id-ID" sz="3200" b="1" dirty="0" smtClean="0"/>
              <a:t>Elektromagnetik</a:t>
            </a:r>
          </a:p>
          <a:p>
            <a:pPr marL="457200" indent="-457200" algn="l">
              <a:buFontTx/>
              <a:buChar char="-"/>
            </a:pPr>
            <a:r>
              <a:rPr lang="id-ID" sz="3200" b="1" dirty="0" smtClean="0"/>
              <a:t>Induksi Elektromagnetik</a:t>
            </a:r>
            <a:endParaRPr lang="id-ID" sz="3200" b="1" dirty="0"/>
          </a:p>
        </p:txBody>
      </p:sp>
    </p:spTree>
    <p:extLst>
      <p:ext uri="{BB962C8B-B14F-4D97-AF65-F5344CB8AC3E}">
        <p14:creationId xmlns:p14="http://schemas.microsoft.com/office/powerpoint/2010/main" val="2126588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416540"/>
          </a:xfrm>
        </p:spPr>
        <p:txBody>
          <a:bodyPr>
            <a:noAutofit/>
          </a:bodyPr>
          <a:lstStyle/>
          <a:p>
            <a:r>
              <a:rPr lang="id-ID" sz="3600" b="1" dirty="0" smtClean="0">
                <a:solidFill>
                  <a:srgbClr val="00B0F0"/>
                </a:solidFill>
              </a:rPr>
              <a:t>1.7. </a:t>
            </a:r>
            <a:r>
              <a:rPr lang="en-US" sz="3600" b="1" dirty="0">
                <a:solidFill>
                  <a:srgbClr val="00B0F0"/>
                </a:solidFill>
              </a:rPr>
              <a:t>Gaya </a:t>
            </a:r>
            <a:r>
              <a:rPr lang="en-US" sz="3600" b="1" dirty="0" err="1">
                <a:solidFill>
                  <a:srgbClr val="00B0F0"/>
                </a:solidFill>
              </a:rPr>
              <a:t>Gerak</a:t>
            </a:r>
            <a:r>
              <a:rPr lang="en-US" sz="3600" b="1" dirty="0">
                <a:solidFill>
                  <a:srgbClr val="00B0F0"/>
                </a:solidFill>
              </a:rPr>
              <a:t> Magnet (GGM)</a:t>
            </a:r>
            <a:endParaRPr lang="id-ID" sz="3600" b="1" dirty="0">
              <a:solidFill>
                <a:srgbClr val="00B0F0"/>
              </a:solidFill>
            </a:endParaRPr>
          </a:p>
        </p:txBody>
      </p:sp>
      <p:sp>
        <p:nvSpPr>
          <p:cNvPr id="5" name="Content Placeholder 2"/>
          <p:cNvSpPr>
            <a:spLocks noGrp="1"/>
          </p:cNvSpPr>
          <p:nvPr>
            <p:ph idx="1"/>
          </p:nvPr>
        </p:nvSpPr>
        <p:spPr>
          <a:xfrm>
            <a:off x="1066800" y="1270547"/>
            <a:ext cx="10058400" cy="4023360"/>
          </a:xfrm>
        </p:spPr>
        <p:txBody>
          <a:bodyPr/>
          <a:lstStyle/>
          <a:p>
            <a:pPr marL="323850" indent="-323850">
              <a:buFont typeface="Wingdings" panose="05000000000000000000" pitchFamily="2" charset="2"/>
              <a:buChar char="Ø"/>
            </a:pPr>
            <a:r>
              <a:rPr lang="en-US" dirty="0" err="1" smtClean="0"/>
              <a:t>Ukuran</a:t>
            </a:r>
            <a:r>
              <a:rPr lang="en-US" dirty="0" smtClean="0"/>
              <a:t> </a:t>
            </a:r>
            <a:r>
              <a:rPr lang="en-US" dirty="0" err="1" smtClean="0"/>
              <a:t>kemampuan</a:t>
            </a:r>
            <a:r>
              <a:rPr lang="en-US" dirty="0" smtClean="0"/>
              <a:t> </a:t>
            </a:r>
            <a:r>
              <a:rPr lang="en-US" dirty="0" err="1" smtClean="0"/>
              <a:t>kumparan</a:t>
            </a:r>
            <a:r>
              <a:rPr lang="en-US" dirty="0" smtClean="0"/>
              <a:t> </a:t>
            </a:r>
            <a:r>
              <a:rPr lang="en-US" dirty="0" err="1" smtClean="0"/>
              <a:t>untuk</a:t>
            </a:r>
            <a:r>
              <a:rPr lang="en-US" dirty="0" smtClean="0"/>
              <a:t> </a:t>
            </a:r>
            <a:r>
              <a:rPr lang="en-US" dirty="0" err="1" smtClean="0"/>
              <a:t>menghasilkan</a:t>
            </a:r>
            <a:r>
              <a:rPr lang="en-US" dirty="0" smtClean="0"/>
              <a:t> </a:t>
            </a:r>
            <a:r>
              <a:rPr lang="en-US" dirty="0" err="1" smtClean="0"/>
              <a:t>fluksi</a:t>
            </a:r>
            <a:r>
              <a:rPr lang="en-US" dirty="0" smtClean="0"/>
              <a:t> </a:t>
            </a:r>
            <a:r>
              <a:rPr lang="en-US" dirty="0" smtClean="0">
                <a:sym typeface="Wingdings" panose="05000000000000000000" pitchFamily="2" charset="2"/>
              </a:rPr>
              <a:t> Gaya </a:t>
            </a:r>
            <a:r>
              <a:rPr lang="en-US" dirty="0" err="1" smtClean="0">
                <a:sym typeface="Wingdings" panose="05000000000000000000" pitchFamily="2" charset="2"/>
              </a:rPr>
              <a:t>Gerak</a:t>
            </a:r>
            <a:r>
              <a:rPr lang="en-US" dirty="0" smtClean="0">
                <a:sym typeface="Wingdings" panose="05000000000000000000" pitchFamily="2" charset="2"/>
              </a:rPr>
              <a:t> Magnet (GGM/ </a:t>
            </a:r>
            <a:r>
              <a:rPr lang="en-US" dirty="0" err="1" smtClean="0">
                <a:sym typeface="Wingdings" panose="05000000000000000000" pitchFamily="2" charset="2"/>
              </a:rPr>
              <a:t>Magnetomotive</a:t>
            </a:r>
            <a:r>
              <a:rPr lang="en-US" dirty="0" smtClean="0">
                <a:sym typeface="Wingdings" panose="05000000000000000000" pitchFamily="2" charset="2"/>
              </a:rPr>
              <a:t> force) </a:t>
            </a:r>
          </a:p>
          <a:p>
            <a:pPr>
              <a:buFont typeface="Wingdings" panose="05000000000000000000" pitchFamily="2" charset="2"/>
              <a:buChar char="Ø"/>
            </a:pPr>
            <a:r>
              <a:rPr lang="en-US" dirty="0" smtClean="0">
                <a:sym typeface="Wingdings" panose="05000000000000000000" pitchFamily="2" charset="2"/>
              </a:rPr>
              <a:t>GGM </a:t>
            </a:r>
            <a:r>
              <a:rPr lang="en-US" dirty="0" err="1" smtClean="0">
                <a:sym typeface="Wingdings" panose="05000000000000000000" pitchFamily="2" charset="2"/>
              </a:rPr>
              <a:t>berkaitan</a:t>
            </a:r>
            <a:r>
              <a:rPr lang="en-US" dirty="0" smtClean="0">
                <a:sym typeface="Wingdings" panose="05000000000000000000" pitchFamily="2" charset="2"/>
              </a:rPr>
              <a:t> </a:t>
            </a:r>
            <a:r>
              <a:rPr lang="en-US" dirty="0" err="1" smtClean="0">
                <a:sym typeface="Wingdings" panose="05000000000000000000" pitchFamily="2" charset="2"/>
              </a:rPr>
              <a:t>dengan</a:t>
            </a:r>
            <a:r>
              <a:rPr lang="en-US" dirty="0" smtClean="0">
                <a:sym typeface="Wingdings" panose="05000000000000000000" pitchFamily="2" charset="2"/>
              </a:rPr>
              <a:t> GGL</a:t>
            </a:r>
          </a:p>
          <a:p>
            <a:pPr marL="323850" indent="-309563">
              <a:buFont typeface="Wingdings" panose="05000000000000000000" pitchFamily="2" charset="2"/>
              <a:buChar char="Ø"/>
            </a:pPr>
            <a:r>
              <a:rPr lang="en-US" dirty="0" smtClean="0">
                <a:sym typeface="Wingdings" panose="05000000000000000000" pitchFamily="2" charset="2"/>
              </a:rPr>
              <a:t>GGM </a:t>
            </a:r>
            <a:r>
              <a:rPr lang="en-US" dirty="0" err="1" smtClean="0">
                <a:sym typeface="Wingdings" panose="05000000000000000000" pitchFamily="2" charset="2"/>
              </a:rPr>
              <a:t>kumparan</a:t>
            </a:r>
            <a:r>
              <a:rPr lang="en-US" dirty="0" smtClean="0">
                <a:sym typeface="Wingdings" panose="05000000000000000000" pitchFamily="2" charset="2"/>
              </a:rPr>
              <a:t> </a:t>
            </a:r>
            <a:r>
              <a:rPr lang="en-US" dirty="0" err="1" smtClean="0">
                <a:sym typeface="Wingdings" panose="05000000000000000000" pitchFamily="2" charset="2"/>
              </a:rPr>
              <a:t>berubah</a:t>
            </a:r>
            <a:r>
              <a:rPr lang="en-US" dirty="0" smtClean="0">
                <a:sym typeface="Wingdings" panose="05000000000000000000" pitchFamily="2" charset="2"/>
              </a:rPr>
              <a:t> </a:t>
            </a:r>
            <a:r>
              <a:rPr lang="en-US" dirty="0" err="1" smtClean="0">
                <a:sym typeface="Wingdings" panose="05000000000000000000" pitchFamily="2" charset="2"/>
              </a:rPr>
              <a:t>sesuai</a:t>
            </a:r>
            <a:r>
              <a:rPr lang="en-US" dirty="0" smtClean="0">
                <a:sym typeface="Wingdings" panose="05000000000000000000" pitchFamily="2" charset="2"/>
              </a:rPr>
              <a:t> </a:t>
            </a:r>
            <a:r>
              <a:rPr lang="en-US" dirty="0" err="1" smtClean="0">
                <a:sym typeface="Wingdings" panose="05000000000000000000" pitchFamily="2" charset="2"/>
              </a:rPr>
              <a:t>dengan</a:t>
            </a:r>
            <a:r>
              <a:rPr lang="en-US" dirty="0" smtClean="0">
                <a:sym typeface="Wingdings" panose="05000000000000000000" pitchFamily="2" charset="2"/>
              </a:rPr>
              <a:t> </a:t>
            </a:r>
            <a:r>
              <a:rPr lang="en-US" dirty="0" err="1" smtClean="0">
                <a:sym typeface="Wingdings" panose="05000000000000000000" pitchFamily="2" charset="2"/>
              </a:rPr>
              <a:t>arus</a:t>
            </a:r>
            <a:r>
              <a:rPr lang="en-US" dirty="0" smtClean="0">
                <a:sym typeface="Wingdings" panose="05000000000000000000" pitchFamily="2" charset="2"/>
              </a:rPr>
              <a:t> yang </a:t>
            </a:r>
            <a:r>
              <a:rPr lang="en-US" dirty="0" err="1" smtClean="0">
                <a:sym typeface="Wingdings" panose="05000000000000000000" pitchFamily="2" charset="2"/>
              </a:rPr>
              <a:t>mengalir</a:t>
            </a:r>
            <a:r>
              <a:rPr lang="en-US" dirty="0" smtClean="0">
                <a:sym typeface="Wingdings" panose="05000000000000000000" pitchFamily="2" charset="2"/>
              </a:rPr>
              <a:t> </a:t>
            </a:r>
            <a:r>
              <a:rPr lang="en-US" dirty="0" err="1" smtClean="0">
                <a:sym typeface="Wingdings" panose="05000000000000000000" pitchFamily="2" charset="2"/>
              </a:rPr>
              <a:t>dalam</a:t>
            </a:r>
            <a:r>
              <a:rPr lang="en-US" dirty="0" smtClean="0">
                <a:sym typeface="Wingdings" panose="05000000000000000000" pitchFamily="2" charset="2"/>
              </a:rPr>
              <a:t> </a:t>
            </a:r>
            <a:r>
              <a:rPr lang="en-US" dirty="0" err="1" smtClean="0">
                <a:sym typeface="Wingdings" panose="05000000000000000000" pitchFamily="2" charset="2"/>
              </a:rPr>
              <a:t>kumparan</a:t>
            </a:r>
            <a:r>
              <a:rPr lang="en-US" dirty="0" smtClean="0">
                <a:sym typeface="Wingdings" panose="05000000000000000000" pitchFamily="2" charset="2"/>
              </a:rPr>
              <a:t> </a:t>
            </a:r>
            <a:r>
              <a:rPr lang="en-US" dirty="0" err="1" smtClean="0">
                <a:sym typeface="Wingdings" panose="05000000000000000000" pitchFamily="2" charset="2"/>
              </a:rPr>
              <a:t>dan</a:t>
            </a:r>
            <a:r>
              <a:rPr lang="en-US" dirty="0" smtClean="0">
                <a:sym typeface="Wingdings" panose="05000000000000000000" pitchFamily="2" charset="2"/>
              </a:rPr>
              <a:t> </a:t>
            </a:r>
            <a:r>
              <a:rPr lang="en-US" dirty="0" err="1" smtClean="0">
                <a:sym typeface="Wingdings" panose="05000000000000000000" pitchFamily="2" charset="2"/>
              </a:rPr>
              <a:t>jumlah</a:t>
            </a:r>
            <a:r>
              <a:rPr lang="en-US" dirty="0" smtClean="0">
                <a:sym typeface="Wingdings" panose="05000000000000000000" pitchFamily="2" charset="2"/>
              </a:rPr>
              <a:t> </a:t>
            </a:r>
            <a:r>
              <a:rPr lang="en-US" dirty="0" err="1" smtClean="0">
                <a:sym typeface="Wingdings" panose="05000000000000000000" pitchFamily="2" charset="2"/>
              </a:rPr>
              <a:t>lilitan</a:t>
            </a:r>
            <a:r>
              <a:rPr lang="en-US" dirty="0" smtClean="0">
                <a:sym typeface="Wingdings" panose="05000000000000000000" pitchFamily="2" charset="2"/>
              </a:rPr>
              <a:t> </a:t>
            </a:r>
            <a:r>
              <a:rPr lang="en-US" dirty="0" err="1" smtClean="0">
                <a:sym typeface="Wingdings" panose="05000000000000000000" pitchFamily="2" charset="2"/>
              </a:rPr>
              <a:t>kumparan</a:t>
            </a:r>
            <a:r>
              <a:rPr lang="en-US" dirty="0" smtClean="0">
                <a:sym typeface="Wingdings" panose="05000000000000000000" pitchFamily="2" charset="2"/>
              </a:rPr>
              <a:t>. </a:t>
            </a:r>
            <a:endParaRPr lang="en-US" dirty="0"/>
          </a:p>
        </p:txBody>
      </p:sp>
    </p:spTree>
    <p:extLst>
      <p:ext uri="{BB962C8B-B14F-4D97-AF65-F5344CB8AC3E}">
        <p14:creationId xmlns:p14="http://schemas.microsoft.com/office/powerpoint/2010/main" val="604558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8583"/>
            <a:ext cx="10515600" cy="564023"/>
          </a:xfrm>
        </p:spPr>
        <p:txBody>
          <a:bodyPr>
            <a:normAutofit fontScale="90000"/>
          </a:bodyPr>
          <a:lstStyle/>
          <a:p>
            <a:r>
              <a:rPr lang="id-ID" b="1" dirty="0">
                <a:solidFill>
                  <a:srgbClr val="FF0000"/>
                </a:solidFill>
              </a:rPr>
              <a:t>2</a:t>
            </a:r>
            <a:r>
              <a:rPr lang="id-ID" b="1" dirty="0" smtClean="0">
                <a:solidFill>
                  <a:srgbClr val="FF0000"/>
                </a:solidFill>
              </a:rPr>
              <a:t>. PENGERTIAN ELEKTROMAGNETIK</a:t>
            </a:r>
            <a:endParaRPr lang="id-ID" b="1" dirty="0">
              <a:solidFill>
                <a:srgbClr val="FF0000"/>
              </a:solidFill>
            </a:endParaRPr>
          </a:p>
        </p:txBody>
      </p:sp>
      <p:sp>
        <p:nvSpPr>
          <p:cNvPr id="3" name="Content Placeholder 2"/>
          <p:cNvSpPr>
            <a:spLocks noGrp="1"/>
          </p:cNvSpPr>
          <p:nvPr>
            <p:ph idx="1"/>
          </p:nvPr>
        </p:nvSpPr>
        <p:spPr>
          <a:xfrm>
            <a:off x="838200" y="1460090"/>
            <a:ext cx="10515600" cy="4716873"/>
          </a:xfrm>
        </p:spPr>
        <p:txBody>
          <a:bodyPr/>
          <a:lstStyle/>
          <a:p>
            <a:pPr marL="0" indent="0" algn="just">
              <a:buNone/>
            </a:pPr>
            <a:r>
              <a:rPr lang="id-ID" dirty="0" smtClean="0"/>
              <a:t>Elektromagnetik </a:t>
            </a:r>
            <a:r>
              <a:rPr lang="id-ID" dirty="0"/>
              <a:t>merupakan sejenis magnet yang dibuat dengan cara melilitkan kawat pada suatu logam konduktor seperti besi atau baja, kemudian mengalirinya dengan arus listrik. Elektromagnet disebut juga dengan istilah magnet listrik. Elektromagnetik adalah peristiwa berubahnya besi atau baja yang berada didalam kumparan berarus listrik menjadi sebuah magnet. Elektromagnet dapat dijumpai pada benda-benda/alat-alat elektro, </a:t>
            </a:r>
            <a:r>
              <a:rPr lang="id-ID" dirty="0" smtClean="0"/>
              <a:t>generator listrik, motor listrik, transformator, dinamo dan bahkan hampir pada </a:t>
            </a:r>
            <a:r>
              <a:rPr lang="id-ID" dirty="0"/>
              <a:t>semua alat yang menggunakan energi listrik sebagai </a:t>
            </a:r>
            <a:r>
              <a:rPr lang="id-ID" dirty="0" smtClean="0"/>
              <a:t>pengeraknya.</a:t>
            </a:r>
          </a:p>
          <a:p>
            <a:pPr marL="0" indent="0" algn="just">
              <a:buNone/>
            </a:pPr>
            <a:endParaRPr lang="id-ID" dirty="0"/>
          </a:p>
        </p:txBody>
      </p:sp>
    </p:spTree>
    <p:extLst>
      <p:ext uri="{BB962C8B-B14F-4D97-AF65-F5344CB8AC3E}">
        <p14:creationId xmlns:p14="http://schemas.microsoft.com/office/powerpoint/2010/main" val="2543123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5848"/>
            <a:ext cx="10515600" cy="696759"/>
          </a:xfrm>
        </p:spPr>
        <p:txBody>
          <a:bodyPr/>
          <a:lstStyle/>
          <a:p>
            <a:r>
              <a:rPr lang="id-ID" b="1" dirty="0">
                <a:solidFill>
                  <a:srgbClr val="FF0000"/>
                </a:solidFill>
              </a:rPr>
              <a:t>3</a:t>
            </a:r>
            <a:r>
              <a:rPr lang="id-ID" b="1" dirty="0" smtClean="0">
                <a:solidFill>
                  <a:srgbClr val="FF0000"/>
                </a:solidFill>
              </a:rPr>
              <a:t>. PRINSIP DASAR ELEGTROMAGNETIK</a:t>
            </a:r>
            <a:endParaRPr lang="id-ID" b="1" dirty="0">
              <a:solidFill>
                <a:srgbClr val="FF0000"/>
              </a:solidFill>
            </a:endParaRPr>
          </a:p>
        </p:txBody>
      </p:sp>
      <p:sp>
        <p:nvSpPr>
          <p:cNvPr id="3" name="Content Placeholder 2"/>
          <p:cNvSpPr>
            <a:spLocks noGrp="1"/>
          </p:cNvSpPr>
          <p:nvPr>
            <p:ph idx="1"/>
          </p:nvPr>
        </p:nvSpPr>
        <p:spPr>
          <a:xfrm>
            <a:off x="838200" y="1825625"/>
            <a:ext cx="10515600" cy="4752156"/>
          </a:xfrm>
        </p:spPr>
        <p:txBody>
          <a:bodyPr>
            <a:normAutofit/>
          </a:bodyPr>
          <a:lstStyle/>
          <a:p>
            <a:pPr marL="604838" indent="-604838" algn="just">
              <a:buFont typeface="Wingdings" panose="05000000000000000000" pitchFamily="2" charset="2"/>
              <a:buChar char="q"/>
            </a:pPr>
            <a:r>
              <a:rPr lang="id-ID" dirty="0" smtClean="0"/>
              <a:t>Suatu konduktor yang mengalirkan listrik akan menghasilkan medan magnet disekitar konduktor tersebut.</a:t>
            </a:r>
          </a:p>
          <a:p>
            <a:pPr marL="633413" indent="-633413" algn="just">
              <a:buFont typeface="Wingdings" panose="05000000000000000000" pitchFamily="2" charset="2"/>
              <a:buChar char="q"/>
            </a:pPr>
            <a:r>
              <a:rPr lang="id-ID" dirty="0" smtClean="0"/>
              <a:t>Medan magnet yang berubah terhadap waktu akan menginduksikan tegangan pada suatu belitan kumparan → </a:t>
            </a:r>
            <a:r>
              <a:rPr lang="id-ID" b="1" dirty="0" smtClean="0">
                <a:solidFill>
                  <a:srgbClr val="00B050"/>
                </a:solidFill>
              </a:rPr>
              <a:t>Prinsip kerja transformator</a:t>
            </a:r>
          </a:p>
          <a:p>
            <a:pPr marL="633413" indent="-633413" algn="just">
              <a:buFont typeface="Wingdings" panose="05000000000000000000" pitchFamily="2" charset="2"/>
              <a:buChar char="q"/>
            </a:pPr>
            <a:r>
              <a:rPr lang="id-ID" dirty="0" smtClean="0"/>
              <a:t>Suatu konduktor yang digerakkan memotong medan magnet akan membangkitkan tegangan induksi pada konduktor tersebut → </a:t>
            </a:r>
            <a:r>
              <a:rPr lang="id-ID" b="1" dirty="0" smtClean="0">
                <a:solidFill>
                  <a:srgbClr val="00B050"/>
                </a:solidFill>
              </a:rPr>
              <a:t>Prinsep kerja generator</a:t>
            </a:r>
          </a:p>
          <a:p>
            <a:pPr marL="633413" indent="-633413" algn="just">
              <a:buFont typeface="Wingdings" panose="05000000000000000000" pitchFamily="2" charset="2"/>
              <a:buChar char="q"/>
            </a:pPr>
            <a:r>
              <a:rPr lang="id-ID" dirty="0" smtClean="0"/>
              <a:t>Suatu konduktor beraliran listrik jika berada dalam medan magnet akan menimbulkan gaya pada konduktor tersebut→ </a:t>
            </a:r>
            <a:r>
              <a:rPr lang="id-ID" b="1" dirty="0" smtClean="0">
                <a:solidFill>
                  <a:srgbClr val="00B050"/>
                </a:solidFill>
              </a:rPr>
              <a:t>Prinsip kerja motor</a:t>
            </a:r>
            <a:r>
              <a:rPr lang="id-ID" dirty="0" smtClean="0"/>
              <a:t>.</a:t>
            </a:r>
            <a:endParaRPr lang="id-ID" dirty="0"/>
          </a:p>
        </p:txBody>
      </p:sp>
    </p:spTree>
    <p:extLst>
      <p:ext uri="{BB962C8B-B14F-4D97-AF65-F5344CB8AC3E}">
        <p14:creationId xmlns:p14="http://schemas.microsoft.com/office/powerpoint/2010/main" val="2475201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615848"/>
            <a:ext cx="10515600" cy="696759"/>
          </a:xfrm>
        </p:spPr>
        <p:txBody>
          <a:bodyPr/>
          <a:lstStyle/>
          <a:p>
            <a:r>
              <a:rPr lang="id-ID" b="1" dirty="0" smtClean="0">
                <a:solidFill>
                  <a:srgbClr val="00B0F0"/>
                </a:solidFill>
              </a:rPr>
              <a:t>3.1. Medan magnet dan Medan Listrik</a:t>
            </a:r>
            <a:endParaRPr lang="id-ID" b="1" dirty="0">
              <a:solidFill>
                <a:srgbClr val="00B0F0"/>
              </a:solidFill>
            </a:endParaRPr>
          </a:p>
        </p:txBody>
      </p:sp>
      <p:sp>
        <p:nvSpPr>
          <p:cNvPr id="5" name="Content Placeholder 2"/>
          <p:cNvSpPr>
            <a:spLocks noGrp="1"/>
          </p:cNvSpPr>
          <p:nvPr>
            <p:ph idx="1"/>
          </p:nvPr>
        </p:nvSpPr>
        <p:spPr>
          <a:xfrm>
            <a:off x="838200" y="1560154"/>
            <a:ext cx="10515600" cy="4752156"/>
          </a:xfrm>
        </p:spPr>
        <p:txBody>
          <a:bodyPr>
            <a:normAutofit lnSpcReduction="10000"/>
          </a:bodyPr>
          <a:lstStyle/>
          <a:p>
            <a:pPr marL="604838" indent="-604838" algn="just">
              <a:buFont typeface="Wingdings" panose="05000000000000000000" pitchFamily="2" charset="2"/>
              <a:buChar char="q"/>
            </a:pPr>
            <a:r>
              <a:rPr lang="id-ID" dirty="0" smtClean="0"/>
              <a:t>Apabila suatu konduktor mengalirkan listrik akan menghasilkan medan magnet disekitar konduktor tersebut.</a:t>
            </a:r>
          </a:p>
          <a:p>
            <a:pPr marL="633413" indent="-633413" algn="just">
              <a:buFont typeface="Wingdings" panose="05000000000000000000" pitchFamily="2" charset="2"/>
              <a:buChar char="q"/>
            </a:pPr>
            <a:r>
              <a:rPr lang="id-ID" dirty="0" smtClean="0"/>
              <a:t>Medan magnet memiliki arah, </a:t>
            </a:r>
            <a:r>
              <a:rPr lang="id-ID" b="1" dirty="0" smtClean="0">
                <a:solidFill>
                  <a:srgbClr val="00B050"/>
                </a:solidFill>
              </a:rPr>
              <a:t>kerapatan dan intensitas</a:t>
            </a:r>
            <a:r>
              <a:rPr lang="id-ID" dirty="0" smtClean="0"/>
              <a:t> yang digambarkan sebagai </a:t>
            </a:r>
            <a:r>
              <a:rPr lang="id-ID" dirty="0" smtClean="0">
                <a:solidFill>
                  <a:srgbClr val="FF0000"/>
                </a:solidFill>
              </a:rPr>
              <a:t>“Fluks” </a:t>
            </a:r>
            <a:r>
              <a:rPr lang="id-ID" dirty="0" smtClean="0"/>
              <a:t>yang dinyatakan dengan simbol : </a:t>
            </a:r>
          </a:p>
          <a:p>
            <a:pPr marL="0" indent="0" algn="just">
              <a:buNone/>
            </a:pPr>
            <a:r>
              <a:rPr lang="id-ID" dirty="0"/>
              <a:t>	</a:t>
            </a:r>
            <a:r>
              <a:rPr lang="el-GR" dirty="0" smtClean="0"/>
              <a:t>Φ</a:t>
            </a:r>
            <a:r>
              <a:rPr lang="id-ID" dirty="0" smtClean="0"/>
              <a:t> = fluks (weber)</a:t>
            </a:r>
            <a:endParaRPr lang="id-ID" b="1" dirty="0" smtClean="0">
              <a:solidFill>
                <a:srgbClr val="FF0000"/>
              </a:solidFill>
            </a:endParaRPr>
          </a:p>
          <a:p>
            <a:pPr marL="633413" indent="-633413" algn="just">
              <a:buFont typeface="Wingdings" panose="05000000000000000000" pitchFamily="2" charset="2"/>
              <a:buChar char="q"/>
            </a:pPr>
            <a:r>
              <a:rPr lang="id-ID" dirty="0" smtClean="0"/>
              <a:t>Kerapatan medan magnet dinyatakan dengan kerapatan fluks dan mempunyai simbol :</a:t>
            </a:r>
          </a:p>
          <a:p>
            <a:pPr marL="0" indent="0" algn="just">
              <a:buNone/>
            </a:pPr>
            <a:r>
              <a:rPr lang="id-ID" dirty="0"/>
              <a:t>	</a:t>
            </a:r>
            <a:r>
              <a:rPr lang="id-ID" dirty="0" smtClean="0"/>
              <a:t>B =kerapatan fluks (wb/</a:t>
            </a:r>
            <a:r>
              <a:rPr lang="id-ID" dirty="0"/>
              <a:t>m²</a:t>
            </a:r>
            <a:r>
              <a:rPr lang="id-ID" dirty="0" smtClean="0"/>
              <a:t>)</a:t>
            </a:r>
          </a:p>
          <a:p>
            <a:pPr marL="633413" indent="-633413" algn="just">
              <a:buFont typeface="Wingdings" panose="05000000000000000000" pitchFamily="2" charset="2"/>
              <a:buChar char="q"/>
            </a:pPr>
            <a:r>
              <a:rPr lang="id-ID" dirty="0" smtClean="0"/>
              <a:t>Intensitas medan magnet disebut sebagai kuat medan dan dinyatakan sebagai simbol :</a:t>
            </a:r>
          </a:p>
          <a:p>
            <a:pPr marL="0" indent="0" algn="just">
              <a:buNone/>
            </a:pPr>
            <a:r>
              <a:rPr lang="id-ID" dirty="0"/>
              <a:t>	</a:t>
            </a:r>
            <a:r>
              <a:rPr lang="id-ID" dirty="0" smtClean="0"/>
              <a:t>H = kuat medan magnet (A/m)</a:t>
            </a:r>
            <a:endParaRPr lang="id-ID" dirty="0"/>
          </a:p>
        </p:txBody>
      </p:sp>
    </p:spTree>
    <p:extLst>
      <p:ext uri="{BB962C8B-B14F-4D97-AF65-F5344CB8AC3E}">
        <p14:creationId xmlns:p14="http://schemas.microsoft.com/office/powerpoint/2010/main" val="4190859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530942"/>
            <a:ext cx="10515600" cy="5781368"/>
          </a:xfrm>
        </p:spPr>
        <p:txBody>
          <a:bodyPr>
            <a:normAutofit/>
          </a:bodyPr>
          <a:lstStyle/>
          <a:p>
            <a:pPr marL="604838" indent="-604838" algn="just">
              <a:buFont typeface="Wingdings" panose="05000000000000000000" pitchFamily="2" charset="2"/>
              <a:buChar char="q"/>
            </a:pPr>
            <a:r>
              <a:rPr lang="id-ID" dirty="0" smtClean="0"/>
              <a:t>Besarnya kerapatan fluks dinyatakan dalam persamaan matematis berikut :</a:t>
            </a:r>
          </a:p>
          <a:p>
            <a:pPr marL="0" indent="0" algn="just">
              <a:buNone/>
            </a:pPr>
            <a:r>
              <a:rPr lang="id-ID" dirty="0"/>
              <a:t>	</a:t>
            </a:r>
            <a:r>
              <a:rPr lang="id-ID" dirty="0" smtClean="0"/>
              <a:t>	B = µ.H</a:t>
            </a:r>
          </a:p>
          <a:p>
            <a:pPr marL="0" indent="0" algn="just">
              <a:buNone/>
            </a:pPr>
            <a:r>
              <a:rPr lang="id-ID" dirty="0" smtClean="0"/>
              <a:t>	dimana :</a:t>
            </a:r>
          </a:p>
          <a:p>
            <a:pPr marL="0" indent="0" algn="just">
              <a:buNone/>
            </a:pPr>
            <a:r>
              <a:rPr lang="id-ID" dirty="0"/>
              <a:t>	</a:t>
            </a:r>
            <a:r>
              <a:rPr lang="id-ID" dirty="0" smtClean="0"/>
              <a:t>	µ = permebilitas (H/m)</a:t>
            </a:r>
          </a:p>
          <a:p>
            <a:pPr marL="0" indent="0" algn="just">
              <a:buNone/>
            </a:pPr>
            <a:r>
              <a:rPr lang="id-ID" dirty="0"/>
              <a:t>	</a:t>
            </a:r>
            <a:r>
              <a:rPr lang="id-ID" dirty="0" smtClean="0"/>
              <a:t>- Permebilitas pada ruang bebas (udara) dinyatakan sebagai </a:t>
            </a:r>
          </a:p>
          <a:p>
            <a:pPr marL="0" indent="0" algn="just">
              <a:buNone/>
            </a:pPr>
            <a:r>
              <a:rPr lang="id-ID" dirty="0" smtClean="0"/>
              <a:t>		 µ</a:t>
            </a:r>
            <a:r>
              <a:rPr lang="id-ID" sz="1800" dirty="0" smtClean="0"/>
              <a:t>o</a:t>
            </a:r>
            <a:r>
              <a:rPr lang="id-ID" dirty="0" smtClean="0"/>
              <a:t> = 4</a:t>
            </a:r>
            <a:r>
              <a:rPr lang="el-GR" dirty="0" smtClean="0"/>
              <a:t>π</a:t>
            </a:r>
            <a:r>
              <a:rPr lang="id-ID" dirty="0" smtClean="0"/>
              <a:t> x 10</a:t>
            </a:r>
            <a:r>
              <a:rPr lang="id-ID" baseline="30000" dirty="0" smtClean="0"/>
              <a:t>-7</a:t>
            </a:r>
            <a:r>
              <a:rPr lang="id-ID" dirty="0" smtClean="0"/>
              <a:t> (H/m)</a:t>
            </a:r>
          </a:p>
          <a:p>
            <a:pPr marL="633413" indent="-633413" algn="just">
              <a:buFont typeface="Wingdings" panose="05000000000000000000" pitchFamily="2" charset="2"/>
              <a:buChar char="q"/>
            </a:pPr>
            <a:r>
              <a:rPr lang="id-ID" dirty="0" smtClean="0"/>
              <a:t>Besarnya kerapatan fluks : </a:t>
            </a:r>
          </a:p>
          <a:p>
            <a:pPr marL="0" indent="0" algn="just">
              <a:buNone/>
            </a:pPr>
            <a:r>
              <a:rPr lang="id-ID" dirty="0"/>
              <a:t>	</a:t>
            </a:r>
            <a:r>
              <a:rPr lang="id-ID" dirty="0" smtClean="0"/>
              <a:t>	</a:t>
            </a:r>
            <a:r>
              <a:rPr lang="el-GR" dirty="0" smtClean="0"/>
              <a:t>Φ</a:t>
            </a:r>
            <a:r>
              <a:rPr lang="id-ID" dirty="0" smtClean="0"/>
              <a:t> = ∫ B.dA</a:t>
            </a:r>
          </a:p>
          <a:p>
            <a:pPr marL="0" indent="0" algn="just">
              <a:buNone/>
            </a:pPr>
            <a:r>
              <a:rPr lang="id-ID" b="1" dirty="0">
                <a:solidFill>
                  <a:srgbClr val="FF0000"/>
                </a:solidFill>
              </a:rPr>
              <a:t>	</a:t>
            </a:r>
            <a:r>
              <a:rPr lang="id-ID" dirty="0" smtClean="0"/>
              <a:t>dimana :</a:t>
            </a:r>
          </a:p>
          <a:p>
            <a:pPr marL="0" indent="0" algn="just">
              <a:buNone/>
            </a:pPr>
            <a:r>
              <a:rPr lang="id-ID" dirty="0" smtClean="0"/>
              <a:t>		dA = unsur luas</a:t>
            </a:r>
            <a:endParaRPr lang="id-ID" dirty="0"/>
          </a:p>
          <a:p>
            <a:pPr marL="0" indent="0" algn="just">
              <a:buNone/>
            </a:pPr>
            <a:endParaRPr lang="id-ID" dirty="0" smtClean="0"/>
          </a:p>
        </p:txBody>
      </p:sp>
    </p:spTree>
    <p:extLst>
      <p:ext uri="{BB962C8B-B14F-4D97-AF65-F5344CB8AC3E}">
        <p14:creationId xmlns:p14="http://schemas.microsoft.com/office/powerpoint/2010/main" val="3348803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 b="1631"/>
          <a:stretch/>
        </p:blipFill>
        <p:spPr>
          <a:xfrm>
            <a:off x="5361828" y="1946787"/>
            <a:ext cx="6419675" cy="3882821"/>
          </a:xfrm>
          <a:prstGeom prst="rect">
            <a:avLst/>
          </a:prstGeom>
        </p:spPr>
      </p:pic>
      <p:sp>
        <p:nvSpPr>
          <p:cNvPr id="5" name="Rectangle 4"/>
          <p:cNvSpPr/>
          <p:nvPr/>
        </p:nvSpPr>
        <p:spPr>
          <a:xfrm>
            <a:off x="6840795" y="5829608"/>
            <a:ext cx="4073012" cy="523220"/>
          </a:xfrm>
          <a:prstGeom prst="rect">
            <a:avLst/>
          </a:prstGeom>
        </p:spPr>
        <p:txBody>
          <a:bodyPr wrap="square">
            <a:spAutoFit/>
          </a:bodyPr>
          <a:lstStyle/>
          <a:p>
            <a:r>
              <a:rPr lang="id-ID" sz="2800" dirty="0" smtClean="0"/>
              <a:t>Gambar 9. Trafo</a:t>
            </a:r>
            <a:endParaRPr lang="id-ID" sz="2800" dirty="0"/>
          </a:p>
        </p:txBody>
      </p:sp>
      <p:sp>
        <p:nvSpPr>
          <p:cNvPr id="6" name="Content Placeholder 2"/>
          <p:cNvSpPr>
            <a:spLocks noGrp="1"/>
          </p:cNvSpPr>
          <p:nvPr>
            <p:ph idx="1"/>
          </p:nvPr>
        </p:nvSpPr>
        <p:spPr>
          <a:xfrm>
            <a:off x="280219" y="571460"/>
            <a:ext cx="5928852" cy="5781368"/>
          </a:xfrm>
        </p:spPr>
        <p:txBody>
          <a:bodyPr>
            <a:normAutofit/>
          </a:bodyPr>
          <a:lstStyle/>
          <a:p>
            <a:pPr marL="604838" indent="-604838" algn="just">
              <a:buFont typeface="Wingdings" panose="05000000000000000000" pitchFamily="2" charset="2"/>
              <a:buChar char="q"/>
            </a:pPr>
            <a:r>
              <a:rPr lang="id-ID" dirty="0" smtClean="0"/>
              <a:t>Untuk gambar 8. Berlaku hubungan yang dinyatakan dengan HUKUM AMPERE sebagai berikut :</a:t>
            </a:r>
          </a:p>
          <a:p>
            <a:pPr marL="0" indent="0" algn="just">
              <a:buNone/>
            </a:pPr>
            <a:r>
              <a:rPr lang="id-ID" dirty="0"/>
              <a:t>	</a:t>
            </a:r>
            <a:r>
              <a:rPr lang="id-ID" dirty="0" smtClean="0"/>
              <a:t>	N.i = H.</a:t>
            </a:r>
            <a:r>
              <a:rPr lang="id-ID" b="1" dirty="0" smtClean="0">
                <a:latin typeface="Pristina" panose="03060402040406080204" pitchFamily="66" charset="0"/>
              </a:rPr>
              <a:t>l</a:t>
            </a:r>
          </a:p>
          <a:p>
            <a:pPr marL="0" indent="0" algn="just">
              <a:buNone/>
            </a:pPr>
            <a:r>
              <a:rPr lang="id-ID" dirty="0" smtClean="0"/>
              <a:t>	dimana :</a:t>
            </a:r>
          </a:p>
          <a:p>
            <a:pPr marL="0" indent="0" algn="just">
              <a:buNone/>
            </a:pPr>
            <a:r>
              <a:rPr lang="id-ID" dirty="0"/>
              <a:t>	</a:t>
            </a:r>
            <a:r>
              <a:rPr lang="id-ID" dirty="0" smtClean="0"/>
              <a:t>	N = </a:t>
            </a:r>
            <a:r>
              <a:rPr lang="id-ID" dirty="0"/>
              <a:t>j</a:t>
            </a:r>
            <a:r>
              <a:rPr lang="id-ID" dirty="0" smtClean="0"/>
              <a:t>umlah lilitan</a:t>
            </a:r>
          </a:p>
          <a:p>
            <a:pPr marL="0" indent="0" algn="just">
              <a:buNone/>
            </a:pPr>
            <a:r>
              <a:rPr lang="id-ID" dirty="0"/>
              <a:t>	</a:t>
            </a:r>
            <a:r>
              <a:rPr lang="id-ID" dirty="0" smtClean="0"/>
              <a:t>	i   = arus listrik (A)</a:t>
            </a:r>
          </a:p>
          <a:p>
            <a:pPr marL="0" indent="0" algn="just">
              <a:buNone/>
            </a:pPr>
            <a:r>
              <a:rPr lang="id-ID" dirty="0"/>
              <a:t>	</a:t>
            </a:r>
            <a:r>
              <a:rPr lang="id-ID" dirty="0" smtClean="0"/>
              <a:t>	H = kuat medan (H/m)</a:t>
            </a:r>
          </a:p>
          <a:p>
            <a:pPr marL="0" indent="0" algn="just">
              <a:buNone/>
            </a:pPr>
            <a:r>
              <a:rPr lang="id-ID" dirty="0"/>
              <a:t>	</a:t>
            </a:r>
            <a:r>
              <a:rPr lang="id-ID" dirty="0" smtClean="0"/>
              <a:t>	</a:t>
            </a:r>
            <a:r>
              <a:rPr lang="id-ID" b="1" dirty="0" smtClean="0">
                <a:latin typeface="Pristina" panose="03060402040406080204" pitchFamily="66" charset="0"/>
              </a:rPr>
              <a:t>l    </a:t>
            </a:r>
            <a:r>
              <a:rPr lang="id-ID" dirty="0" smtClean="0"/>
              <a:t>= panjang jalur (m)</a:t>
            </a:r>
            <a:r>
              <a:rPr lang="id-ID" b="1" dirty="0" smtClean="0"/>
              <a:t> </a:t>
            </a:r>
            <a:endParaRPr lang="id-ID" b="1" dirty="0"/>
          </a:p>
          <a:p>
            <a:pPr marL="0" indent="0" algn="just">
              <a:buNone/>
            </a:pPr>
            <a:endParaRPr lang="id-ID" dirty="0" smtClean="0"/>
          </a:p>
          <a:p>
            <a:pPr marL="0" indent="0" algn="just">
              <a:buNone/>
            </a:pPr>
            <a:r>
              <a:rPr lang="id-ID" dirty="0"/>
              <a:t>	</a:t>
            </a:r>
            <a:endParaRPr lang="id-ID" dirty="0" smtClean="0"/>
          </a:p>
        </p:txBody>
      </p:sp>
    </p:spTree>
    <p:extLst>
      <p:ext uri="{BB962C8B-B14F-4D97-AF65-F5344CB8AC3E}">
        <p14:creationId xmlns:p14="http://schemas.microsoft.com/office/powerpoint/2010/main" val="40452127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661218" y="1622323"/>
                <a:ext cx="10341077" cy="4792991"/>
              </a:xfrm>
            </p:spPr>
            <p:txBody>
              <a:bodyPr>
                <a:normAutofit/>
              </a:bodyPr>
              <a:lstStyle/>
              <a:p>
                <a:pPr marL="604838" indent="-604838" algn="just">
                  <a:buFont typeface="Wingdings" panose="05000000000000000000" pitchFamily="2" charset="2"/>
                  <a:buChar char="q"/>
                </a:pPr>
                <a:r>
                  <a:rPr lang="id-ID" dirty="0" smtClean="0"/>
                  <a:t>Untuk gambar 8. </a:t>
                </a:r>
                <a:r>
                  <a:rPr lang="id-ID" dirty="0"/>
                  <a:t>M</a:t>
                </a:r>
                <a:r>
                  <a:rPr lang="id-ID" dirty="0" smtClean="0"/>
                  <a:t>edan magnet atau fluks yang berubah-ubah menimbulkan gayak gerak listrik ggl sebesar :</a:t>
                </a:r>
              </a:p>
              <a:p>
                <a:pPr marL="0" indent="0" algn="just">
                  <a:buNone/>
                </a:pPr>
                <a:r>
                  <a:rPr lang="id-ID" dirty="0"/>
                  <a:t>	</a:t>
                </a:r>
                <a:r>
                  <a:rPr lang="id-ID" dirty="0" smtClean="0"/>
                  <a:t>	</a:t>
                </a:r>
                <a14:m>
                  <m:oMath xmlns:m="http://schemas.openxmlformats.org/officeDocument/2006/math">
                    <m:r>
                      <a:rPr lang="id-ID" i="1">
                        <a:latin typeface="Cambria Math" panose="02040503050406030204" pitchFamily="18" charset="0"/>
                      </a:rPr>
                      <m:t>𝑒</m:t>
                    </m:r>
                    <m:r>
                      <a:rPr lang="id-ID" i="1">
                        <a:latin typeface="Cambria Math" panose="02040503050406030204" pitchFamily="18" charset="0"/>
                      </a:rPr>
                      <m:t>= −</m:t>
                    </m:r>
                    <m:r>
                      <a:rPr lang="id-ID" i="1">
                        <a:latin typeface="Cambria Math" panose="02040503050406030204" pitchFamily="18" charset="0"/>
                      </a:rPr>
                      <m:t>𝑁</m:t>
                    </m:r>
                    <m:f>
                      <m:fPr>
                        <m:ctrlPr>
                          <a:rPr lang="id-ID" i="1">
                            <a:latin typeface="Cambria Math" panose="02040503050406030204" pitchFamily="18" charset="0"/>
                          </a:rPr>
                        </m:ctrlPr>
                      </m:fPr>
                      <m:num>
                        <m:r>
                          <a:rPr lang="id-ID" i="1">
                            <a:latin typeface="Cambria Math" panose="02040503050406030204" pitchFamily="18" charset="0"/>
                          </a:rPr>
                          <m:t>𝑑</m:t>
                        </m:r>
                        <m:r>
                          <a:rPr lang="id-ID" i="1">
                            <a:latin typeface="Cambria Math" panose="02040503050406030204" pitchFamily="18" charset="0"/>
                          </a:rPr>
                          <m:t>∅</m:t>
                        </m:r>
                      </m:num>
                      <m:den>
                        <m:r>
                          <a:rPr lang="id-ID" i="1">
                            <a:latin typeface="Cambria Math" panose="02040503050406030204" pitchFamily="18" charset="0"/>
                          </a:rPr>
                          <m:t>𝑑𝑡</m:t>
                        </m:r>
                      </m:den>
                    </m:f>
                    <m:r>
                      <a:rPr lang="id-ID" i="1">
                        <a:latin typeface="Cambria Math" panose="02040503050406030204" pitchFamily="18" charset="0"/>
                      </a:rPr>
                      <m:t>= − </m:t>
                    </m:r>
                    <m:f>
                      <m:fPr>
                        <m:ctrlPr>
                          <a:rPr lang="id-ID" i="1">
                            <a:latin typeface="Cambria Math" panose="02040503050406030204" pitchFamily="18" charset="0"/>
                          </a:rPr>
                        </m:ctrlPr>
                      </m:fPr>
                      <m:num>
                        <m:r>
                          <a:rPr lang="id-ID" i="1">
                            <a:latin typeface="Cambria Math" panose="02040503050406030204" pitchFamily="18" charset="0"/>
                          </a:rPr>
                          <m:t>𝑑</m:t>
                        </m:r>
                        <m:r>
                          <a:rPr lang="id-ID" i="1">
                            <a:latin typeface="Cambria Math" panose="02040503050406030204" pitchFamily="18" charset="0"/>
                          </a:rPr>
                          <m:t>∅</m:t>
                        </m:r>
                      </m:num>
                      <m:den>
                        <m:r>
                          <a:rPr lang="id-ID" i="1">
                            <a:latin typeface="Cambria Math" panose="02040503050406030204" pitchFamily="18" charset="0"/>
                          </a:rPr>
                          <m:t>𝑑𝑡</m:t>
                        </m:r>
                      </m:den>
                    </m:f>
                  </m:oMath>
                </a14:m>
                <a:endParaRPr lang="id-ID" dirty="0" smtClean="0"/>
              </a:p>
              <a:p>
                <a:pPr marL="0" indent="0" algn="just">
                  <a:buNone/>
                </a:pPr>
                <a:r>
                  <a:rPr lang="id-ID" dirty="0" smtClean="0"/>
                  <a:t>	dimana :</a:t>
                </a:r>
              </a:p>
              <a:p>
                <a:pPr marL="0" indent="0" algn="just">
                  <a:buNone/>
                </a:pPr>
                <a:r>
                  <a:rPr lang="id-ID" dirty="0"/>
                  <a:t>	</a:t>
                </a:r>
                <a:r>
                  <a:rPr lang="id-ID" dirty="0" smtClean="0"/>
                  <a:t>	</a:t>
                </a:r>
                <a:r>
                  <a:rPr lang="id-ID" dirty="0"/>
                  <a:t> </a:t>
                </a:r>
                <a14:m>
                  <m:oMath xmlns:m="http://schemas.openxmlformats.org/officeDocument/2006/math">
                    <m:r>
                      <a:rPr lang="id-ID" i="1">
                        <a:latin typeface="Cambria Math" panose="02040503050406030204" pitchFamily="18" charset="0"/>
                      </a:rPr>
                      <m:t>∅</m:t>
                    </m:r>
                  </m:oMath>
                </a14:m>
                <a:r>
                  <a:rPr lang="id-ID" dirty="0" smtClean="0"/>
                  <a:t> = </a:t>
                </a:r>
                <a:r>
                  <a:rPr lang="id-ID" dirty="0"/>
                  <a:t>N. </a:t>
                </a:r>
                <a14:m>
                  <m:oMath xmlns:m="http://schemas.openxmlformats.org/officeDocument/2006/math">
                    <m:r>
                      <a:rPr lang="id-ID" i="1">
                        <a:latin typeface="Cambria Math" panose="02040503050406030204" pitchFamily="18" charset="0"/>
                      </a:rPr>
                      <m:t>∅</m:t>
                    </m:r>
                  </m:oMath>
                </a14:m>
                <a:r>
                  <a:rPr lang="id-ID" dirty="0" smtClean="0"/>
                  <a:t> disebut fluks linkage</a:t>
                </a:r>
              </a:p>
              <a:p>
                <a:pPr marL="0" indent="0" algn="just">
                  <a:buNone/>
                </a:pPr>
                <a:r>
                  <a:rPr lang="id-ID" dirty="0"/>
                  <a:t>	</a:t>
                </a:r>
                <a:r>
                  <a:rPr lang="id-ID" dirty="0" smtClean="0"/>
                  <a:t>	</a:t>
                </a:r>
              </a:p>
              <a:p>
                <a:pPr marL="0" indent="0" algn="just">
                  <a:buNone/>
                </a:pPr>
                <a:r>
                  <a:rPr lang="id-ID" dirty="0"/>
                  <a:t>	</a:t>
                </a:r>
                <a:endParaRPr lang="id-ID" dirty="0" smtClean="0"/>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661218" y="1622323"/>
                <a:ext cx="10341077" cy="4792991"/>
              </a:xfrm>
              <a:blipFill rotWithShape="0">
                <a:blip r:embed="rId2"/>
                <a:stretch>
                  <a:fillRect l="-1002" t="-2036" r="-1179"/>
                </a:stretch>
              </a:blipFill>
            </p:spPr>
            <p:txBody>
              <a:bodyPr/>
              <a:lstStyle/>
              <a:p>
                <a:r>
                  <a:rPr lang="id-ID">
                    <a:noFill/>
                  </a:rPr>
                  <a:t> </a:t>
                </a:r>
              </a:p>
            </p:txBody>
          </p:sp>
        </mc:Fallback>
      </mc:AlternateContent>
      <p:sp>
        <p:nvSpPr>
          <p:cNvPr id="6" name="Title 1"/>
          <p:cNvSpPr>
            <a:spLocks noGrp="1"/>
          </p:cNvSpPr>
          <p:nvPr>
            <p:ph type="title"/>
          </p:nvPr>
        </p:nvSpPr>
        <p:spPr>
          <a:xfrm>
            <a:off x="661218" y="438867"/>
            <a:ext cx="10515600" cy="696759"/>
          </a:xfrm>
        </p:spPr>
        <p:txBody>
          <a:bodyPr/>
          <a:lstStyle/>
          <a:p>
            <a:r>
              <a:rPr lang="id-ID" b="1" dirty="0" smtClean="0">
                <a:solidFill>
                  <a:srgbClr val="00B0F0"/>
                </a:solidFill>
              </a:rPr>
              <a:t>3.2. Induksi Tegangan</a:t>
            </a:r>
            <a:endParaRPr lang="id-ID" b="1" dirty="0">
              <a:solidFill>
                <a:srgbClr val="00B0F0"/>
              </a:solidFill>
            </a:endParaRPr>
          </a:p>
        </p:txBody>
      </p:sp>
    </p:spTree>
    <p:extLst>
      <p:ext uri="{BB962C8B-B14F-4D97-AF65-F5344CB8AC3E}">
        <p14:creationId xmlns:p14="http://schemas.microsoft.com/office/powerpoint/2010/main" val="3901149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720212" y="1900954"/>
            <a:ext cx="10515600" cy="47521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4838" indent="-604838" algn="just">
              <a:buFont typeface="Wingdings" panose="05000000000000000000" pitchFamily="2" charset="2"/>
              <a:buChar char="q"/>
            </a:pPr>
            <a:r>
              <a:rPr lang="id-ID" dirty="0" smtClean="0"/>
              <a:t>Perubahan fungsi waktu (t) akibat arus bolak balik yang berbentuk sinusoidal.</a:t>
            </a:r>
          </a:p>
          <a:p>
            <a:pPr marL="604838" indent="-604838" algn="just">
              <a:buFont typeface="Wingdings" panose="05000000000000000000" pitchFamily="2" charset="2"/>
              <a:buChar char="q"/>
            </a:pPr>
            <a:r>
              <a:rPr lang="id-ID" dirty="0" smtClean="0"/>
              <a:t>Fungsi putaran akibat perputaran rotor pada mesin dinamis</a:t>
            </a:r>
            <a:endParaRPr lang="id-ID" dirty="0"/>
          </a:p>
        </p:txBody>
      </p:sp>
      <p:sp>
        <p:nvSpPr>
          <p:cNvPr id="5" name="Title 1"/>
          <p:cNvSpPr>
            <a:spLocks noGrp="1"/>
          </p:cNvSpPr>
          <p:nvPr>
            <p:ph type="title"/>
          </p:nvPr>
        </p:nvSpPr>
        <p:spPr>
          <a:xfrm>
            <a:off x="720212" y="746996"/>
            <a:ext cx="10515600" cy="446036"/>
          </a:xfrm>
        </p:spPr>
        <p:txBody>
          <a:bodyPr>
            <a:normAutofit fontScale="90000"/>
          </a:bodyPr>
          <a:lstStyle/>
          <a:p>
            <a:r>
              <a:rPr lang="id-ID" b="1" dirty="0" smtClean="0">
                <a:solidFill>
                  <a:srgbClr val="00B0F0"/>
                </a:solidFill>
              </a:rPr>
              <a:t>3.3. Penyebab Terjadinya Fluks</a:t>
            </a:r>
            <a:endParaRPr lang="id-ID" b="1" dirty="0">
              <a:solidFill>
                <a:srgbClr val="00B0F0"/>
              </a:solidFill>
            </a:endParaRPr>
          </a:p>
        </p:txBody>
      </p:sp>
    </p:spTree>
    <p:extLst>
      <p:ext uri="{BB962C8B-B14F-4D97-AF65-F5344CB8AC3E}">
        <p14:creationId xmlns:p14="http://schemas.microsoft.com/office/powerpoint/2010/main" val="812039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761"/>
          </a:xfrm>
        </p:spPr>
        <p:txBody>
          <a:bodyPr>
            <a:normAutofit fontScale="90000"/>
          </a:bodyPr>
          <a:lstStyle/>
          <a:p>
            <a:r>
              <a:rPr lang="id-ID" b="1" dirty="0" smtClean="0">
                <a:solidFill>
                  <a:srgbClr val="FF0000"/>
                </a:solidFill>
              </a:rPr>
              <a:t>4. INDUKSI ELEKTROMAGNETIK</a:t>
            </a:r>
            <a:endParaRPr lang="id-ID" b="1" dirty="0">
              <a:solidFill>
                <a:srgbClr val="FF0000"/>
              </a:solidFill>
            </a:endParaRPr>
          </a:p>
        </p:txBody>
      </p:sp>
      <p:sp>
        <p:nvSpPr>
          <p:cNvPr id="3" name="Content Placeholder 2"/>
          <p:cNvSpPr>
            <a:spLocks noGrp="1"/>
          </p:cNvSpPr>
          <p:nvPr>
            <p:ph idx="1"/>
          </p:nvPr>
        </p:nvSpPr>
        <p:spPr>
          <a:xfrm>
            <a:off x="838200" y="1335314"/>
            <a:ext cx="10515600" cy="4841649"/>
          </a:xfrm>
        </p:spPr>
        <p:txBody>
          <a:bodyPr/>
          <a:lstStyle/>
          <a:p>
            <a:pPr marL="0" indent="0" algn="just">
              <a:buNone/>
            </a:pPr>
            <a:r>
              <a:rPr lang="id-ID" dirty="0"/>
              <a:t>Induksi elektromagnetik adalah proses ketika konduktor yang diletakkan di suatu </a:t>
            </a:r>
            <a:r>
              <a:rPr lang="id-ID" u="sng" dirty="0" smtClean="0">
                <a:solidFill>
                  <a:srgbClr val="00B050"/>
                </a:solidFill>
              </a:rPr>
              <a:t>medan magnet</a:t>
            </a:r>
            <a:r>
              <a:rPr lang="id-ID" dirty="0"/>
              <a:t> yang bergerak/berubah (atau konduktornya yang digerakkan melewati medan magnet yang diam) menyebabkan terproduksinya voltase disepanjang konduktor. Proses induksi elektromagnetik ini menghasilkan arus listrik.</a:t>
            </a:r>
          </a:p>
        </p:txBody>
      </p:sp>
      <p:pic>
        <p:nvPicPr>
          <p:cNvPr id="1026" name="Picture 2" descr="induksi elektromagnetik - pengert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7975" y="3458708"/>
            <a:ext cx="4605111" cy="27275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43226" y="6176963"/>
            <a:ext cx="7154607" cy="523220"/>
          </a:xfrm>
          <a:prstGeom prst="rect">
            <a:avLst/>
          </a:prstGeom>
        </p:spPr>
        <p:txBody>
          <a:bodyPr wrap="square">
            <a:spAutoFit/>
          </a:bodyPr>
          <a:lstStyle/>
          <a:p>
            <a:r>
              <a:rPr lang="id-ID" sz="2800" dirty="0" smtClean="0"/>
              <a:t>Gambar 10. ilustrasi Induksi Elektromagnetik</a:t>
            </a:r>
            <a:endParaRPr lang="id-ID" sz="2800" dirty="0"/>
          </a:p>
        </p:txBody>
      </p:sp>
    </p:spTree>
    <p:extLst>
      <p:ext uri="{BB962C8B-B14F-4D97-AF65-F5344CB8AC3E}">
        <p14:creationId xmlns:p14="http://schemas.microsoft.com/office/powerpoint/2010/main" val="2572101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0457"/>
            <a:ext cx="10515600" cy="4696506"/>
          </a:xfrm>
        </p:spPr>
        <p:txBody>
          <a:bodyPr/>
          <a:lstStyle/>
          <a:p>
            <a:pPr marL="0" indent="0" algn="just">
              <a:buNone/>
            </a:pPr>
            <a:r>
              <a:rPr lang="id-ID" dirty="0"/>
              <a:t>Fluks magnet adalah perubahan pada medan magnet. Fluks magnet dihasilkan dari perkalian antara medan magnet (B) dengan luas bidang (A) yang saling tegak lurus. Fluks magnet dapat dinyatakan </a:t>
            </a:r>
            <a:r>
              <a:rPr lang="id-ID" dirty="0" smtClean="0"/>
              <a:t>dengan</a:t>
            </a:r>
          </a:p>
          <a:p>
            <a:pPr marL="0" indent="0" algn="just">
              <a:buNone/>
            </a:pPr>
            <a:endParaRPr lang="id-ID" dirty="0"/>
          </a:p>
          <a:p>
            <a:pPr marL="0" indent="0" algn="just">
              <a:buNone/>
            </a:pPr>
            <a:r>
              <a:rPr lang="id-ID" dirty="0" smtClean="0"/>
              <a:t>	</a:t>
            </a:r>
            <a:r>
              <a:rPr lang="el-GR" dirty="0"/>
              <a:t> </a:t>
            </a:r>
            <a:r>
              <a:rPr lang="id-ID" dirty="0" smtClean="0"/>
              <a:t>	</a:t>
            </a:r>
            <a:r>
              <a:rPr lang="el-GR" dirty="0" smtClean="0"/>
              <a:t>Φ</a:t>
            </a:r>
            <a:r>
              <a:rPr lang="id-ID" dirty="0" smtClean="0"/>
              <a:t> = B. A</a:t>
            </a:r>
          </a:p>
          <a:p>
            <a:pPr marL="0" indent="0" algn="just">
              <a:buNone/>
            </a:pPr>
            <a:r>
              <a:rPr lang="id-ID" dirty="0" smtClean="0"/>
              <a:t>	dimana :</a:t>
            </a:r>
          </a:p>
          <a:p>
            <a:pPr marL="0" indent="0" algn="just">
              <a:buNone/>
            </a:pPr>
            <a:r>
              <a:rPr lang="id-ID" dirty="0"/>
              <a:t>	</a:t>
            </a:r>
            <a:r>
              <a:rPr lang="id-ID" dirty="0" smtClean="0"/>
              <a:t>	</a:t>
            </a:r>
            <a:r>
              <a:rPr lang="el-GR" dirty="0" smtClean="0"/>
              <a:t>Φ</a:t>
            </a:r>
            <a:r>
              <a:rPr lang="id-ID" dirty="0" smtClean="0"/>
              <a:t> = fluks (weber)</a:t>
            </a:r>
          </a:p>
          <a:p>
            <a:pPr marL="0" indent="0" algn="just">
              <a:buNone/>
            </a:pPr>
            <a:r>
              <a:rPr lang="id-ID" dirty="0"/>
              <a:t>	</a:t>
            </a:r>
            <a:r>
              <a:rPr lang="id-ID" dirty="0" smtClean="0"/>
              <a:t>	B  = kerapatan fluks medan magnet </a:t>
            </a:r>
            <a:r>
              <a:rPr lang="id-ID" dirty="0"/>
              <a:t>(wb/m²</a:t>
            </a:r>
            <a:r>
              <a:rPr lang="id-ID" dirty="0" smtClean="0"/>
              <a:t>)</a:t>
            </a:r>
          </a:p>
          <a:p>
            <a:pPr marL="0" indent="0" algn="just">
              <a:buNone/>
            </a:pPr>
            <a:r>
              <a:rPr lang="id-ID" dirty="0"/>
              <a:t>	</a:t>
            </a:r>
            <a:r>
              <a:rPr lang="id-ID" dirty="0" smtClean="0"/>
              <a:t>	A  = luas bidang (m²)</a:t>
            </a:r>
            <a:endParaRPr lang="id-ID" dirty="0"/>
          </a:p>
          <a:p>
            <a:pPr marL="0" indent="0" algn="just">
              <a:buNone/>
            </a:pPr>
            <a:endParaRPr lang="id-ID" dirty="0"/>
          </a:p>
        </p:txBody>
      </p:sp>
      <p:sp>
        <p:nvSpPr>
          <p:cNvPr id="4" name="Title 1"/>
          <p:cNvSpPr>
            <a:spLocks noGrp="1"/>
          </p:cNvSpPr>
          <p:nvPr>
            <p:ph type="title"/>
          </p:nvPr>
        </p:nvSpPr>
        <p:spPr>
          <a:xfrm>
            <a:off x="720212" y="746996"/>
            <a:ext cx="10515600" cy="446036"/>
          </a:xfrm>
        </p:spPr>
        <p:txBody>
          <a:bodyPr>
            <a:normAutofit fontScale="90000"/>
          </a:bodyPr>
          <a:lstStyle/>
          <a:p>
            <a:r>
              <a:rPr lang="id-ID" b="1" dirty="0" smtClean="0">
                <a:solidFill>
                  <a:srgbClr val="00B0F0"/>
                </a:solidFill>
              </a:rPr>
              <a:t>4.1. Fluks Magnet</a:t>
            </a:r>
            <a:endParaRPr lang="id-ID" b="1" dirty="0">
              <a:solidFill>
                <a:srgbClr val="00B0F0"/>
              </a:solidFill>
            </a:endParaRPr>
          </a:p>
        </p:txBody>
      </p:sp>
    </p:spTree>
    <p:extLst>
      <p:ext uri="{BB962C8B-B14F-4D97-AF65-F5344CB8AC3E}">
        <p14:creationId xmlns:p14="http://schemas.microsoft.com/office/powerpoint/2010/main" val="184138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7765"/>
          </a:xfrm>
        </p:spPr>
        <p:txBody>
          <a:bodyPr>
            <a:normAutofit fontScale="90000"/>
          </a:bodyPr>
          <a:lstStyle/>
          <a:p>
            <a:r>
              <a:rPr lang="id-ID" b="1" dirty="0" smtClean="0">
                <a:solidFill>
                  <a:srgbClr val="FF0000"/>
                </a:solidFill>
              </a:rPr>
              <a:t>1. MAGNET</a:t>
            </a:r>
            <a:endParaRPr lang="id-ID" b="1" dirty="0">
              <a:solidFill>
                <a:srgbClr val="FF0000"/>
              </a:solidFill>
            </a:endParaRPr>
          </a:p>
        </p:txBody>
      </p:sp>
      <p:sp>
        <p:nvSpPr>
          <p:cNvPr id="3" name="Content Placeholder 2"/>
          <p:cNvSpPr>
            <a:spLocks noGrp="1"/>
          </p:cNvSpPr>
          <p:nvPr>
            <p:ph idx="1"/>
          </p:nvPr>
        </p:nvSpPr>
        <p:spPr>
          <a:xfrm>
            <a:off x="838200" y="1010531"/>
            <a:ext cx="10515600" cy="1371600"/>
          </a:xfrm>
        </p:spPr>
        <p:txBody>
          <a:bodyPr/>
          <a:lstStyle/>
          <a:p>
            <a:pPr marL="0" indent="0" algn="just">
              <a:buNone/>
            </a:pPr>
            <a:r>
              <a:rPr lang="id-ID" dirty="0" smtClean="0"/>
              <a:t>Magnet </a:t>
            </a:r>
            <a:r>
              <a:rPr lang="id-ID" dirty="0"/>
              <a:t>adalah suatu obyek yang dapat menimbulkan gejala gaya, baik gaya tarik maupun gaya tolak terhadap jenis logam tertentu seperti besi, baja, seng, dan lain-lain. </a:t>
            </a:r>
          </a:p>
        </p:txBody>
      </p:sp>
      <p:pic>
        <p:nvPicPr>
          <p:cNvPr id="1026" name="Picture 2" descr="bentuk-bentuk mag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382131"/>
            <a:ext cx="6551459" cy="38899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46660" y="6272060"/>
            <a:ext cx="4534959" cy="400110"/>
          </a:xfrm>
          <a:prstGeom prst="rect">
            <a:avLst/>
          </a:prstGeom>
        </p:spPr>
        <p:txBody>
          <a:bodyPr wrap="none">
            <a:spAutoFit/>
          </a:bodyPr>
          <a:lstStyle/>
          <a:p>
            <a:r>
              <a:rPr lang="id-ID" sz="2000" dirty="0" smtClean="0"/>
              <a:t>Gambar 1. Contoh beberapa jenis magnet</a:t>
            </a:r>
            <a:endParaRPr lang="id-ID" sz="2000" dirty="0"/>
          </a:p>
        </p:txBody>
      </p:sp>
    </p:spTree>
    <p:extLst>
      <p:ext uri="{BB962C8B-B14F-4D97-AF65-F5344CB8AC3E}">
        <p14:creationId xmlns:p14="http://schemas.microsoft.com/office/powerpoint/2010/main" val="516818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12800"/>
            <a:ext cx="10515600" cy="5364163"/>
          </a:xfrm>
        </p:spPr>
        <p:txBody>
          <a:bodyPr/>
          <a:lstStyle/>
          <a:p>
            <a:pPr marL="0" indent="0" algn="just">
              <a:buNone/>
            </a:pPr>
            <a:r>
              <a:rPr lang="id-ID" dirty="0"/>
              <a:t>Rumus diatas adalah fluks magnet dimana medan magnetnya tegak lurus dengan luas bidangnya. Jika tidak tegak lurus, tapi membentuk sudut, maka besar fluks magnetnya </a:t>
            </a:r>
            <a:r>
              <a:rPr lang="id-ID" dirty="0" smtClean="0"/>
              <a:t>dikalikan </a:t>
            </a:r>
            <a:r>
              <a:rPr lang="id-ID" b="1" dirty="0" smtClean="0">
                <a:solidFill>
                  <a:srgbClr val="00B050"/>
                </a:solidFill>
              </a:rPr>
              <a:t>cosinus</a:t>
            </a:r>
            <a:r>
              <a:rPr lang="id-ID" dirty="0"/>
              <a:t> </a:t>
            </a:r>
            <a:r>
              <a:rPr lang="id-ID" dirty="0" smtClean="0"/>
              <a:t>sudutnya.</a:t>
            </a:r>
          </a:p>
          <a:p>
            <a:pPr marL="0" indent="0" algn="just">
              <a:buNone/>
            </a:pPr>
            <a:r>
              <a:rPr lang="id-ID" dirty="0" smtClean="0"/>
              <a:t>		</a:t>
            </a:r>
          </a:p>
          <a:p>
            <a:pPr marL="0" indent="0" algn="just">
              <a:buNone/>
            </a:pPr>
            <a:r>
              <a:rPr lang="id-ID" dirty="0"/>
              <a:t>	</a:t>
            </a:r>
            <a:r>
              <a:rPr lang="id-ID" dirty="0" smtClean="0"/>
              <a:t>	</a:t>
            </a:r>
            <a:r>
              <a:rPr lang="el-GR" dirty="0" smtClean="0"/>
              <a:t>Φ</a:t>
            </a:r>
            <a:r>
              <a:rPr lang="id-ID" dirty="0" smtClean="0"/>
              <a:t> </a:t>
            </a:r>
            <a:r>
              <a:rPr lang="id-ID" dirty="0"/>
              <a:t>= B. </a:t>
            </a:r>
            <a:r>
              <a:rPr lang="id-ID" dirty="0" smtClean="0"/>
              <a:t>A cos </a:t>
            </a:r>
            <a:r>
              <a:rPr lang="el-GR" dirty="0" smtClean="0"/>
              <a:t>θ</a:t>
            </a:r>
            <a:endParaRPr lang="id-ID" dirty="0"/>
          </a:p>
          <a:p>
            <a:pPr marL="0" indent="0" algn="just">
              <a:buNone/>
            </a:pPr>
            <a:r>
              <a:rPr lang="id-ID" dirty="0"/>
              <a:t>	dimana :</a:t>
            </a:r>
          </a:p>
          <a:p>
            <a:pPr marL="0" indent="0" algn="just">
              <a:buNone/>
            </a:pPr>
            <a:r>
              <a:rPr lang="id-ID" dirty="0"/>
              <a:t>		</a:t>
            </a:r>
            <a:r>
              <a:rPr lang="el-GR" dirty="0"/>
              <a:t>Φ</a:t>
            </a:r>
            <a:r>
              <a:rPr lang="id-ID" dirty="0"/>
              <a:t> = fluks (weber)</a:t>
            </a:r>
          </a:p>
          <a:p>
            <a:pPr marL="0" indent="0" algn="just">
              <a:buNone/>
            </a:pPr>
            <a:r>
              <a:rPr lang="id-ID" dirty="0"/>
              <a:t>		B  = kerapatan fluks medan magnet (wb/m²)</a:t>
            </a:r>
          </a:p>
          <a:p>
            <a:pPr marL="0" indent="0" algn="just">
              <a:buNone/>
            </a:pPr>
            <a:r>
              <a:rPr lang="id-ID" dirty="0"/>
              <a:t>		A  = luas bidang (m²</a:t>
            </a:r>
            <a:r>
              <a:rPr lang="id-ID" dirty="0" smtClean="0"/>
              <a:t>)</a:t>
            </a:r>
            <a:endParaRPr lang="id-ID" dirty="0"/>
          </a:p>
        </p:txBody>
      </p:sp>
    </p:spTree>
    <p:extLst>
      <p:ext uri="{BB962C8B-B14F-4D97-AF65-F5344CB8AC3E}">
        <p14:creationId xmlns:p14="http://schemas.microsoft.com/office/powerpoint/2010/main" val="520253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045029"/>
                <a:ext cx="10515600" cy="5544457"/>
              </a:xfrm>
            </p:spPr>
            <p:txBody>
              <a:bodyPr>
                <a:normAutofit lnSpcReduction="10000"/>
              </a:bodyPr>
              <a:lstStyle/>
              <a:p>
                <a:pPr marL="0" indent="0" algn="just">
                  <a:buNone/>
                </a:pPr>
                <a:r>
                  <a:rPr lang="id-ID" sz="2400" dirty="0" smtClean="0"/>
                  <a:t>Hukum Faraday menyatakan bahwa jika jumlah fluks magnet yang memasuki suatu kumparan berubah, maka pada ujung-ujung kumparan akan timbul GGL (gaya gerak listrik) induksi. Besarnya GGL induksi ini bergantung pada laju perubahan fluks magnet dan banyaknya lilitan kumparan. GGL induksi tersebut dapat dihitung secara matematis dengan rumus :</a:t>
                </a:r>
              </a:p>
              <a:p>
                <a:pPr marL="0" indent="0" algn="just">
                  <a:buNone/>
                </a:pPr>
                <a:endParaRPr lang="id-ID" dirty="0"/>
              </a:p>
              <a:p>
                <a:pPr marL="0" indent="0" algn="just">
                  <a:buNone/>
                </a:pPr>
                <a:endParaRPr lang="id-ID" sz="900" dirty="0" smtClean="0"/>
              </a:p>
              <a:p>
                <a:pPr marL="0" indent="0" algn="just">
                  <a:buNone/>
                </a:pPr>
                <a:r>
                  <a:rPr lang="id-ID" dirty="0" smtClean="0"/>
                  <a:t>	</a:t>
                </a:r>
                <a:r>
                  <a:rPr lang="id-ID" sz="2400" dirty="0" smtClean="0"/>
                  <a:t>dimana</a:t>
                </a:r>
              </a:p>
              <a:p>
                <a:pPr marL="0" indent="0" algn="just">
                  <a:buNone/>
                </a:pPr>
                <a:r>
                  <a:rPr lang="id-ID" sz="2400" dirty="0"/>
                  <a:t>	</a:t>
                </a:r>
                <a:r>
                  <a:rPr lang="id-ID" sz="2400" dirty="0" smtClean="0"/>
                  <a:t>	</a:t>
                </a:r>
                <a:r>
                  <a:rPr lang="id-ID" sz="2400" dirty="0"/>
                  <a:t> </a:t>
                </a:r>
                <a14:m>
                  <m:oMath xmlns:m="http://schemas.openxmlformats.org/officeDocument/2006/math">
                    <m:r>
                      <a:rPr lang="id-ID" sz="2400" i="1">
                        <a:latin typeface="Cambria Math" panose="02040503050406030204" pitchFamily="18" charset="0"/>
                      </a:rPr>
                      <m:t>𝜖</m:t>
                    </m:r>
                    <m:r>
                      <a:rPr lang="id-ID" sz="2400" i="1">
                        <a:latin typeface="Cambria Math" panose="02040503050406030204" pitchFamily="18" charset="0"/>
                      </a:rPr>
                      <m:t> </m:t>
                    </m:r>
                  </m:oMath>
                </a14:m>
                <a:r>
                  <a:rPr lang="id-ID" sz="2400" dirty="0" smtClean="0"/>
                  <a:t>= merupakan GGL induksi (volt)</a:t>
                </a:r>
              </a:p>
              <a:p>
                <a:pPr marL="0" indent="0" algn="just">
                  <a:buNone/>
                </a:pPr>
                <a:r>
                  <a:rPr lang="id-ID" sz="2400" dirty="0"/>
                  <a:t>	</a:t>
                </a:r>
                <a:r>
                  <a:rPr lang="id-ID" sz="2400" dirty="0" smtClean="0"/>
                  <a:t>	 </a:t>
                </a:r>
                <a:r>
                  <a:rPr lang="id-ID" sz="2400" i="1" dirty="0" smtClean="0"/>
                  <a:t>N</a:t>
                </a:r>
                <a:r>
                  <a:rPr lang="id-ID" sz="2400" dirty="0" smtClean="0"/>
                  <a:t> = jumlah lilitan kumparan 	</a:t>
                </a:r>
              </a:p>
              <a:p>
                <a:pPr marL="0" indent="0" algn="just">
                  <a:buNone/>
                </a:pPr>
                <a:r>
                  <a:rPr lang="id-ID" sz="2400" dirty="0"/>
                  <a:t>	</a:t>
                </a:r>
                <a:r>
                  <a:rPr lang="id-ID" sz="2400" dirty="0" smtClean="0"/>
                  <a:t>	 </a:t>
                </a:r>
                <a14:m>
                  <m:oMath xmlns:m="http://schemas.openxmlformats.org/officeDocument/2006/math">
                    <m:r>
                      <a:rPr lang="id-ID" sz="2400">
                        <a:latin typeface="Cambria Math" panose="02040503050406030204" pitchFamily="18" charset="0"/>
                      </a:rPr>
                      <m:t>∆∅</m:t>
                    </m:r>
                  </m:oMath>
                </a14:m>
                <a:r>
                  <a:rPr lang="id-ID" sz="2400" dirty="0" smtClean="0"/>
                  <a:t>/</a:t>
                </a:r>
                <a:r>
                  <a:rPr lang="id-ID" sz="2400" dirty="0"/>
                  <a:t> </a:t>
                </a:r>
                <a14:m>
                  <m:oMath xmlns:m="http://schemas.openxmlformats.org/officeDocument/2006/math">
                    <m:r>
                      <a:rPr lang="id-ID" sz="2400">
                        <a:latin typeface="Cambria Math" panose="02040503050406030204" pitchFamily="18" charset="0"/>
                      </a:rPr>
                      <m:t>∆</m:t>
                    </m:r>
                    <m:r>
                      <a:rPr lang="id-ID" sz="2400" i="1">
                        <a:latin typeface="Cambria Math" panose="02040503050406030204" pitchFamily="18" charset="0"/>
                      </a:rPr>
                      <m:t>𝑡</m:t>
                    </m:r>
                  </m:oMath>
                </a14:m>
                <a:r>
                  <a:rPr lang="id-ID" sz="2400" dirty="0" smtClean="0"/>
                  <a:t> = </a:t>
                </a:r>
                <a:r>
                  <a:rPr lang="id-ID" sz="2400" dirty="0"/>
                  <a:t>merupakan laju perubahan fluks </a:t>
                </a:r>
                <a:r>
                  <a:rPr lang="id-ID" sz="2400" dirty="0" smtClean="0"/>
                  <a:t>magnet.</a:t>
                </a:r>
              </a:p>
              <a:p>
                <a:pPr marL="0" indent="0" algn="just">
                  <a:buNone/>
                </a:pPr>
                <a:endParaRPr lang="id-ID" sz="2400" dirty="0"/>
              </a:p>
              <a:p>
                <a:pPr marL="0" indent="0" algn="just">
                  <a:buNone/>
                </a:pPr>
                <a:r>
                  <a:rPr lang="id-ID" sz="2400" dirty="0" smtClean="0"/>
                  <a:t>Tanda delta (</a:t>
                </a:r>
                <a14:m>
                  <m:oMath xmlns:m="http://schemas.openxmlformats.org/officeDocument/2006/math">
                    <m:r>
                      <a:rPr lang="id-ID" sz="2400">
                        <a:latin typeface="Cambria Math" panose="02040503050406030204" pitchFamily="18" charset="0"/>
                      </a:rPr>
                      <m:t>∆</m:t>
                    </m:r>
                  </m:oMath>
                </a14:m>
                <a:r>
                  <a:rPr lang="id-ID" sz="2400" dirty="0" smtClean="0"/>
                  <a:t> mengungkapkan perubahan. Jadi, </a:t>
                </a:r>
                <a14:m>
                  <m:oMath xmlns:m="http://schemas.openxmlformats.org/officeDocument/2006/math">
                    <m:r>
                      <a:rPr lang="id-ID" sz="2400">
                        <a:latin typeface="Cambria Math" panose="02040503050406030204" pitchFamily="18" charset="0"/>
                      </a:rPr>
                      <m:t>∆∅</m:t>
                    </m:r>
                  </m:oMath>
                </a14:m>
                <a:r>
                  <a:rPr lang="id-ID" sz="2400" dirty="0"/>
                  <a:t>/ </a:t>
                </a:r>
                <a14:m>
                  <m:oMath xmlns:m="http://schemas.openxmlformats.org/officeDocument/2006/math">
                    <m:r>
                      <a:rPr lang="id-ID" sz="2400">
                        <a:latin typeface="Cambria Math" panose="02040503050406030204" pitchFamily="18" charset="0"/>
                      </a:rPr>
                      <m:t>∆</m:t>
                    </m:r>
                    <m:r>
                      <a:rPr lang="id-ID" sz="2400" i="1">
                        <a:latin typeface="Cambria Math" panose="02040503050406030204" pitchFamily="18" charset="0"/>
                      </a:rPr>
                      <m:t>𝑡</m:t>
                    </m:r>
                  </m:oMath>
                </a14:m>
                <a:r>
                  <a:rPr lang="id-ID" sz="2400" dirty="0"/>
                  <a:t> </a:t>
                </a:r>
                <a:r>
                  <a:rPr lang="id-ID" sz="2400" dirty="0" smtClean="0"/>
                  <a:t>adalah perubahan flusk magnet terhadap perubahan waktunya, sehingga disebut sebagai laju perubahan fluks.</a:t>
                </a:r>
                <a:endParaRPr lang="id-ID"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045029"/>
                <a:ext cx="10515600" cy="5544457"/>
              </a:xfrm>
              <a:blipFill rotWithShape="0">
                <a:blip r:embed="rId2"/>
                <a:stretch>
                  <a:fillRect l="-928" t="-2088" r="-870" b="-220"/>
                </a:stretch>
              </a:blipFill>
            </p:spPr>
            <p:txBody>
              <a:bodyPr/>
              <a:lstStyle/>
              <a:p>
                <a:r>
                  <a:rPr lang="id-ID">
                    <a:noFill/>
                  </a:rPr>
                  <a:t> </a:t>
                </a:r>
              </a:p>
            </p:txBody>
          </p:sp>
        </mc:Fallback>
      </mc:AlternateContent>
      <p:sp>
        <p:nvSpPr>
          <p:cNvPr id="4" name="Title 1"/>
          <p:cNvSpPr>
            <a:spLocks noGrp="1"/>
          </p:cNvSpPr>
          <p:nvPr>
            <p:ph type="title"/>
          </p:nvPr>
        </p:nvSpPr>
        <p:spPr>
          <a:xfrm>
            <a:off x="838200" y="365125"/>
            <a:ext cx="10515600" cy="563789"/>
          </a:xfrm>
        </p:spPr>
        <p:txBody>
          <a:bodyPr>
            <a:normAutofit fontScale="90000"/>
          </a:bodyPr>
          <a:lstStyle/>
          <a:p>
            <a:r>
              <a:rPr lang="id-ID" sz="4000" b="1" dirty="0" smtClean="0">
                <a:solidFill>
                  <a:srgbClr val="00B0F0"/>
                </a:solidFill>
              </a:rPr>
              <a:t>4.2. </a:t>
            </a:r>
            <a:r>
              <a:rPr lang="id-ID" sz="4000" dirty="0">
                <a:solidFill>
                  <a:srgbClr val="00B0F0"/>
                </a:solidFill>
              </a:rPr>
              <a:t>Hukum </a:t>
            </a:r>
            <a:r>
              <a:rPr lang="id-ID" sz="4000" dirty="0" smtClean="0">
                <a:solidFill>
                  <a:srgbClr val="00B0F0"/>
                </a:solidFill>
              </a:rPr>
              <a:t>Faraday</a:t>
            </a:r>
            <a:endParaRPr lang="id-ID" sz="4000" b="1" dirty="0">
              <a:solidFill>
                <a:srgbClr val="00B0F0"/>
              </a:solidFill>
            </a:endParaRPr>
          </a:p>
        </p:txBody>
      </p:sp>
      <mc:AlternateContent xmlns:mc="http://schemas.openxmlformats.org/markup-compatibility/2006" xmlns:a14="http://schemas.microsoft.com/office/drawing/2010/main">
        <mc:Choice Requires="a14">
          <p:sp>
            <p:nvSpPr>
              <p:cNvPr id="6" name="Rectangle 5"/>
              <p:cNvSpPr/>
              <p:nvPr/>
            </p:nvSpPr>
            <p:spPr>
              <a:xfrm>
                <a:off x="3377691" y="2698671"/>
                <a:ext cx="2028761" cy="9140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sz="2800" i="1">
                          <a:latin typeface="Cambria Math" panose="02040503050406030204" pitchFamily="18" charset="0"/>
                        </a:rPr>
                        <m:t>𝜖</m:t>
                      </m:r>
                      <m:r>
                        <a:rPr lang="id-ID" sz="2800" i="0">
                          <a:latin typeface="Cambria Math" panose="02040503050406030204" pitchFamily="18" charset="0"/>
                        </a:rPr>
                        <m:t>= −</m:t>
                      </m:r>
                      <m:r>
                        <a:rPr lang="id-ID" sz="2800" i="1">
                          <a:latin typeface="Cambria Math" panose="02040503050406030204" pitchFamily="18" charset="0"/>
                        </a:rPr>
                        <m:t>𝑁</m:t>
                      </m:r>
                      <m:f>
                        <m:fPr>
                          <m:ctrlPr>
                            <a:rPr lang="id-ID" sz="2800" i="1">
                              <a:latin typeface="Cambria Math" panose="02040503050406030204" pitchFamily="18" charset="0"/>
                            </a:rPr>
                          </m:ctrlPr>
                        </m:fPr>
                        <m:num>
                          <m:r>
                            <a:rPr lang="id-ID" sz="2800" i="0">
                              <a:latin typeface="Cambria Math" panose="02040503050406030204" pitchFamily="18" charset="0"/>
                            </a:rPr>
                            <m:t>∆∅</m:t>
                          </m:r>
                        </m:num>
                        <m:den>
                          <m:r>
                            <a:rPr lang="id-ID" sz="2800" i="0">
                              <a:latin typeface="Cambria Math" panose="02040503050406030204" pitchFamily="18" charset="0"/>
                            </a:rPr>
                            <m:t>∆</m:t>
                          </m:r>
                          <m:r>
                            <a:rPr lang="id-ID" sz="2800" i="1">
                              <a:latin typeface="Cambria Math" panose="02040503050406030204" pitchFamily="18" charset="0"/>
                            </a:rPr>
                            <m:t>𝑡</m:t>
                          </m:r>
                        </m:den>
                      </m:f>
                    </m:oMath>
                  </m:oMathPara>
                </a14:m>
                <a:endParaRPr lang="id-ID" sz="2800" dirty="0"/>
              </a:p>
            </p:txBody>
          </p:sp>
        </mc:Choice>
        <mc:Fallback xmlns="">
          <p:sp>
            <p:nvSpPr>
              <p:cNvPr id="6" name="Rectangle 5"/>
              <p:cNvSpPr>
                <a:spLocks noRot="1" noChangeAspect="1" noMove="1" noResize="1" noEditPoints="1" noAdjustHandles="1" noChangeArrowheads="1" noChangeShapeType="1" noTextEdit="1"/>
              </p:cNvSpPr>
              <p:nvPr/>
            </p:nvSpPr>
            <p:spPr>
              <a:xfrm>
                <a:off x="3377691" y="2698671"/>
                <a:ext cx="2028761" cy="914096"/>
              </a:xfrm>
              <a:prstGeom prst="rect">
                <a:avLst/>
              </a:prstGeom>
              <a:blipFill rotWithShape="0">
                <a:blip r:embed="rId3"/>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3122343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320800"/>
                <a:ext cx="10515600" cy="4856163"/>
              </a:xfrm>
            </p:spPr>
            <p:txBody>
              <a:bodyPr/>
              <a:lstStyle/>
              <a:p>
                <a:pPr marL="0" indent="0" algn="just">
                  <a:buNone/>
                </a:pPr>
                <a:r>
                  <a:rPr lang="id-ID" dirty="0" smtClean="0"/>
                  <a:t>Hukum Lenz menyatakan bahwa arus induksi akan muncul pada arah yang sedemikian rupa sehingga arah induksi menentang perubahan yang dihasilkan. Jadi, arah arus induksi yang terjadi dalam suatu penghantar menimbulkan medan magnet yang saling bertolak-belakang dengan penyebab perubahan medan magnet tersebut.</a:t>
                </a:r>
              </a:p>
              <a:p>
                <a:pPr marL="0" indent="0" algn="just">
                  <a:buNone/>
                </a:pPr>
                <a:endParaRPr lang="id-ID" dirty="0"/>
              </a:p>
              <a:p>
                <a:pPr marL="0" indent="0" algn="just">
                  <a:buNone/>
                </a:pPr>
                <a:r>
                  <a:rPr lang="id-ID" dirty="0"/>
                  <a:t>anda minus pada persamaan Faraday diatas menunjukkan bahwa </a:t>
                </a:r>
                <a:r>
                  <a:rPr lang="id-ID" dirty="0" smtClean="0"/>
                  <a:t>GGL </a:t>
                </a:r>
                <a:r>
                  <a:rPr lang="id-ID" dirty="0"/>
                  <a:t>(\epsilon) yang terbentuk memiliki arah yang bertolak belakang dengan fluks </a:t>
                </a:r>
                <a:r>
                  <a:rPr lang="id-ID" dirty="0" smtClean="0"/>
                  <a:t>magnet </a:t>
                </a:r>
                <a14:m>
                  <m:oMath xmlns:m="http://schemas.openxmlformats.org/officeDocument/2006/math">
                    <m:r>
                      <a:rPr lang="id-ID" b="0" i="0" smtClean="0">
                        <a:latin typeface="Cambria Math" panose="02040503050406030204" pitchFamily="18" charset="0"/>
                      </a:rPr>
                      <m:t>(</m:t>
                    </m:r>
                    <m:r>
                      <a:rPr lang="id-ID">
                        <a:latin typeface="Cambria Math" panose="02040503050406030204" pitchFamily="18" charset="0"/>
                      </a:rPr>
                      <m:t>∅</m:t>
                    </m:r>
                  </m:oMath>
                </a14:m>
                <a:r>
                  <a:rPr lang="id-ID" dirty="0" smtClean="0"/>
                  <a:t>)</a:t>
                </a:r>
                <a:endParaRPr lang="id-ID"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320800"/>
                <a:ext cx="10515600" cy="4856163"/>
              </a:xfrm>
              <a:blipFill rotWithShape="0">
                <a:blip r:embed="rId2"/>
                <a:stretch>
                  <a:fillRect l="-1217" t="-2136" r="-1159"/>
                </a:stretch>
              </a:blipFill>
            </p:spPr>
            <p:txBody>
              <a:bodyPr/>
              <a:lstStyle/>
              <a:p>
                <a:r>
                  <a:rPr lang="id-ID">
                    <a:noFill/>
                  </a:rPr>
                  <a:t> </a:t>
                </a:r>
              </a:p>
            </p:txBody>
          </p:sp>
        </mc:Fallback>
      </mc:AlternateContent>
      <p:sp>
        <p:nvSpPr>
          <p:cNvPr id="4" name="Title 1"/>
          <p:cNvSpPr>
            <a:spLocks noGrp="1"/>
          </p:cNvSpPr>
          <p:nvPr>
            <p:ph type="title"/>
          </p:nvPr>
        </p:nvSpPr>
        <p:spPr>
          <a:xfrm>
            <a:off x="838200" y="365125"/>
            <a:ext cx="10515600" cy="563789"/>
          </a:xfrm>
        </p:spPr>
        <p:txBody>
          <a:bodyPr>
            <a:normAutofit fontScale="90000"/>
          </a:bodyPr>
          <a:lstStyle/>
          <a:p>
            <a:r>
              <a:rPr lang="id-ID" sz="4000" b="1" dirty="0" smtClean="0">
                <a:solidFill>
                  <a:srgbClr val="00B0F0"/>
                </a:solidFill>
              </a:rPr>
              <a:t>4.3. </a:t>
            </a:r>
            <a:r>
              <a:rPr lang="id-ID" sz="4000" dirty="0">
                <a:solidFill>
                  <a:srgbClr val="00B0F0"/>
                </a:solidFill>
              </a:rPr>
              <a:t>Hukum </a:t>
            </a:r>
            <a:r>
              <a:rPr lang="id-ID" sz="4000" dirty="0" smtClean="0">
                <a:solidFill>
                  <a:srgbClr val="00B0F0"/>
                </a:solidFill>
              </a:rPr>
              <a:t>Lenz</a:t>
            </a:r>
            <a:endParaRPr lang="id-ID" sz="4000" b="1" dirty="0">
              <a:solidFill>
                <a:srgbClr val="00B0F0"/>
              </a:solidFill>
            </a:endParaRPr>
          </a:p>
        </p:txBody>
      </p:sp>
    </p:spTree>
    <p:extLst>
      <p:ext uri="{BB962C8B-B14F-4D97-AF65-F5344CB8AC3E}">
        <p14:creationId xmlns:p14="http://schemas.microsoft.com/office/powerpoint/2010/main" val="816555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262743"/>
                <a:ext cx="10515600" cy="4914220"/>
              </a:xfrm>
            </p:spPr>
            <p:txBody>
              <a:bodyPr/>
              <a:lstStyle/>
              <a:p>
                <a:pPr marL="0" indent="0" algn="just">
                  <a:buNone/>
                </a:pPr>
                <a:r>
                  <a:rPr lang="id-ID" dirty="0"/>
                  <a:t>Hukum Henry menyatakan bahwa apabila arus liktrik yang mengalir pada suatu penghantar berubah terhadap waktu, maka pada penghatar </a:t>
                </a:r>
                <a:r>
                  <a:rPr lang="id-ID" dirty="0" smtClean="0"/>
                  <a:t>tersebut </a:t>
                </a:r>
                <a:r>
                  <a:rPr lang="id-ID" dirty="0"/>
                  <a:t>akan terjadi GGL induksi diri yang dirumuskan </a:t>
                </a:r>
                <a:r>
                  <a:rPr lang="id-ID" dirty="0" smtClean="0"/>
                  <a:t>dengan :</a:t>
                </a:r>
              </a:p>
              <a:p>
                <a:pPr marL="0" indent="0" algn="just">
                  <a:buNone/>
                </a:pPr>
                <a:endParaRPr lang="id-ID" dirty="0"/>
              </a:p>
              <a:p>
                <a:pPr marL="0" indent="0" algn="just">
                  <a:buNone/>
                </a:pPr>
                <a:endParaRPr lang="id-ID" dirty="0" smtClean="0"/>
              </a:p>
              <a:p>
                <a:pPr marL="0" indent="0" algn="just">
                  <a:buNone/>
                </a:pPr>
                <a:r>
                  <a:rPr lang="id-ID" dirty="0" smtClean="0"/>
                  <a:t>	dimana</a:t>
                </a:r>
                <a:endParaRPr lang="id-ID" dirty="0"/>
              </a:p>
              <a:p>
                <a:pPr marL="0" indent="0" algn="just">
                  <a:buNone/>
                </a:pPr>
                <a:r>
                  <a:rPr lang="id-ID" dirty="0"/>
                  <a:t>		 </a:t>
                </a:r>
                <a14:m>
                  <m:oMath xmlns:m="http://schemas.openxmlformats.org/officeDocument/2006/math">
                    <m:r>
                      <a:rPr lang="id-ID" i="1">
                        <a:latin typeface="Cambria Math" panose="02040503050406030204" pitchFamily="18" charset="0"/>
                      </a:rPr>
                      <m:t>𝜖</m:t>
                    </m:r>
                    <m:r>
                      <a:rPr lang="id-ID" i="1">
                        <a:latin typeface="Cambria Math" panose="02040503050406030204" pitchFamily="18" charset="0"/>
                      </a:rPr>
                      <m:t> </m:t>
                    </m:r>
                  </m:oMath>
                </a14:m>
                <a:r>
                  <a:rPr lang="id-ID" dirty="0"/>
                  <a:t>= merupakan GGL induksi (volt)</a:t>
                </a:r>
              </a:p>
              <a:p>
                <a:pPr marL="0" indent="0" algn="just">
                  <a:buNone/>
                </a:pPr>
                <a:r>
                  <a:rPr lang="id-ID" dirty="0"/>
                  <a:t>		 </a:t>
                </a:r>
                <a:r>
                  <a:rPr lang="id-ID" i="1" dirty="0"/>
                  <a:t>L</a:t>
                </a:r>
                <a:r>
                  <a:rPr lang="id-ID" dirty="0" smtClean="0"/>
                  <a:t> </a:t>
                </a:r>
                <a:r>
                  <a:rPr lang="id-ID" dirty="0"/>
                  <a:t>= </a:t>
                </a:r>
                <a:r>
                  <a:rPr lang="id-ID" dirty="0" smtClean="0"/>
                  <a:t>merupakan induktansi diri</a:t>
                </a:r>
                <a:r>
                  <a:rPr lang="id-ID" dirty="0"/>
                  <a:t>	</a:t>
                </a:r>
              </a:p>
              <a:p>
                <a:pPr marL="0" indent="0" algn="just">
                  <a:buNone/>
                </a:pPr>
                <a:r>
                  <a:rPr lang="id-ID" dirty="0"/>
                  <a:t>		 </a:t>
                </a:r>
                <a14:m>
                  <m:oMath xmlns:m="http://schemas.openxmlformats.org/officeDocument/2006/math">
                    <m:r>
                      <m:rPr>
                        <m:sty m:val="p"/>
                      </m:rPr>
                      <a:rPr lang="id-ID" dirty="0">
                        <a:latin typeface="Cambria Math" panose="02040503050406030204" pitchFamily="18" charset="0"/>
                      </a:rPr>
                      <m:t>d</m:t>
                    </m:r>
                  </m:oMath>
                </a14:m>
                <a:r>
                  <a:rPr lang="id-ID" dirty="0" smtClean="0"/>
                  <a:t>I</a:t>
                </a:r>
                <a:r>
                  <a:rPr lang="id-ID" dirty="0"/>
                  <a:t>/ </a:t>
                </a:r>
                <a14:m>
                  <m:oMath xmlns:m="http://schemas.openxmlformats.org/officeDocument/2006/math">
                    <m:r>
                      <m:rPr>
                        <m:sty m:val="p"/>
                      </m:rPr>
                      <a:rPr lang="id-ID" dirty="0">
                        <a:latin typeface="Cambria Math" panose="02040503050406030204" pitchFamily="18" charset="0"/>
                      </a:rPr>
                      <m:t>d</m:t>
                    </m:r>
                    <m:r>
                      <a:rPr lang="id-ID" i="1">
                        <a:latin typeface="Cambria Math" panose="02040503050406030204" pitchFamily="18" charset="0"/>
                      </a:rPr>
                      <m:t>𝑡</m:t>
                    </m:r>
                  </m:oMath>
                </a14:m>
                <a:r>
                  <a:rPr lang="id-ID" dirty="0"/>
                  <a:t> = </a:t>
                </a:r>
                <a:r>
                  <a:rPr lang="sv-SE" dirty="0"/>
                  <a:t>merupakan besar perubaha arus per satuan </a:t>
                </a:r>
                <a:endParaRPr lang="id-ID" dirty="0" smtClean="0"/>
              </a:p>
              <a:p>
                <a:pPr marL="0" indent="0" algn="just">
                  <a:buNone/>
                </a:pPr>
                <a:r>
                  <a:rPr lang="id-ID" dirty="0"/>
                  <a:t> </a:t>
                </a:r>
                <a:r>
                  <a:rPr lang="id-ID" dirty="0" smtClean="0"/>
                  <a:t>                                     </a:t>
                </a:r>
                <a:r>
                  <a:rPr lang="sv-SE" dirty="0" smtClean="0"/>
                  <a:t>waktu</a:t>
                </a:r>
                <a:r>
                  <a:rPr lang="id-ID" dirty="0" smtClean="0"/>
                  <a:t> </a:t>
                </a:r>
                <a:r>
                  <a:rPr lang="id-ID" dirty="0"/>
                  <a:t>(Ampere/sekon</a:t>
                </a:r>
                <a:r>
                  <a:rPr lang="id-ID" dirty="0" smtClean="0"/>
                  <a:t>).</a:t>
                </a:r>
                <a:endParaRPr lang="id-ID" dirty="0"/>
              </a:p>
              <a:p>
                <a:pPr marL="0" indent="0" algn="just">
                  <a:buNone/>
                </a:pPr>
                <a:endParaRPr lang="id-ID"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262743"/>
                <a:ext cx="10515600" cy="4914220"/>
              </a:xfrm>
              <a:blipFill rotWithShape="0">
                <a:blip r:embed="rId2"/>
                <a:stretch>
                  <a:fillRect l="-1217" t="-1985" r="-1159" b="-1613"/>
                </a:stretch>
              </a:blipFill>
            </p:spPr>
            <p:txBody>
              <a:bodyPr/>
              <a:lstStyle/>
              <a:p>
                <a:r>
                  <a:rPr lang="id-ID">
                    <a:noFill/>
                  </a:rPr>
                  <a:t> </a:t>
                </a:r>
              </a:p>
            </p:txBody>
          </p:sp>
        </mc:Fallback>
      </mc:AlternateContent>
      <p:sp>
        <p:nvSpPr>
          <p:cNvPr id="4" name="Title 1"/>
          <p:cNvSpPr>
            <a:spLocks noGrp="1"/>
          </p:cNvSpPr>
          <p:nvPr>
            <p:ph type="title"/>
          </p:nvPr>
        </p:nvSpPr>
        <p:spPr>
          <a:xfrm>
            <a:off x="838200" y="365125"/>
            <a:ext cx="10515600" cy="563789"/>
          </a:xfrm>
        </p:spPr>
        <p:txBody>
          <a:bodyPr>
            <a:normAutofit fontScale="90000"/>
          </a:bodyPr>
          <a:lstStyle/>
          <a:p>
            <a:r>
              <a:rPr lang="id-ID" sz="4000" b="1" dirty="0" smtClean="0">
                <a:solidFill>
                  <a:srgbClr val="00B0F0"/>
                </a:solidFill>
              </a:rPr>
              <a:t>4.4. </a:t>
            </a:r>
            <a:r>
              <a:rPr lang="id-ID" sz="4000" dirty="0">
                <a:solidFill>
                  <a:srgbClr val="00B0F0"/>
                </a:solidFill>
              </a:rPr>
              <a:t>Hukum </a:t>
            </a:r>
            <a:r>
              <a:rPr lang="id-ID" sz="4000" dirty="0" smtClean="0">
                <a:solidFill>
                  <a:srgbClr val="00B0F0"/>
                </a:solidFill>
              </a:rPr>
              <a:t>Henry</a:t>
            </a:r>
            <a:endParaRPr lang="id-ID" sz="4000" b="1" dirty="0">
              <a:solidFill>
                <a:srgbClr val="00B0F0"/>
              </a:solidFill>
            </a:endParaRPr>
          </a:p>
        </p:txBody>
      </p:sp>
      <mc:AlternateContent xmlns:mc="http://schemas.openxmlformats.org/markup-compatibility/2006" xmlns:a14="http://schemas.microsoft.com/office/drawing/2010/main">
        <mc:Choice Requires="a14">
          <p:sp>
            <p:nvSpPr>
              <p:cNvPr id="5" name="Rectangle 4"/>
              <p:cNvSpPr/>
              <p:nvPr/>
            </p:nvSpPr>
            <p:spPr>
              <a:xfrm>
                <a:off x="3377691" y="2698671"/>
                <a:ext cx="1864613" cy="910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sz="2800" i="1" smtClean="0">
                          <a:latin typeface="Cambria Math" panose="02040503050406030204" pitchFamily="18" charset="0"/>
                        </a:rPr>
                        <m:t>𝜖</m:t>
                      </m:r>
                      <m:r>
                        <a:rPr lang="id-ID" sz="2800" i="0">
                          <a:latin typeface="Cambria Math" panose="02040503050406030204" pitchFamily="18" charset="0"/>
                        </a:rPr>
                        <m:t>= −</m:t>
                      </m:r>
                      <m:r>
                        <a:rPr lang="id-ID" sz="2800" b="0" i="1" smtClean="0">
                          <a:latin typeface="Cambria Math" panose="02040503050406030204" pitchFamily="18" charset="0"/>
                        </a:rPr>
                        <m:t>𝐿</m:t>
                      </m:r>
                      <m:f>
                        <m:fPr>
                          <m:ctrlPr>
                            <a:rPr lang="id-ID" sz="2800" i="1">
                              <a:latin typeface="Cambria Math" panose="02040503050406030204" pitchFamily="18" charset="0"/>
                            </a:rPr>
                          </m:ctrlPr>
                        </m:fPr>
                        <m:num>
                          <m:r>
                            <m:rPr>
                              <m:sty m:val="p"/>
                            </m:rPr>
                            <a:rPr lang="id-ID" sz="2800" b="0" i="0" smtClean="0">
                              <a:latin typeface="Cambria Math" panose="02040503050406030204" pitchFamily="18" charset="0"/>
                            </a:rPr>
                            <m:t>dI</m:t>
                          </m:r>
                        </m:num>
                        <m:den>
                          <m:r>
                            <m:rPr>
                              <m:sty m:val="p"/>
                            </m:rPr>
                            <a:rPr lang="id-ID" sz="2800" b="0" i="0" smtClean="0">
                              <a:latin typeface="Cambria Math" panose="02040503050406030204" pitchFamily="18" charset="0"/>
                            </a:rPr>
                            <m:t>d</m:t>
                          </m:r>
                          <m:r>
                            <a:rPr lang="id-ID" sz="2800" i="1">
                              <a:latin typeface="Cambria Math" panose="02040503050406030204" pitchFamily="18" charset="0"/>
                            </a:rPr>
                            <m:t>𝑡</m:t>
                          </m:r>
                        </m:den>
                      </m:f>
                    </m:oMath>
                  </m:oMathPara>
                </a14:m>
                <a:endParaRPr lang="id-ID" sz="2800" dirty="0"/>
              </a:p>
            </p:txBody>
          </p:sp>
        </mc:Choice>
        <mc:Fallback xmlns="">
          <p:sp>
            <p:nvSpPr>
              <p:cNvPr id="5" name="Rectangle 4"/>
              <p:cNvSpPr>
                <a:spLocks noRot="1" noChangeAspect="1" noMove="1" noResize="1" noEditPoints="1" noAdjustHandles="1" noChangeArrowheads="1" noChangeShapeType="1" noTextEdit="1"/>
              </p:cNvSpPr>
              <p:nvPr/>
            </p:nvSpPr>
            <p:spPr>
              <a:xfrm>
                <a:off x="3377691" y="2698671"/>
                <a:ext cx="1864613" cy="910570"/>
              </a:xfrm>
              <a:prstGeom prst="rect">
                <a:avLst/>
              </a:prstGeom>
              <a:blipFill rotWithShape="0">
                <a:blip r:embed="rId3"/>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3244076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41828" y="638629"/>
                <a:ext cx="10511971" cy="5538334"/>
              </a:xfrm>
            </p:spPr>
            <p:txBody>
              <a:bodyPr/>
              <a:lstStyle/>
              <a:p>
                <a:pPr marL="0" indent="0" algn="just">
                  <a:buNone/>
                </a:pPr>
                <a:r>
                  <a:rPr lang="id-ID" dirty="0"/>
                  <a:t>Induksi diri (L) merupakan besarnya GGL yang terjadi pada suatu kumparan dimana terjadi perubahan arus 1 Ampere setiap 1 detik yang dirumuskan dengan</a:t>
                </a:r>
                <a:r>
                  <a:rPr lang="id-ID" dirty="0" smtClean="0"/>
                  <a:t>:</a:t>
                </a:r>
              </a:p>
              <a:p>
                <a:pPr marL="0" indent="0" algn="just">
                  <a:buNone/>
                </a:pPr>
                <a:endParaRPr lang="id-ID" dirty="0" smtClean="0"/>
              </a:p>
              <a:p>
                <a:pPr marL="0" indent="0" algn="just">
                  <a:buNone/>
                </a:pPr>
                <a:endParaRPr lang="id-ID" dirty="0"/>
              </a:p>
              <a:p>
                <a:pPr marL="0" indent="0" fontAlgn="base">
                  <a:buNone/>
                </a:pPr>
                <a:r>
                  <a:rPr lang="id-ID" dirty="0"/>
                  <a:t>	</a:t>
                </a:r>
                <a:r>
                  <a:rPr lang="fi-FI" dirty="0" smtClean="0"/>
                  <a:t>dimana</a:t>
                </a:r>
                <a:r>
                  <a:rPr lang="fi-FI" dirty="0"/>
                  <a:t>:</a:t>
                </a:r>
              </a:p>
              <a:p>
                <a:pPr marL="0" indent="0" fontAlgn="base">
                  <a:buNone/>
                </a:pPr>
                <a:r>
                  <a:rPr lang="id-ID" dirty="0" smtClean="0"/>
                  <a:t>		</a:t>
                </a:r>
                <a:r>
                  <a:rPr lang="fi-FI" dirty="0" smtClean="0"/>
                  <a:t>N </a:t>
                </a:r>
                <a:r>
                  <a:rPr lang="id-ID" dirty="0" smtClean="0"/>
                  <a:t>  = </a:t>
                </a:r>
                <a:r>
                  <a:rPr lang="fi-FI" dirty="0" smtClean="0"/>
                  <a:t>merupakan </a:t>
                </a:r>
                <a:r>
                  <a:rPr lang="fi-FI" dirty="0"/>
                  <a:t>jumlah lilitan </a:t>
                </a:r>
                <a:r>
                  <a:rPr lang="fi-FI" dirty="0" smtClean="0"/>
                  <a:t>kumparan</a:t>
                </a:r>
                <a:endParaRPr lang="id-ID" dirty="0" smtClean="0"/>
              </a:p>
              <a:p>
                <a:pPr marL="0" indent="0" fontAlgn="base">
                  <a:buNone/>
                </a:pPr>
                <a:r>
                  <a:rPr lang="id-ID" dirty="0"/>
                  <a:t>	</a:t>
                </a:r>
                <a:r>
                  <a:rPr lang="id-ID" dirty="0" smtClean="0"/>
                  <a:t>	</a:t>
                </a:r>
                <a14:m>
                  <m:oMath xmlns:m="http://schemas.openxmlformats.org/officeDocument/2006/math">
                    <m:r>
                      <a:rPr lang="id-ID" i="1">
                        <a:latin typeface="Cambria Math" panose="02040503050406030204" pitchFamily="18" charset="0"/>
                      </a:rPr>
                      <m:t>∅ </m:t>
                    </m:r>
                  </m:oMath>
                </a14:m>
                <a:r>
                  <a:rPr lang="id-ID" dirty="0" smtClean="0"/>
                  <a:t>  = merupakan </a:t>
                </a:r>
                <a:r>
                  <a:rPr lang="id-ID" dirty="0"/>
                  <a:t>fluks magnet (Weber)</a:t>
                </a:r>
                <a:endParaRPr lang="fi-FI" dirty="0"/>
              </a:p>
              <a:p>
                <a:pPr marL="0" indent="0" algn="just">
                  <a:buNone/>
                </a:pPr>
                <a:r>
                  <a:rPr lang="id-ID" dirty="0" smtClean="0"/>
                  <a:t>		</a:t>
                </a:r>
                <a:r>
                  <a:rPr lang="id-ID" dirty="0"/>
                  <a:t>I </a:t>
                </a:r>
                <a:r>
                  <a:rPr lang="id-ID" dirty="0" smtClean="0"/>
                  <a:t>    = merupakan </a:t>
                </a:r>
                <a:r>
                  <a:rPr lang="id-ID" dirty="0"/>
                  <a:t>kuat arus (Ampere)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41828" y="638629"/>
                <a:ext cx="10511971" cy="5538334"/>
              </a:xfrm>
              <a:blipFill rotWithShape="0">
                <a:blip r:embed="rId2"/>
                <a:stretch>
                  <a:fillRect l="-1160" t="-1872" r="-1218"/>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595405" y="2118099"/>
                <a:ext cx="1499257" cy="9112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sz="2800" b="0" i="1" smtClean="0">
                          <a:latin typeface="Cambria Math" panose="02040503050406030204" pitchFamily="18" charset="0"/>
                        </a:rPr>
                        <m:t>𝐿</m:t>
                      </m:r>
                      <m:r>
                        <a:rPr lang="id-ID" sz="2800" i="1">
                          <a:latin typeface="Cambria Math" panose="02040503050406030204" pitchFamily="18" charset="0"/>
                        </a:rPr>
                        <m:t>= </m:t>
                      </m:r>
                      <m:f>
                        <m:fPr>
                          <m:ctrlPr>
                            <a:rPr lang="id-ID" sz="2800" i="1">
                              <a:latin typeface="Cambria Math" panose="02040503050406030204" pitchFamily="18" charset="0"/>
                            </a:rPr>
                          </m:ctrlPr>
                        </m:fPr>
                        <m:num>
                          <m:r>
                            <a:rPr lang="id-ID" sz="2800" b="0" i="1" smtClean="0">
                              <a:latin typeface="Cambria Math" panose="02040503050406030204" pitchFamily="18" charset="0"/>
                            </a:rPr>
                            <m:t>𝑁</m:t>
                          </m:r>
                          <m:r>
                            <a:rPr lang="id-ID" sz="2800" i="1">
                              <a:latin typeface="Cambria Math" panose="02040503050406030204" pitchFamily="18" charset="0"/>
                            </a:rPr>
                            <m:t>∅</m:t>
                          </m:r>
                        </m:num>
                        <m:den>
                          <m:r>
                            <a:rPr lang="id-ID" sz="2800" b="0" i="1" smtClean="0">
                              <a:latin typeface="Cambria Math" panose="02040503050406030204" pitchFamily="18" charset="0"/>
                            </a:rPr>
                            <m:t>𝐼</m:t>
                          </m:r>
                        </m:den>
                      </m:f>
                    </m:oMath>
                  </m:oMathPara>
                </a14:m>
                <a:endParaRPr lang="id-ID" sz="2800" i="1" dirty="0"/>
              </a:p>
            </p:txBody>
          </p:sp>
        </mc:Choice>
        <mc:Fallback xmlns="">
          <p:sp>
            <p:nvSpPr>
              <p:cNvPr id="5" name="Rectangle 4"/>
              <p:cNvSpPr>
                <a:spLocks noRot="1" noChangeAspect="1" noMove="1" noResize="1" noEditPoints="1" noAdjustHandles="1" noChangeArrowheads="1" noChangeShapeType="1" noTextEdit="1"/>
              </p:cNvSpPr>
              <p:nvPr/>
            </p:nvSpPr>
            <p:spPr>
              <a:xfrm>
                <a:off x="3595405" y="2118099"/>
                <a:ext cx="1499257" cy="911275"/>
              </a:xfrm>
              <a:prstGeom prst="rect">
                <a:avLst/>
              </a:prstGeom>
              <a:blipFill rotWithShape="0">
                <a:blip r:embed="rId3"/>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72541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4686"/>
            <a:ext cx="10515600" cy="4972277"/>
          </a:xfrm>
        </p:spPr>
        <p:txBody>
          <a:bodyPr/>
          <a:lstStyle/>
          <a:p>
            <a:pPr marL="514350" indent="-514350">
              <a:buAutoNum type="alphaUcPeriod"/>
            </a:pPr>
            <a:r>
              <a:rPr lang="id-ID" dirty="0" smtClean="0">
                <a:solidFill>
                  <a:srgbClr val="00B050"/>
                </a:solidFill>
              </a:rPr>
              <a:t>Generator</a:t>
            </a:r>
          </a:p>
          <a:p>
            <a:pPr marL="0" indent="0" algn="just">
              <a:buNone/>
            </a:pPr>
            <a:r>
              <a:rPr lang="id-ID" dirty="0"/>
              <a:t>Generator merupakan alat yang mempu mengubah putaran poros menjadi arus listrik dengan menggunakan prinsip induksi elektromagnetik. Bagian generator yang berputar disebut rotor, dan bagian diam disebut stator. Terdapat dua tipe generator, yaitu generator AC (arus searah) dan generator DC (arus bolak-balik).</a:t>
            </a:r>
          </a:p>
        </p:txBody>
      </p:sp>
      <p:sp>
        <p:nvSpPr>
          <p:cNvPr id="4" name="Title 1"/>
          <p:cNvSpPr>
            <a:spLocks noGrp="1"/>
          </p:cNvSpPr>
          <p:nvPr>
            <p:ph type="title"/>
          </p:nvPr>
        </p:nvSpPr>
        <p:spPr>
          <a:xfrm>
            <a:off x="838200" y="365125"/>
            <a:ext cx="10515600" cy="534761"/>
          </a:xfrm>
        </p:spPr>
        <p:txBody>
          <a:bodyPr>
            <a:normAutofit fontScale="90000"/>
          </a:bodyPr>
          <a:lstStyle/>
          <a:p>
            <a:r>
              <a:rPr lang="id-ID" b="1" dirty="0">
                <a:solidFill>
                  <a:srgbClr val="FF0000"/>
                </a:solidFill>
              </a:rPr>
              <a:t>5</a:t>
            </a:r>
            <a:r>
              <a:rPr lang="id-ID" b="1" dirty="0" smtClean="0">
                <a:solidFill>
                  <a:srgbClr val="FF0000"/>
                </a:solidFill>
              </a:rPr>
              <a:t>. PENERAPAN INDUKSI ELEKTROMAGNETIK</a:t>
            </a:r>
            <a:endParaRPr lang="id-ID" b="1" dirty="0">
              <a:solidFill>
                <a:srgbClr val="FF0000"/>
              </a:solidFill>
            </a:endParaRPr>
          </a:p>
        </p:txBody>
      </p:sp>
      <p:pic>
        <p:nvPicPr>
          <p:cNvPr id="7170" name="Picture 2" descr="penerapan induksi elektromagnetik pada gener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743" y="3998005"/>
            <a:ext cx="4419146" cy="21879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64344" y="6176963"/>
            <a:ext cx="8633490" cy="523220"/>
          </a:xfrm>
          <a:prstGeom prst="rect">
            <a:avLst/>
          </a:prstGeom>
        </p:spPr>
        <p:txBody>
          <a:bodyPr wrap="square">
            <a:spAutoFit/>
          </a:bodyPr>
          <a:lstStyle/>
          <a:p>
            <a:r>
              <a:rPr lang="id-ID" sz="2800" dirty="0" smtClean="0"/>
              <a:t>Gambar 11. Prinsip kerja generator secara sederhana</a:t>
            </a:r>
            <a:endParaRPr lang="id-ID" sz="2800" dirty="0"/>
          </a:p>
        </p:txBody>
      </p:sp>
    </p:spTree>
    <p:extLst>
      <p:ext uri="{BB962C8B-B14F-4D97-AF65-F5344CB8AC3E}">
        <p14:creationId xmlns:p14="http://schemas.microsoft.com/office/powerpoint/2010/main" val="751552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41829"/>
            <a:ext cx="10515600" cy="5335134"/>
          </a:xfrm>
        </p:spPr>
        <p:txBody>
          <a:bodyPr/>
          <a:lstStyle/>
          <a:p>
            <a:pPr marL="0" indent="0">
              <a:buNone/>
            </a:pPr>
            <a:r>
              <a:rPr lang="id-ID" dirty="0" smtClean="0">
                <a:solidFill>
                  <a:srgbClr val="00B050"/>
                </a:solidFill>
              </a:rPr>
              <a:t>B. </a:t>
            </a:r>
            <a:r>
              <a:rPr lang="id-ID" dirty="0">
                <a:solidFill>
                  <a:srgbClr val="00B050"/>
                </a:solidFill>
              </a:rPr>
              <a:t>Dinamo (motor listrik)</a:t>
            </a:r>
          </a:p>
          <a:p>
            <a:pPr marL="0" indent="0" algn="just">
              <a:buNone/>
            </a:pPr>
            <a:r>
              <a:rPr lang="id-ID" dirty="0"/>
              <a:t>Dinamo merupakan alat yang bekerja kebalikan dari generator. Dinamo mampu mengubah arus listrik menjadi putaran poros yang mampu menggerakkan berbagai alat. Nama bagian-bagian dinamo sama seperti generator, begitu pula tipe-tipe dinamo</a:t>
            </a:r>
            <a:r>
              <a:rPr lang="id-ID" dirty="0" smtClean="0"/>
              <a:t>.</a:t>
            </a:r>
          </a:p>
          <a:p>
            <a:pPr marL="0" indent="0" algn="just">
              <a:buNone/>
            </a:pPr>
            <a:endParaRPr lang="id-ID" dirty="0"/>
          </a:p>
          <a:p>
            <a:pPr marL="0" indent="0" algn="just">
              <a:buNone/>
            </a:pPr>
            <a:r>
              <a:rPr lang="id-ID" dirty="0" smtClean="0">
                <a:solidFill>
                  <a:srgbClr val="00B050"/>
                </a:solidFill>
              </a:rPr>
              <a:t>C. </a:t>
            </a:r>
            <a:r>
              <a:rPr lang="id-ID" dirty="0">
                <a:solidFill>
                  <a:srgbClr val="00B050"/>
                </a:solidFill>
              </a:rPr>
              <a:t>Transfomator Listrik (trafo)</a:t>
            </a:r>
          </a:p>
          <a:p>
            <a:pPr marL="0" indent="0" algn="just">
              <a:buNone/>
            </a:pPr>
            <a:r>
              <a:rPr lang="id-ID" dirty="0"/>
              <a:t>Trafo merupakan alat yang mampu mengubah arus listrik dan juga voltasenya. Kegunaan ini sangatlah penting karena sangat dibutuhkan baik dalam pendistribusian listrik maupun dalam berbagai alat elektrik.</a:t>
            </a:r>
          </a:p>
        </p:txBody>
      </p:sp>
    </p:spTree>
    <p:extLst>
      <p:ext uri="{BB962C8B-B14F-4D97-AF65-F5344CB8AC3E}">
        <p14:creationId xmlns:p14="http://schemas.microsoft.com/office/powerpoint/2010/main" val="2870380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3525"/>
            <a:ext cx="10515600" cy="563789"/>
          </a:xfrm>
        </p:spPr>
        <p:txBody>
          <a:bodyPr>
            <a:normAutofit fontScale="90000"/>
          </a:bodyPr>
          <a:lstStyle/>
          <a:p>
            <a:r>
              <a:rPr lang="id-ID" b="1" dirty="0" smtClean="0">
                <a:solidFill>
                  <a:srgbClr val="00B0F0"/>
                </a:solidFill>
              </a:rPr>
              <a:t>4.1. Konsep </a:t>
            </a:r>
            <a:r>
              <a:rPr lang="id-ID" b="1" dirty="0">
                <a:solidFill>
                  <a:srgbClr val="00B0F0"/>
                </a:solidFill>
              </a:rPr>
              <a:t>R</a:t>
            </a:r>
            <a:r>
              <a:rPr lang="id-ID" b="1" dirty="0" smtClean="0">
                <a:solidFill>
                  <a:srgbClr val="00B0F0"/>
                </a:solidFill>
              </a:rPr>
              <a:t>angkaian Magnet</a:t>
            </a:r>
            <a:endParaRPr lang="id-ID" b="1" dirty="0">
              <a:solidFill>
                <a:srgbClr val="00B0F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155" y="2517122"/>
            <a:ext cx="7670804" cy="3609790"/>
          </a:xfrm>
          <a:prstGeom prst="rect">
            <a:avLst/>
          </a:prstGeom>
        </p:spPr>
      </p:pic>
      <p:sp>
        <p:nvSpPr>
          <p:cNvPr id="5" name="Rectangle 4"/>
          <p:cNvSpPr/>
          <p:nvPr/>
        </p:nvSpPr>
        <p:spPr>
          <a:xfrm>
            <a:off x="4064001" y="6126912"/>
            <a:ext cx="3106055" cy="523220"/>
          </a:xfrm>
          <a:prstGeom prst="rect">
            <a:avLst/>
          </a:prstGeom>
        </p:spPr>
        <p:txBody>
          <a:bodyPr wrap="square">
            <a:spAutoFit/>
          </a:bodyPr>
          <a:lstStyle/>
          <a:p>
            <a:r>
              <a:rPr lang="id-ID" sz="2800" dirty="0" smtClean="0"/>
              <a:t>Gambar 12. Toroid</a:t>
            </a:r>
            <a:endParaRPr lang="id-ID" sz="2800" dirty="0"/>
          </a:p>
        </p:txBody>
      </p:sp>
      <p:sp>
        <p:nvSpPr>
          <p:cNvPr id="6" name="Rectangle 5"/>
          <p:cNvSpPr/>
          <p:nvPr/>
        </p:nvSpPr>
        <p:spPr>
          <a:xfrm>
            <a:off x="838201" y="1350534"/>
            <a:ext cx="10515600" cy="954107"/>
          </a:xfrm>
          <a:prstGeom prst="rect">
            <a:avLst/>
          </a:prstGeom>
        </p:spPr>
        <p:txBody>
          <a:bodyPr wrap="square">
            <a:spAutoFit/>
          </a:bodyPr>
          <a:lstStyle/>
          <a:p>
            <a:pPr marL="457200" indent="-457200" algn="just">
              <a:buFont typeface="Arial" panose="020B0604020202020204" pitchFamily="34" charset="0"/>
              <a:buChar char="•"/>
            </a:pPr>
            <a:r>
              <a:rPr lang="id-ID" sz="2800" dirty="0" smtClean="0"/>
              <a:t>Pada gambar 11 menghasilkan medan magnet yang sebanding dengan jumlah lilitan N</a:t>
            </a:r>
            <a:endParaRPr lang="id-ID" sz="2800" dirty="0"/>
          </a:p>
        </p:txBody>
      </p:sp>
    </p:spTree>
    <p:extLst>
      <p:ext uri="{BB962C8B-B14F-4D97-AF65-F5344CB8AC3E}">
        <p14:creationId xmlns:p14="http://schemas.microsoft.com/office/powerpoint/2010/main" val="432109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2171"/>
            <a:ext cx="10515600" cy="5494792"/>
          </a:xfrm>
        </p:spPr>
        <p:txBody>
          <a:bodyPr/>
          <a:lstStyle/>
          <a:p>
            <a:r>
              <a:rPr lang="id-ID" dirty="0" smtClean="0"/>
              <a:t>Medan magnet menghasilkan gaya gerak magnet ggm yang disebut juga Ampere turn dan dinyatakan dengan notasi :</a:t>
            </a:r>
          </a:p>
          <a:p>
            <a:pPr marL="0" indent="0">
              <a:buNone/>
            </a:pPr>
            <a:r>
              <a:rPr lang="id-ID" dirty="0"/>
              <a:t>	</a:t>
            </a:r>
            <a:r>
              <a:rPr lang="id-ID" dirty="0" smtClean="0"/>
              <a:t>F = N.i</a:t>
            </a:r>
          </a:p>
          <a:p>
            <a:r>
              <a:rPr lang="id-ID" dirty="0" smtClean="0"/>
              <a:t>Pada solenoid :</a:t>
            </a:r>
          </a:p>
          <a:p>
            <a:pPr marL="0" indent="0">
              <a:buNone/>
            </a:pPr>
            <a:r>
              <a:rPr lang="id-ID" dirty="0"/>
              <a:t>	</a:t>
            </a:r>
            <a:r>
              <a:rPr lang="id-ID" dirty="0" smtClean="0"/>
              <a:t>F = N.i.</a:t>
            </a:r>
            <a:r>
              <a:rPr lang="id-ID" b="1" dirty="0" smtClean="0">
                <a:latin typeface="Pristina" panose="03060402040406080204" pitchFamily="66" charset="0"/>
              </a:rPr>
              <a:t>l</a:t>
            </a:r>
            <a:endParaRPr lang="id-ID" b="1" dirty="0">
              <a:latin typeface="Pristina" panose="03060402040406080204" pitchFamily="66" charset="0"/>
            </a:endParaRPr>
          </a:p>
          <a:p>
            <a:r>
              <a:rPr lang="id-ID" dirty="0" smtClean="0"/>
              <a:t>ggm adalah potensial magnet yang menggerakkan fluks disekitar cincin toroid.</a:t>
            </a:r>
          </a:p>
          <a:p>
            <a:r>
              <a:rPr lang="id-ID" dirty="0" smtClean="0"/>
              <a:t>Besarnya fluks :</a:t>
            </a:r>
          </a:p>
          <a:p>
            <a:pPr marL="0" indent="0">
              <a:buNone/>
            </a:pPr>
            <a:r>
              <a:rPr lang="id-ID" dirty="0"/>
              <a:t>	</a:t>
            </a:r>
            <a:endParaRPr lang="id-ID" dirty="0" smtClean="0"/>
          </a:p>
          <a:p>
            <a:pPr marL="0" indent="0">
              <a:buNone/>
            </a:pPr>
            <a:endParaRPr lang="id-ID" dirty="0"/>
          </a:p>
        </p:txBody>
      </p:sp>
      <mc:AlternateContent xmlns:mc="http://schemas.openxmlformats.org/markup-compatibility/2006" xmlns:a14="http://schemas.microsoft.com/office/drawing/2010/main">
        <mc:Choice Requires="a14">
          <p:sp>
            <p:nvSpPr>
              <p:cNvPr id="4" name="Rectangle 3"/>
              <p:cNvSpPr/>
              <p:nvPr/>
            </p:nvSpPr>
            <p:spPr>
              <a:xfrm>
                <a:off x="1752091" y="4454899"/>
                <a:ext cx="1245917" cy="896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l-GR" sz="2800" dirty="0" smtClean="0"/>
                        <m:t>Φ</m:t>
                      </m:r>
                      <m:r>
                        <a:rPr lang="id-ID" sz="2800" i="0">
                          <a:latin typeface="Cambria Math" panose="02040503050406030204" pitchFamily="18" charset="0"/>
                        </a:rPr>
                        <m:t>=</m:t>
                      </m:r>
                      <m:f>
                        <m:fPr>
                          <m:ctrlPr>
                            <a:rPr lang="id-ID" sz="2800" i="1">
                              <a:latin typeface="Cambria Math" panose="02040503050406030204" pitchFamily="18" charset="0"/>
                            </a:rPr>
                          </m:ctrlPr>
                        </m:fPr>
                        <m:num>
                          <m:r>
                            <m:rPr>
                              <m:sty m:val="p"/>
                            </m:rPr>
                            <a:rPr lang="id-ID" sz="2800" b="0" i="0" smtClean="0">
                              <a:latin typeface="Cambria Math" panose="02040503050406030204" pitchFamily="18" charset="0"/>
                            </a:rPr>
                            <m:t>F</m:t>
                          </m:r>
                        </m:num>
                        <m:den>
                          <m:r>
                            <a:rPr lang="id-ID" sz="2800" b="0" i="1" smtClean="0">
                              <a:latin typeface="Cambria Math" panose="02040503050406030204" pitchFamily="18" charset="0"/>
                            </a:rPr>
                            <m:t>𝑅</m:t>
                          </m:r>
                        </m:den>
                      </m:f>
                    </m:oMath>
                  </m:oMathPara>
                </a14:m>
                <a:endParaRPr lang="id-ID" sz="2800" dirty="0"/>
              </a:p>
            </p:txBody>
          </p:sp>
        </mc:Choice>
        <mc:Fallback xmlns="">
          <p:sp>
            <p:nvSpPr>
              <p:cNvPr id="4" name="Rectangle 3"/>
              <p:cNvSpPr>
                <a:spLocks noRot="1" noChangeAspect="1" noMove="1" noResize="1" noEditPoints="1" noAdjustHandles="1" noChangeArrowheads="1" noChangeShapeType="1" noTextEdit="1"/>
              </p:cNvSpPr>
              <p:nvPr/>
            </p:nvSpPr>
            <p:spPr>
              <a:xfrm>
                <a:off x="1752091" y="4454899"/>
                <a:ext cx="1245917" cy="896143"/>
              </a:xfrm>
              <a:prstGeom prst="rect">
                <a:avLst/>
              </a:prstGeom>
              <a:blipFill rotWithShape="0">
                <a:blip r:embed="rId2"/>
                <a:stretch>
                  <a:fillRect/>
                </a:stretch>
              </a:blipFill>
            </p:spPr>
            <p:txBody>
              <a:bodyPr/>
              <a:lstStyle/>
              <a:p>
                <a:r>
                  <a:rPr lang="id-ID">
                    <a:noFill/>
                  </a:rPr>
                  <a:t> </a:t>
                </a:r>
              </a:p>
            </p:txBody>
          </p:sp>
        </mc:Fallback>
      </mc:AlternateContent>
      <p:sp>
        <p:nvSpPr>
          <p:cNvPr id="5" name="Right Arrow 4"/>
          <p:cNvSpPr/>
          <p:nvPr/>
        </p:nvSpPr>
        <p:spPr>
          <a:xfrm>
            <a:off x="2983494" y="4859428"/>
            <a:ext cx="522514" cy="18868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mc:AlternateContent xmlns:mc="http://schemas.openxmlformats.org/markup-compatibility/2006" xmlns:a14="http://schemas.microsoft.com/office/drawing/2010/main">
        <mc:Choice Requires="a14">
          <p:sp>
            <p:nvSpPr>
              <p:cNvPr id="6" name="Rectangle 5"/>
              <p:cNvSpPr/>
              <p:nvPr/>
            </p:nvSpPr>
            <p:spPr>
              <a:xfrm>
                <a:off x="3606452" y="4454898"/>
                <a:ext cx="1201739" cy="9140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id-ID" sz="2800" b="0" i="0" dirty="0" smtClean="0"/>
                        <m:t>R</m:t>
                      </m:r>
                      <m:r>
                        <a:rPr lang="id-ID" sz="2800" i="0">
                          <a:latin typeface="Cambria Math" panose="02040503050406030204" pitchFamily="18" charset="0"/>
                        </a:rPr>
                        <m:t>=</m:t>
                      </m:r>
                      <m:f>
                        <m:fPr>
                          <m:ctrlPr>
                            <a:rPr lang="id-ID" sz="2800" i="1">
                              <a:latin typeface="Cambria Math" panose="02040503050406030204" pitchFamily="18" charset="0"/>
                            </a:rPr>
                          </m:ctrlPr>
                        </m:fPr>
                        <m:num>
                          <m:r>
                            <m:rPr>
                              <m:sty m:val="p"/>
                            </m:rPr>
                            <a:rPr lang="id-ID" sz="2800" b="0" i="0" smtClean="0">
                              <a:latin typeface="Cambria Math" panose="02040503050406030204" pitchFamily="18" charset="0"/>
                            </a:rPr>
                            <m:t>F</m:t>
                          </m:r>
                        </m:num>
                        <m:den>
                          <m:r>
                            <m:rPr>
                              <m:nor/>
                            </m:rPr>
                            <a:rPr lang="el-GR" sz="2800" dirty="0"/>
                            <m:t>Φ</m:t>
                          </m:r>
                        </m:den>
                      </m:f>
                    </m:oMath>
                  </m:oMathPara>
                </a14:m>
                <a:endParaRPr lang="id-ID" sz="2800" dirty="0"/>
              </a:p>
            </p:txBody>
          </p:sp>
        </mc:Choice>
        <mc:Fallback xmlns="">
          <p:sp>
            <p:nvSpPr>
              <p:cNvPr id="6" name="Rectangle 5"/>
              <p:cNvSpPr>
                <a:spLocks noRot="1" noChangeAspect="1" noMove="1" noResize="1" noEditPoints="1" noAdjustHandles="1" noChangeArrowheads="1" noChangeShapeType="1" noTextEdit="1"/>
              </p:cNvSpPr>
              <p:nvPr/>
            </p:nvSpPr>
            <p:spPr>
              <a:xfrm>
                <a:off x="3606452" y="4454898"/>
                <a:ext cx="1201739" cy="914033"/>
              </a:xfrm>
              <a:prstGeom prst="rect">
                <a:avLst/>
              </a:prstGeom>
              <a:blipFill rotWithShape="0">
                <a:blip r:embed="rId3"/>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1775989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508000"/>
            <a:ext cx="10515600" cy="5668963"/>
          </a:xfrm>
        </p:spPr>
        <p:txBody>
          <a:bodyPr/>
          <a:lstStyle/>
          <a:p>
            <a:pPr algn="just"/>
            <a:r>
              <a:rPr lang="id-ID" dirty="0" smtClean="0"/>
              <a:t>Seperti juga tahanan pada rangkaian listrik, relukstansi berbanding lurus dengan panjang dan berbanding terbalik dengan penampang :</a:t>
            </a:r>
          </a:p>
          <a:p>
            <a:pPr marL="0" indent="0" algn="just">
              <a:buNone/>
            </a:pPr>
            <a:r>
              <a:rPr lang="id-ID" dirty="0"/>
              <a:t>	</a:t>
            </a:r>
            <a:endParaRPr lang="id-ID" dirty="0" smtClean="0"/>
          </a:p>
          <a:p>
            <a:pPr marL="0" indent="0" algn="just">
              <a:buNone/>
            </a:pPr>
            <a:r>
              <a:rPr lang="id-ID" dirty="0" smtClean="0"/>
              <a:t>			</a:t>
            </a:r>
            <a:r>
              <a:rPr lang="id-ID" dirty="0"/>
              <a:t> </a:t>
            </a:r>
            <a:endParaRPr lang="id-ID" dirty="0" smtClean="0"/>
          </a:p>
          <a:p>
            <a:pPr algn="just"/>
            <a:r>
              <a:rPr lang="id-ID" dirty="0" smtClean="0"/>
              <a:t>Terdapat analogi pada rangkaian listrik dan rangkaian magnet :</a:t>
            </a:r>
          </a:p>
          <a:p>
            <a:pPr marL="711200" algn="just"/>
            <a:r>
              <a:rPr lang="id-ID" dirty="0" smtClean="0"/>
              <a:t>Pada rangkaian magnet :</a:t>
            </a:r>
          </a:p>
          <a:p>
            <a:pPr marL="0" indent="0" algn="just">
              <a:buNone/>
            </a:pPr>
            <a:endParaRPr lang="id-ID" dirty="0" smtClean="0"/>
          </a:p>
          <a:p>
            <a:pPr marL="0" indent="0" algn="just">
              <a:buNone/>
            </a:pPr>
            <a:endParaRPr lang="id-ID" dirty="0" smtClean="0"/>
          </a:p>
          <a:p>
            <a:pPr marL="711200" algn="just"/>
            <a:r>
              <a:rPr lang="id-ID" dirty="0" smtClean="0"/>
              <a:t>Pada rangkaian listrik :</a:t>
            </a:r>
            <a:endParaRPr lang="id-ID" dirty="0"/>
          </a:p>
        </p:txBody>
      </p:sp>
      <mc:AlternateContent xmlns:mc="http://schemas.openxmlformats.org/markup-compatibility/2006" xmlns:a14="http://schemas.microsoft.com/office/drawing/2010/main">
        <mc:Choice Requires="a14">
          <p:sp>
            <p:nvSpPr>
              <p:cNvPr id="5" name="Rectangle 4"/>
              <p:cNvSpPr/>
              <p:nvPr/>
            </p:nvSpPr>
            <p:spPr>
              <a:xfrm>
                <a:off x="1592434" y="1392385"/>
                <a:ext cx="1568058" cy="10207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id-ID" sz="2800" b="0" i="0" dirty="0" smtClean="0"/>
                        <m:t>R</m:t>
                      </m:r>
                      <m:r>
                        <a:rPr lang="id-ID" sz="2800" i="0">
                          <a:latin typeface="Cambria Math" panose="02040503050406030204" pitchFamily="18" charset="0"/>
                        </a:rPr>
                        <m:t>=</m:t>
                      </m:r>
                      <m:f>
                        <m:fPr>
                          <m:ctrlPr>
                            <a:rPr lang="id-ID" sz="2800" i="1">
                              <a:latin typeface="Cambria Math" panose="02040503050406030204" pitchFamily="18" charset="0"/>
                            </a:rPr>
                          </m:ctrlPr>
                        </m:fPr>
                        <m:num>
                          <m:r>
                            <m:rPr>
                              <m:nor/>
                            </m:rPr>
                            <a:rPr lang="id-ID" sz="2800" b="1" dirty="0">
                              <a:latin typeface="Pristina" panose="03060402040406080204" pitchFamily="66" charset="0"/>
                            </a:rPr>
                            <m:t>l</m:t>
                          </m:r>
                          <m:r>
                            <m:rPr>
                              <m:nor/>
                            </m:rPr>
                            <a:rPr lang="id-ID" sz="2800" b="1" dirty="0">
                              <a:latin typeface="Pristina" panose="03060402040406080204" pitchFamily="66" charset="0"/>
                            </a:rPr>
                            <m:t> </m:t>
                          </m:r>
                        </m:num>
                        <m:den>
                          <m:r>
                            <a:rPr lang="id-ID" sz="2800" b="0" i="1" smtClean="0">
                              <a:latin typeface="Cambria Math" panose="02040503050406030204" pitchFamily="18" charset="0"/>
                            </a:rPr>
                            <m:t>µ . </m:t>
                          </m:r>
                          <m:r>
                            <a:rPr lang="id-ID" sz="2800" b="0" i="1" smtClean="0">
                              <a:latin typeface="Cambria Math" panose="02040503050406030204" pitchFamily="18" charset="0"/>
                            </a:rPr>
                            <m:t>𝐴</m:t>
                          </m:r>
                        </m:den>
                      </m:f>
                    </m:oMath>
                  </m:oMathPara>
                </a14:m>
                <a:endParaRPr lang="id-ID" sz="2800" dirty="0"/>
              </a:p>
            </p:txBody>
          </p:sp>
        </mc:Choice>
        <mc:Fallback xmlns="">
          <p:sp>
            <p:nvSpPr>
              <p:cNvPr id="5" name="Rectangle 4"/>
              <p:cNvSpPr>
                <a:spLocks noRot="1" noChangeAspect="1" noMove="1" noResize="1" noEditPoints="1" noAdjustHandles="1" noChangeArrowheads="1" noChangeShapeType="1" noTextEdit="1"/>
              </p:cNvSpPr>
              <p:nvPr/>
            </p:nvSpPr>
            <p:spPr>
              <a:xfrm>
                <a:off x="1592434" y="1392385"/>
                <a:ext cx="1568058" cy="1020792"/>
              </a:xfrm>
              <a:prstGeom prst="rect">
                <a:avLst/>
              </a:prstGeom>
              <a:blipFill rotWithShape="0">
                <a:blip r:embed="rId2"/>
                <a:stretch>
                  <a:fillRect/>
                </a:stretch>
              </a:blipFill>
            </p:spPr>
            <p:txBody>
              <a:bodyPr/>
              <a:lstStyle/>
              <a:p>
                <a:r>
                  <a:rPr lang="id-ID">
                    <a:noFill/>
                  </a:rPr>
                  <a:t> </a:t>
                </a:r>
              </a:p>
            </p:txBody>
          </p:sp>
        </mc:Fallback>
      </mc:AlternateContent>
      <p:sp>
        <p:nvSpPr>
          <p:cNvPr id="6" name="Rectangle 5"/>
          <p:cNvSpPr/>
          <p:nvPr/>
        </p:nvSpPr>
        <p:spPr>
          <a:xfrm>
            <a:off x="3160492" y="1641171"/>
            <a:ext cx="2319866" cy="523220"/>
          </a:xfrm>
          <a:prstGeom prst="rect">
            <a:avLst/>
          </a:prstGeom>
        </p:spPr>
        <p:txBody>
          <a:bodyPr wrap="none">
            <a:spAutoFit/>
          </a:bodyPr>
          <a:lstStyle/>
          <a:p>
            <a:pPr algn="just"/>
            <a:r>
              <a:rPr lang="id-ID" sz="2800" dirty="0"/>
              <a:t>dan µ = µo . µr</a:t>
            </a:r>
          </a:p>
        </p:txBody>
      </p:sp>
      <mc:AlternateContent xmlns:mc="http://schemas.openxmlformats.org/markup-compatibility/2006" xmlns:a14="http://schemas.microsoft.com/office/drawing/2010/main">
        <mc:Choice Requires="a14">
          <p:sp>
            <p:nvSpPr>
              <p:cNvPr id="7" name="Rectangle 6"/>
              <p:cNvSpPr/>
              <p:nvPr/>
            </p:nvSpPr>
            <p:spPr>
              <a:xfrm>
                <a:off x="1788377" y="3297562"/>
                <a:ext cx="2307811" cy="10207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id-ID" sz="2800" b="0" i="0" dirty="0" smtClean="0"/>
                        <m:t>R</m:t>
                      </m:r>
                      <m:r>
                        <a:rPr lang="id-ID" sz="2800" i="0">
                          <a:latin typeface="Cambria Math" panose="02040503050406030204" pitchFamily="18" charset="0"/>
                        </a:rPr>
                        <m:t>=</m:t>
                      </m:r>
                      <m:f>
                        <m:fPr>
                          <m:ctrlPr>
                            <a:rPr lang="id-ID" sz="2800" i="1">
                              <a:latin typeface="Cambria Math" panose="02040503050406030204" pitchFamily="18" charset="0"/>
                            </a:rPr>
                          </m:ctrlPr>
                        </m:fPr>
                        <m:num>
                          <m:r>
                            <m:rPr>
                              <m:nor/>
                            </m:rPr>
                            <a:rPr lang="id-ID" sz="2800" b="1" i="0" dirty="0" smtClean="0"/>
                            <m:t>F</m:t>
                          </m:r>
                        </m:num>
                        <m:den>
                          <m:r>
                            <m:rPr>
                              <m:nor/>
                            </m:rPr>
                            <a:rPr lang="el-GR" sz="2800" dirty="0"/>
                            <m:t>Φ</m:t>
                          </m:r>
                        </m:den>
                      </m:f>
                      <m:r>
                        <a:rPr lang="id-ID" sz="2800" b="0" i="1" smtClean="0">
                          <a:latin typeface="Cambria Math" panose="02040503050406030204" pitchFamily="18" charset="0"/>
                        </a:rPr>
                        <m:t>=</m:t>
                      </m:r>
                      <m:f>
                        <m:fPr>
                          <m:ctrlPr>
                            <a:rPr lang="id-ID" sz="2800" i="1">
                              <a:latin typeface="Cambria Math" panose="02040503050406030204" pitchFamily="18" charset="0"/>
                            </a:rPr>
                          </m:ctrlPr>
                        </m:fPr>
                        <m:num>
                          <m:r>
                            <m:rPr>
                              <m:nor/>
                            </m:rPr>
                            <a:rPr lang="id-ID" sz="2800" b="1" dirty="0">
                              <a:latin typeface="Pristina" panose="03060402040406080204" pitchFamily="66" charset="0"/>
                            </a:rPr>
                            <m:t>l</m:t>
                          </m:r>
                          <m:r>
                            <m:rPr>
                              <m:nor/>
                            </m:rPr>
                            <a:rPr lang="id-ID" sz="2800" b="1" dirty="0">
                              <a:latin typeface="Pristina" panose="03060402040406080204" pitchFamily="66" charset="0"/>
                            </a:rPr>
                            <m:t> </m:t>
                          </m:r>
                        </m:num>
                        <m:den>
                          <m:r>
                            <a:rPr lang="id-ID" sz="2800" b="0" i="1" smtClean="0">
                              <a:latin typeface="Cambria Math" panose="02040503050406030204" pitchFamily="18" charset="0"/>
                            </a:rPr>
                            <m:t>µ .</m:t>
                          </m:r>
                          <m:r>
                            <a:rPr lang="id-ID" sz="2800" b="0" i="1" smtClean="0">
                              <a:latin typeface="Cambria Math" panose="02040503050406030204" pitchFamily="18" charset="0"/>
                            </a:rPr>
                            <m:t>𝐴</m:t>
                          </m:r>
                        </m:den>
                      </m:f>
                    </m:oMath>
                  </m:oMathPara>
                </a14:m>
                <a:endParaRPr lang="id-ID" sz="2800" dirty="0"/>
              </a:p>
            </p:txBody>
          </p:sp>
        </mc:Choice>
        <mc:Fallback xmlns="">
          <p:sp>
            <p:nvSpPr>
              <p:cNvPr id="7" name="Rectangle 6"/>
              <p:cNvSpPr>
                <a:spLocks noRot="1" noChangeAspect="1" noMove="1" noResize="1" noEditPoints="1" noAdjustHandles="1" noChangeArrowheads="1" noChangeShapeType="1" noTextEdit="1"/>
              </p:cNvSpPr>
              <p:nvPr/>
            </p:nvSpPr>
            <p:spPr>
              <a:xfrm>
                <a:off x="1788377" y="3297562"/>
                <a:ext cx="2307811" cy="1020792"/>
              </a:xfrm>
              <a:prstGeom prst="rect">
                <a:avLst/>
              </a:prstGeom>
              <a:blipFill rotWithShape="0">
                <a:blip r:embed="rId3"/>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788376" y="4941129"/>
                <a:ext cx="2041200" cy="9533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id-ID" sz="2800" b="0" i="0" dirty="0" smtClean="0"/>
                        <m:t>R</m:t>
                      </m:r>
                      <m:r>
                        <a:rPr lang="id-ID" sz="2800" i="0">
                          <a:latin typeface="Cambria Math" panose="02040503050406030204" pitchFamily="18" charset="0"/>
                        </a:rPr>
                        <m:t>=</m:t>
                      </m:r>
                      <m:f>
                        <m:fPr>
                          <m:ctrlPr>
                            <a:rPr lang="id-ID" sz="2800" i="1">
                              <a:latin typeface="Cambria Math" panose="02040503050406030204" pitchFamily="18" charset="0"/>
                            </a:rPr>
                          </m:ctrlPr>
                        </m:fPr>
                        <m:num>
                          <m:r>
                            <m:rPr>
                              <m:nor/>
                            </m:rPr>
                            <a:rPr lang="id-ID" sz="2800" i="0" dirty="0" smtClean="0"/>
                            <m:t>V</m:t>
                          </m:r>
                        </m:num>
                        <m:den>
                          <m:r>
                            <m:rPr>
                              <m:nor/>
                            </m:rPr>
                            <a:rPr lang="id-ID" sz="2800" b="0" i="0" dirty="0" smtClean="0"/>
                            <m:t>I</m:t>
                          </m:r>
                        </m:den>
                      </m:f>
                      <m:r>
                        <a:rPr lang="id-ID" sz="2800" b="0" i="1" smtClean="0">
                          <a:latin typeface="Cambria Math" panose="02040503050406030204" pitchFamily="18" charset="0"/>
                        </a:rPr>
                        <m:t>=</m:t>
                      </m:r>
                      <m:f>
                        <m:fPr>
                          <m:ctrlPr>
                            <a:rPr lang="id-ID" sz="2800" i="1">
                              <a:latin typeface="Cambria Math" panose="02040503050406030204" pitchFamily="18" charset="0"/>
                            </a:rPr>
                          </m:ctrlPr>
                        </m:fPr>
                        <m:num>
                          <m:r>
                            <m:rPr>
                              <m:nor/>
                            </m:rPr>
                            <a:rPr lang="id-ID" sz="2800" b="1" dirty="0">
                              <a:latin typeface="Pristina" panose="03060402040406080204" pitchFamily="66" charset="0"/>
                            </a:rPr>
                            <m:t>l</m:t>
                          </m:r>
                          <m:r>
                            <m:rPr>
                              <m:nor/>
                            </m:rPr>
                            <a:rPr lang="id-ID" sz="2800" b="1" dirty="0">
                              <a:latin typeface="Pristina" panose="03060402040406080204" pitchFamily="66" charset="0"/>
                            </a:rPr>
                            <m:t> </m:t>
                          </m:r>
                        </m:num>
                        <m:den>
                          <m:r>
                            <a:rPr lang="id-ID" sz="2800" i="1" smtClean="0">
                              <a:latin typeface="Cambria Math" panose="02040503050406030204" pitchFamily="18" charset="0"/>
                            </a:rPr>
                            <m:t>𝜎</m:t>
                          </m:r>
                          <m:r>
                            <a:rPr lang="id-ID" sz="2800" b="0" i="1" smtClean="0">
                              <a:latin typeface="Cambria Math" panose="02040503050406030204" pitchFamily="18" charset="0"/>
                            </a:rPr>
                            <m:t>𝐴</m:t>
                          </m:r>
                        </m:den>
                      </m:f>
                    </m:oMath>
                  </m:oMathPara>
                </a14:m>
                <a:endParaRPr lang="id-ID" sz="2800" dirty="0"/>
              </a:p>
            </p:txBody>
          </p:sp>
        </mc:Choice>
        <mc:Fallback xmlns="">
          <p:sp>
            <p:nvSpPr>
              <p:cNvPr id="8" name="Rectangle 7"/>
              <p:cNvSpPr>
                <a:spLocks noRot="1" noChangeAspect="1" noMove="1" noResize="1" noEditPoints="1" noAdjustHandles="1" noChangeArrowheads="1" noChangeShapeType="1" noTextEdit="1"/>
              </p:cNvSpPr>
              <p:nvPr/>
            </p:nvSpPr>
            <p:spPr>
              <a:xfrm>
                <a:off x="1788376" y="4941129"/>
                <a:ext cx="2041200" cy="953338"/>
              </a:xfrm>
              <a:prstGeom prst="rect">
                <a:avLst/>
              </a:prstGeom>
              <a:blipFill rotWithShape="0">
                <a:blip r:embed="rId4"/>
                <a:stretch>
                  <a:fillRect/>
                </a:stretch>
              </a:blipFill>
            </p:spPr>
            <p:txBody>
              <a:bodyPr/>
              <a:lstStyle/>
              <a:p>
                <a:r>
                  <a:rPr lang="id-ID">
                    <a:noFill/>
                  </a:rPr>
                  <a:t> </a:t>
                </a:r>
              </a:p>
            </p:txBody>
          </p:sp>
        </mc:Fallback>
      </mc:AlternateContent>
    </p:spTree>
    <p:extLst>
      <p:ext uri="{BB962C8B-B14F-4D97-AF65-F5344CB8AC3E}">
        <p14:creationId xmlns:p14="http://schemas.microsoft.com/office/powerpoint/2010/main" val="185842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16540"/>
          </a:xfrm>
        </p:spPr>
        <p:txBody>
          <a:bodyPr>
            <a:noAutofit/>
          </a:bodyPr>
          <a:lstStyle/>
          <a:p>
            <a:r>
              <a:rPr lang="id-ID" sz="3600" b="1" dirty="0" smtClean="0">
                <a:solidFill>
                  <a:srgbClr val="00B0F0"/>
                </a:solidFill>
              </a:rPr>
              <a:t>1.1. Magnet dan Bahan Magnet</a:t>
            </a:r>
            <a:endParaRPr lang="id-ID" sz="3600" b="1" dirty="0">
              <a:solidFill>
                <a:srgbClr val="00B0F0"/>
              </a:solidFill>
            </a:endParaRPr>
          </a:p>
        </p:txBody>
      </p:sp>
      <p:sp>
        <p:nvSpPr>
          <p:cNvPr id="4" name="Content Placeholder 2"/>
          <p:cNvSpPr>
            <a:spLocks noGrp="1"/>
          </p:cNvSpPr>
          <p:nvPr>
            <p:ph idx="1"/>
          </p:nvPr>
        </p:nvSpPr>
        <p:spPr>
          <a:xfrm>
            <a:off x="1066799" y="1152560"/>
            <a:ext cx="10540181" cy="5174498"/>
          </a:xfrm>
        </p:spPr>
        <p:txBody>
          <a:bodyPr>
            <a:normAutofit/>
          </a:bodyPr>
          <a:lstStyle/>
          <a:p>
            <a:pPr marL="309563" indent="-309563">
              <a:buFont typeface="Wingdings" panose="05000000000000000000" pitchFamily="2" charset="2"/>
              <a:buChar char="Ø"/>
            </a:pPr>
            <a:r>
              <a:rPr lang="en-US" dirty="0" smtClean="0"/>
              <a:t>Magnet </a:t>
            </a:r>
            <a:r>
              <a:rPr lang="en-US" dirty="0" smtClean="0">
                <a:sym typeface="Wingdings" panose="05000000000000000000" pitchFamily="2" charset="2"/>
              </a:rPr>
              <a:t> </a:t>
            </a:r>
            <a:r>
              <a:rPr lang="en-US" dirty="0" err="1" smtClean="0">
                <a:sym typeface="Wingdings" panose="05000000000000000000" pitchFamily="2" charset="2"/>
              </a:rPr>
              <a:t>bahan</a:t>
            </a:r>
            <a:r>
              <a:rPr lang="en-US" dirty="0" smtClean="0">
                <a:sym typeface="Wingdings" panose="05000000000000000000" pitchFamily="2" charset="2"/>
              </a:rPr>
              <a:t> </a:t>
            </a:r>
            <a:r>
              <a:rPr lang="en-US" dirty="0" err="1" smtClean="0">
                <a:sym typeface="Wingdings" panose="05000000000000000000" pitchFamily="2" charset="2"/>
              </a:rPr>
              <a:t>tertentu</a:t>
            </a:r>
            <a:r>
              <a:rPr lang="en-US" dirty="0" smtClean="0">
                <a:sym typeface="Wingdings" panose="05000000000000000000" pitchFamily="2" charset="2"/>
              </a:rPr>
              <a:t> yang </a:t>
            </a:r>
            <a:r>
              <a:rPr lang="en-US" dirty="0" err="1" smtClean="0">
                <a:sym typeface="Wingdings" panose="05000000000000000000" pitchFamily="2" charset="2"/>
              </a:rPr>
              <a:t>mempunyai</a:t>
            </a:r>
            <a:r>
              <a:rPr lang="en-US" dirty="0" smtClean="0">
                <a:sym typeface="Wingdings" panose="05000000000000000000" pitchFamily="2" charset="2"/>
              </a:rPr>
              <a:t> </a:t>
            </a:r>
            <a:r>
              <a:rPr lang="en-US" dirty="0" err="1" smtClean="0">
                <a:sym typeface="Wingdings" panose="05000000000000000000" pitchFamily="2" charset="2"/>
              </a:rPr>
              <a:t>kemampuan</a:t>
            </a:r>
            <a:r>
              <a:rPr lang="en-US" dirty="0" smtClean="0">
                <a:sym typeface="Wingdings" panose="05000000000000000000" pitchFamily="2" charset="2"/>
              </a:rPr>
              <a:t> </a:t>
            </a:r>
            <a:r>
              <a:rPr lang="en-US" dirty="0" err="1" smtClean="0">
                <a:sym typeface="Wingdings" panose="05000000000000000000" pitchFamily="2" charset="2"/>
              </a:rPr>
              <a:t>menarik</a:t>
            </a:r>
            <a:r>
              <a:rPr lang="en-US" dirty="0" smtClean="0">
                <a:sym typeface="Wingdings" panose="05000000000000000000" pitchFamily="2" charset="2"/>
              </a:rPr>
              <a:t> </a:t>
            </a:r>
            <a:r>
              <a:rPr lang="en-US" dirty="0" err="1" smtClean="0">
                <a:sym typeface="Wingdings" panose="05000000000000000000" pitchFamily="2" charset="2"/>
              </a:rPr>
              <a:t>besi</a:t>
            </a:r>
            <a:r>
              <a:rPr lang="en-US" dirty="0" smtClean="0">
                <a:sym typeface="Wingdings" panose="05000000000000000000" pitchFamily="2" charset="2"/>
              </a:rPr>
              <a:t> </a:t>
            </a:r>
            <a:r>
              <a:rPr lang="en-US" dirty="0" err="1" smtClean="0">
                <a:sym typeface="Wingdings" panose="05000000000000000000" pitchFamily="2" charset="2"/>
              </a:rPr>
              <a:t>dan</a:t>
            </a:r>
            <a:r>
              <a:rPr lang="en-US" dirty="0" smtClean="0">
                <a:sym typeface="Wingdings" panose="05000000000000000000" pitchFamily="2" charset="2"/>
              </a:rPr>
              <a:t> </a:t>
            </a:r>
            <a:r>
              <a:rPr lang="en-US" dirty="0" err="1" smtClean="0">
                <a:sym typeface="Wingdings" panose="05000000000000000000" pitchFamily="2" charset="2"/>
              </a:rPr>
              <a:t>baja</a:t>
            </a:r>
            <a:r>
              <a:rPr lang="en-US" dirty="0" smtClean="0">
                <a:sym typeface="Wingdings" panose="05000000000000000000" pitchFamily="2" charset="2"/>
              </a:rPr>
              <a:t>,</a:t>
            </a:r>
          </a:p>
          <a:p>
            <a:pPr>
              <a:buFont typeface="Wingdings" panose="05000000000000000000" pitchFamily="2" charset="2"/>
              <a:buChar char="Ø"/>
            </a:pPr>
            <a:r>
              <a:rPr lang="en-US" dirty="0" err="1" smtClean="0">
                <a:sym typeface="Wingdings" panose="05000000000000000000" pitchFamily="2" charset="2"/>
              </a:rPr>
              <a:t>Ditemukan</a:t>
            </a:r>
            <a:r>
              <a:rPr lang="en-US" dirty="0" smtClean="0">
                <a:sym typeface="Wingdings" panose="05000000000000000000" pitchFamily="2" charset="2"/>
              </a:rPr>
              <a:t> </a:t>
            </a:r>
            <a:r>
              <a:rPr lang="en-US" dirty="0" err="1" smtClean="0">
                <a:sym typeface="Wingdings" panose="05000000000000000000" pitchFamily="2" charset="2"/>
              </a:rPr>
              <a:t>dalam</a:t>
            </a:r>
            <a:r>
              <a:rPr lang="en-US" dirty="0" smtClean="0">
                <a:sym typeface="Wingdings" panose="05000000000000000000" pitchFamily="2" charset="2"/>
              </a:rPr>
              <a:t> </a:t>
            </a:r>
            <a:r>
              <a:rPr lang="en-US" dirty="0" err="1" smtClean="0">
                <a:sym typeface="Wingdings" panose="05000000000000000000" pitchFamily="2" charset="2"/>
              </a:rPr>
              <a:t>bentuk</a:t>
            </a:r>
            <a:r>
              <a:rPr lang="en-US" dirty="0" smtClean="0">
                <a:sym typeface="Wingdings" panose="05000000000000000000" pitchFamily="2" charset="2"/>
              </a:rPr>
              <a:t> mineral  </a:t>
            </a:r>
            <a:r>
              <a:rPr lang="en-US" dirty="0" err="1" smtClean="0">
                <a:sym typeface="Wingdings" panose="05000000000000000000" pitchFamily="2" charset="2"/>
              </a:rPr>
              <a:t>magnetik</a:t>
            </a:r>
            <a:endParaRPr lang="en-US" dirty="0" smtClean="0">
              <a:sym typeface="Wingdings" panose="05000000000000000000" pitchFamily="2" charset="2"/>
            </a:endParaRPr>
          </a:p>
          <a:p>
            <a:pPr marL="309563" indent="-309563">
              <a:buFont typeface="Wingdings" panose="05000000000000000000" pitchFamily="2" charset="2"/>
              <a:buChar char="Ø"/>
            </a:pPr>
            <a:r>
              <a:rPr lang="en-US" dirty="0" smtClean="0">
                <a:sym typeface="Wingdings" panose="05000000000000000000" pitchFamily="2" charset="2"/>
              </a:rPr>
              <a:t>Magnet  </a:t>
            </a:r>
            <a:r>
              <a:rPr lang="en-US" dirty="0" err="1" smtClean="0">
                <a:sym typeface="Wingdings" panose="05000000000000000000" pitchFamily="2" charset="2"/>
              </a:rPr>
              <a:t>Permanen</a:t>
            </a:r>
            <a:r>
              <a:rPr lang="en-US" dirty="0" smtClean="0">
                <a:sym typeface="Wingdings" panose="05000000000000000000" pitchFamily="2" charset="2"/>
              </a:rPr>
              <a:t> &amp; </a:t>
            </a:r>
            <a:r>
              <a:rPr lang="en-US" dirty="0" err="1" smtClean="0">
                <a:sym typeface="Wingdings" panose="05000000000000000000" pitchFamily="2" charset="2"/>
              </a:rPr>
              <a:t>Tidak</a:t>
            </a:r>
            <a:r>
              <a:rPr lang="en-US" dirty="0" smtClean="0">
                <a:sym typeface="Wingdings" panose="05000000000000000000" pitchFamily="2" charset="2"/>
              </a:rPr>
              <a:t> </a:t>
            </a:r>
            <a:r>
              <a:rPr lang="en-US" dirty="0" err="1" smtClean="0">
                <a:sym typeface="Wingdings" panose="05000000000000000000" pitchFamily="2" charset="2"/>
              </a:rPr>
              <a:t>Permanen</a:t>
            </a:r>
            <a:r>
              <a:rPr lang="en-US" dirty="0" smtClean="0">
                <a:sym typeface="Wingdings" panose="05000000000000000000" pitchFamily="2" charset="2"/>
              </a:rPr>
              <a:t> (</a:t>
            </a:r>
            <a:r>
              <a:rPr lang="en-US" dirty="0" err="1" smtClean="0">
                <a:sym typeface="Wingdings" panose="05000000000000000000" pitchFamily="2" charset="2"/>
              </a:rPr>
              <a:t>tergantung</a:t>
            </a:r>
            <a:r>
              <a:rPr lang="en-US" dirty="0" smtClean="0">
                <a:sym typeface="Wingdings" panose="05000000000000000000" pitchFamily="2" charset="2"/>
              </a:rPr>
              <a:t> </a:t>
            </a:r>
            <a:r>
              <a:rPr lang="en-US" dirty="0" err="1" smtClean="0">
                <a:sym typeface="Wingdings" panose="05000000000000000000" pitchFamily="2" charset="2"/>
              </a:rPr>
              <a:t>pada</a:t>
            </a:r>
            <a:r>
              <a:rPr lang="en-US" dirty="0" smtClean="0">
                <a:sym typeface="Wingdings" panose="05000000000000000000" pitchFamily="2" charset="2"/>
              </a:rPr>
              <a:t> </a:t>
            </a:r>
            <a:r>
              <a:rPr lang="en-US" dirty="0" err="1" smtClean="0">
                <a:sym typeface="Wingdings" panose="05000000000000000000" pitchFamily="2" charset="2"/>
              </a:rPr>
              <a:t>kemmpuannya</a:t>
            </a:r>
            <a:r>
              <a:rPr lang="en-US" dirty="0" smtClean="0">
                <a:sym typeface="Wingdings" panose="05000000000000000000" pitchFamily="2" charset="2"/>
              </a:rPr>
              <a:t> </a:t>
            </a:r>
            <a:r>
              <a:rPr lang="en-US" dirty="0" err="1" smtClean="0">
                <a:sym typeface="Wingdings" panose="05000000000000000000" pitchFamily="2" charset="2"/>
              </a:rPr>
              <a:t>mempertahankan</a:t>
            </a:r>
            <a:r>
              <a:rPr lang="en-US" dirty="0" smtClean="0">
                <a:sym typeface="Wingdings" panose="05000000000000000000" pitchFamily="2" charset="2"/>
              </a:rPr>
              <a:t> </a:t>
            </a:r>
            <a:r>
              <a:rPr lang="en-US" dirty="0" err="1" smtClean="0">
                <a:sym typeface="Wingdings" panose="05000000000000000000" pitchFamily="2" charset="2"/>
              </a:rPr>
              <a:t>sifat</a:t>
            </a:r>
            <a:r>
              <a:rPr lang="en-US" dirty="0" smtClean="0">
                <a:sym typeface="Wingdings" panose="05000000000000000000" pitchFamily="2" charset="2"/>
              </a:rPr>
              <a:t> magnet,</a:t>
            </a:r>
          </a:p>
          <a:p>
            <a:pPr marL="309563" indent="-309563">
              <a:buFont typeface="Wingdings" panose="05000000000000000000" pitchFamily="2" charset="2"/>
              <a:buChar char="Ø"/>
            </a:pPr>
            <a:r>
              <a:rPr lang="en-US" dirty="0" smtClean="0">
                <a:sym typeface="Wingdings" panose="05000000000000000000" pitchFamily="2" charset="2"/>
              </a:rPr>
              <a:t>Magnet </a:t>
            </a:r>
            <a:r>
              <a:rPr lang="en-US" dirty="0" err="1" smtClean="0">
                <a:sym typeface="Wingdings" panose="05000000000000000000" pitchFamily="2" charset="2"/>
              </a:rPr>
              <a:t>sisa</a:t>
            </a:r>
            <a:r>
              <a:rPr lang="en-US" dirty="0" smtClean="0">
                <a:sym typeface="Wingdings" panose="05000000000000000000" pitchFamily="2" charset="2"/>
              </a:rPr>
              <a:t>  </a:t>
            </a:r>
            <a:r>
              <a:rPr lang="en-US" dirty="0" err="1" smtClean="0">
                <a:sym typeface="Wingdings" panose="05000000000000000000" pitchFamily="2" charset="2"/>
              </a:rPr>
              <a:t>Banyaknya</a:t>
            </a:r>
            <a:r>
              <a:rPr lang="en-US" dirty="0" smtClean="0">
                <a:sym typeface="Wingdings" panose="05000000000000000000" pitchFamily="2" charset="2"/>
              </a:rPr>
              <a:t> </a:t>
            </a:r>
            <a:r>
              <a:rPr lang="en-US" dirty="0" err="1" smtClean="0">
                <a:sym typeface="Wingdings" panose="05000000000000000000" pitchFamily="2" charset="2"/>
              </a:rPr>
              <a:t>sifat</a:t>
            </a:r>
            <a:r>
              <a:rPr lang="en-US" dirty="0" smtClean="0">
                <a:sym typeface="Wingdings" panose="05000000000000000000" pitchFamily="2" charset="2"/>
              </a:rPr>
              <a:t> magnet yang </a:t>
            </a:r>
            <a:r>
              <a:rPr lang="en-US" dirty="0" err="1" smtClean="0">
                <a:sym typeface="Wingdings" panose="05000000000000000000" pitchFamily="2" charset="2"/>
              </a:rPr>
              <a:t>dikandung</a:t>
            </a:r>
            <a:r>
              <a:rPr lang="en-US" dirty="0" smtClean="0">
                <a:sym typeface="Wingdings" panose="05000000000000000000" pitchFamily="2" charset="2"/>
              </a:rPr>
              <a:t> o</a:t>
            </a:r>
            <a:r>
              <a:rPr lang="id-ID" dirty="0" smtClean="0">
                <a:sym typeface="Wingdings" panose="05000000000000000000" pitchFamily="2" charset="2"/>
              </a:rPr>
              <a:t>le</a:t>
            </a:r>
            <a:r>
              <a:rPr lang="en-US" dirty="0" smtClean="0">
                <a:sym typeface="Wingdings" panose="05000000000000000000" pitchFamily="2" charset="2"/>
              </a:rPr>
              <a:t>h </a:t>
            </a:r>
            <a:r>
              <a:rPr lang="en-US" dirty="0" err="1" smtClean="0">
                <a:sym typeface="Wingdings" panose="05000000000000000000" pitchFamily="2" charset="2"/>
              </a:rPr>
              <a:t>suatu</a:t>
            </a:r>
            <a:r>
              <a:rPr lang="en-US" dirty="0" smtClean="0">
                <a:sym typeface="Wingdings" panose="05000000000000000000" pitchFamily="2" charset="2"/>
              </a:rPr>
              <a:t> magnet </a:t>
            </a:r>
            <a:r>
              <a:rPr lang="en-US" dirty="0" err="1" smtClean="0">
                <a:sym typeface="Wingdings" panose="05000000000000000000" pitchFamily="2" charset="2"/>
              </a:rPr>
              <a:t>setelah</a:t>
            </a:r>
            <a:r>
              <a:rPr lang="en-US" dirty="0" smtClean="0">
                <a:sym typeface="Wingdings" panose="05000000000000000000" pitchFamily="2" charset="2"/>
              </a:rPr>
              <a:t> </a:t>
            </a:r>
            <a:r>
              <a:rPr lang="en-US" dirty="0" err="1" smtClean="0">
                <a:sym typeface="Wingdings" panose="05000000000000000000" pitchFamily="2" charset="2"/>
              </a:rPr>
              <a:t>gaya</a:t>
            </a:r>
            <a:r>
              <a:rPr lang="en-US" dirty="0" smtClean="0">
                <a:sym typeface="Wingdings" panose="05000000000000000000" pitchFamily="2" charset="2"/>
              </a:rPr>
              <a:t> </a:t>
            </a:r>
            <a:r>
              <a:rPr lang="en-US" dirty="0" err="1" smtClean="0">
                <a:sym typeface="Wingdings" panose="05000000000000000000" pitchFamily="2" charset="2"/>
              </a:rPr>
              <a:t>magnetnya</a:t>
            </a:r>
            <a:r>
              <a:rPr lang="en-US" dirty="0" smtClean="0">
                <a:sym typeface="Wingdings" panose="05000000000000000000" pitchFamily="2" charset="2"/>
              </a:rPr>
              <a:t> </a:t>
            </a:r>
            <a:r>
              <a:rPr lang="en-US" dirty="0" err="1" smtClean="0">
                <a:sym typeface="Wingdings" panose="05000000000000000000" pitchFamily="2" charset="2"/>
              </a:rPr>
              <a:t>dihilangkan</a:t>
            </a:r>
            <a:r>
              <a:rPr lang="en-US" dirty="0" smtClean="0">
                <a:sym typeface="Wingdings" panose="05000000000000000000" pitchFamily="2" charset="2"/>
              </a:rPr>
              <a:t>.</a:t>
            </a:r>
          </a:p>
          <a:p>
            <a:pPr>
              <a:buFont typeface="Wingdings" panose="05000000000000000000" pitchFamily="2" charset="2"/>
              <a:buChar char="Ø"/>
            </a:pPr>
            <a:r>
              <a:rPr lang="en-US" dirty="0" err="1" smtClean="0">
                <a:sym typeface="Wingdings" panose="05000000000000000000" pitchFamily="2" charset="2"/>
              </a:rPr>
              <a:t>Bahan</a:t>
            </a:r>
            <a:r>
              <a:rPr lang="en-US" dirty="0" smtClean="0">
                <a:sym typeface="Wingdings" panose="05000000000000000000" pitchFamily="2" charset="2"/>
              </a:rPr>
              <a:t> yang </a:t>
            </a:r>
            <a:r>
              <a:rPr lang="en-US" dirty="0" err="1" smtClean="0">
                <a:sym typeface="Wingdings" panose="05000000000000000000" pitchFamily="2" charset="2"/>
              </a:rPr>
              <a:t>ditarik</a:t>
            </a:r>
            <a:r>
              <a:rPr lang="en-US" dirty="0" smtClean="0">
                <a:sym typeface="Wingdings" panose="05000000000000000000" pitchFamily="2" charset="2"/>
              </a:rPr>
              <a:t> </a:t>
            </a:r>
            <a:r>
              <a:rPr lang="en-US" dirty="0" err="1" smtClean="0">
                <a:sym typeface="Wingdings" panose="05000000000000000000" pitchFamily="2" charset="2"/>
              </a:rPr>
              <a:t>atau</a:t>
            </a:r>
            <a:r>
              <a:rPr lang="en-US" dirty="0" smtClean="0">
                <a:sym typeface="Wingdings" panose="05000000000000000000" pitchFamily="2" charset="2"/>
              </a:rPr>
              <a:t> </a:t>
            </a:r>
            <a:r>
              <a:rPr lang="en-US" dirty="0" err="1" smtClean="0">
                <a:sym typeface="Wingdings" panose="05000000000000000000" pitchFamily="2" charset="2"/>
              </a:rPr>
              <a:t>ditolak</a:t>
            </a:r>
            <a:r>
              <a:rPr lang="en-US" dirty="0" smtClean="0">
                <a:sym typeface="Wingdings" panose="05000000000000000000" pitchFamily="2" charset="2"/>
              </a:rPr>
              <a:t> </a:t>
            </a:r>
            <a:r>
              <a:rPr lang="en-US" dirty="0" err="1" smtClean="0">
                <a:sym typeface="Wingdings" panose="05000000000000000000" pitchFamily="2" charset="2"/>
              </a:rPr>
              <a:t>oleh</a:t>
            </a:r>
            <a:r>
              <a:rPr lang="en-US" dirty="0" smtClean="0">
                <a:sym typeface="Wingdings" panose="05000000000000000000" pitchFamily="2" charset="2"/>
              </a:rPr>
              <a:t> magnet  </a:t>
            </a:r>
            <a:r>
              <a:rPr lang="en-US" dirty="0" err="1" smtClean="0">
                <a:sym typeface="Wingdings" panose="05000000000000000000" pitchFamily="2" charset="2"/>
              </a:rPr>
              <a:t>Bahan</a:t>
            </a:r>
            <a:r>
              <a:rPr lang="en-US" dirty="0" smtClean="0">
                <a:sym typeface="Wingdings" panose="05000000000000000000" pitchFamily="2" charset="2"/>
              </a:rPr>
              <a:t> Magnet</a:t>
            </a:r>
          </a:p>
          <a:p>
            <a:pPr>
              <a:buFont typeface="Wingdings" panose="05000000000000000000" pitchFamily="2" charset="2"/>
              <a:buChar char="Ø"/>
            </a:pPr>
            <a:r>
              <a:rPr lang="en-US" dirty="0" err="1" smtClean="0">
                <a:sym typeface="Wingdings" panose="05000000000000000000" pitchFamily="2" charset="2"/>
              </a:rPr>
              <a:t>Jika</a:t>
            </a:r>
            <a:r>
              <a:rPr lang="en-US" dirty="0" smtClean="0">
                <a:sym typeface="Wingdings" panose="05000000000000000000" pitchFamily="2" charset="2"/>
              </a:rPr>
              <a:t> </a:t>
            </a:r>
            <a:r>
              <a:rPr lang="en-US" dirty="0" err="1" smtClean="0">
                <a:sym typeface="Wingdings" panose="05000000000000000000" pitchFamily="2" charset="2"/>
              </a:rPr>
              <a:t>suatu</a:t>
            </a:r>
            <a:r>
              <a:rPr lang="en-US" dirty="0" smtClean="0">
                <a:sym typeface="Wingdings" panose="05000000000000000000" pitchFamily="2" charset="2"/>
              </a:rPr>
              <a:t> </a:t>
            </a:r>
            <a:r>
              <a:rPr lang="en-US" dirty="0" err="1" smtClean="0">
                <a:sym typeface="Wingdings" panose="05000000000000000000" pitchFamily="2" charset="2"/>
              </a:rPr>
              <a:t>bahan</a:t>
            </a:r>
            <a:r>
              <a:rPr lang="en-US" dirty="0" smtClean="0">
                <a:sym typeface="Wingdings" panose="05000000000000000000" pitchFamily="2" charset="2"/>
              </a:rPr>
              <a:t> </a:t>
            </a:r>
            <a:r>
              <a:rPr lang="en-US" dirty="0" err="1" smtClean="0">
                <a:sym typeface="Wingdings" panose="05000000000000000000" pitchFamily="2" charset="2"/>
              </a:rPr>
              <a:t>mudah</a:t>
            </a:r>
            <a:r>
              <a:rPr lang="en-US" dirty="0" smtClean="0">
                <a:sym typeface="Wingdings" panose="05000000000000000000" pitchFamily="2" charset="2"/>
              </a:rPr>
              <a:t> </a:t>
            </a:r>
            <a:r>
              <a:rPr lang="en-US" dirty="0" err="1" smtClean="0">
                <a:sym typeface="Wingdings" panose="05000000000000000000" pitchFamily="2" charset="2"/>
              </a:rPr>
              <a:t>untuk</a:t>
            </a:r>
            <a:r>
              <a:rPr lang="en-US" dirty="0" smtClean="0">
                <a:sym typeface="Wingdings" panose="05000000000000000000" pitchFamily="2" charset="2"/>
              </a:rPr>
              <a:t> </a:t>
            </a:r>
            <a:r>
              <a:rPr lang="en-US" dirty="0" err="1" smtClean="0">
                <a:sym typeface="Wingdings" panose="05000000000000000000" pitchFamily="2" charset="2"/>
              </a:rPr>
              <a:t>dimagnetkan</a:t>
            </a:r>
            <a:r>
              <a:rPr lang="en-US" dirty="0" smtClean="0">
                <a:sym typeface="Wingdings" panose="05000000000000000000" pitchFamily="2" charset="2"/>
              </a:rPr>
              <a:t>  </a:t>
            </a:r>
            <a:r>
              <a:rPr lang="en-US" dirty="0" err="1" smtClean="0">
                <a:sym typeface="Wingdings" panose="05000000000000000000" pitchFamily="2" charset="2"/>
              </a:rPr>
              <a:t>Pemiabilitas</a:t>
            </a:r>
            <a:r>
              <a:rPr lang="en-US" dirty="0" smtClean="0">
                <a:sym typeface="Wingdings" panose="05000000000000000000" pitchFamily="2" charset="2"/>
              </a:rPr>
              <a:t> </a:t>
            </a:r>
            <a:r>
              <a:rPr lang="en-US" dirty="0" err="1" smtClean="0">
                <a:sym typeface="Wingdings" panose="05000000000000000000" pitchFamily="2" charset="2"/>
              </a:rPr>
              <a:t>tinggi</a:t>
            </a:r>
            <a:endParaRPr lang="en-US" dirty="0"/>
          </a:p>
        </p:txBody>
      </p:sp>
    </p:spTree>
    <p:extLst>
      <p:ext uri="{BB962C8B-B14F-4D97-AF65-F5344CB8AC3E}">
        <p14:creationId xmlns:p14="http://schemas.microsoft.com/office/powerpoint/2010/main" val="1404349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263525"/>
            <a:ext cx="10515600" cy="563789"/>
          </a:xfrm>
        </p:spPr>
        <p:txBody>
          <a:bodyPr>
            <a:noAutofit/>
          </a:bodyPr>
          <a:lstStyle/>
          <a:p>
            <a:r>
              <a:rPr lang="id-ID" sz="3800" b="1" dirty="0" smtClean="0">
                <a:solidFill>
                  <a:srgbClr val="00B0F0"/>
                </a:solidFill>
              </a:rPr>
              <a:t>4.2. Analogi </a:t>
            </a:r>
            <a:r>
              <a:rPr lang="id-ID" sz="3800" b="1" dirty="0">
                <a:solidFill>
                  <a:srgbClr val="00B0F0"/>
                </a:solidFill>
              </a:rPr>
              <a:t>R</a:t>
            </a:r>
            <a:r>
              <a:rPr lang="id-ID" sz="3800" b="1" dirty="0" smtClean="0">
                <a:solidFill>
                  <a:srgbClr val="00B0F0"/>
                </a:solidFill>
              </a:rPr>
              <a:t>angkaian Magnet dan Rangkaian Listrik</a:t>
            </a:r>
            <a:endParaRPr lang="id-ID" sz="3800" b="1" dirty="0">
              <a:solidFill>
                <a:srgbClr val="00B0F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28" y="1381946"/>
            <a:ext cx="10062848" cy="4975311"/>
          </a:xfrm>
          <a:prstGeom prst="rect">
            <a:avLst/>
          </a:prstGeom>
        </p:spPr>
      </p:pic>
    </p:spTree>
    <p:extLst>
      <p:ext uri="{BB962C8B-B14F-4D97-AF65-F5344CB8AC3E}">
        <p14:creationId xmlns:p14="http://schemas.microsoft.com/office/powerpoint/2010/main" val="2950308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527"/>
          </a:xfrm>
        </p:spPr>
        <p:txBody>
          <a:bodyPr>
            <a:normAutofit fontScale="90000"/>
          </a:bodyPr>
          <a:lstStyle/>
          <a:p>
            <a:pPr algn="ctr"/>
            <a:r>
              <a:rPr lang="id-ID" b="1" dirty="0" smtClean="0">
                <a:solidFill>
                  <a:srgbClr val="FF0000"/>
                </a:solidFill>
              </a:rPr>
              <a:t>PUSTAKA</a:t>
            </a:r>
            <a:endParaRPr lang="id-ID" b="1" dirty="0">
              <a:solidFill>
                <a:srgbClr val="FF0000"/>
              </a:solidFill>
            </a:endParaRPr>
          </a:p>
        </p:txBody>
      </p:sp>
      <p:sp>
        <p:nvSpPr>
          <p:cNvPr id="3" name="Content Placeholder 2"/>
          <p:cNvSpPr>
            <a:spLocks noGrp="1"/>
          </p:cNvSpPr>
          <p:nvPr>
            <p:ph idx="1"/>
          </p:nvPr>
        </p:nvSpPr>
        <p:spPr>
          <a:xfrm>
            <a:off x="838200" y="899652"/>
            <a:ext cx="10515600" cy="5277311"/>
          </a:xfrm>
        </p:spPr>
        <p:txBody>
          <a:bodyPr>
            <a:normAutofit fontScale="92500" lnSpcReduction="20000"/>
          </a:bodyPr>
          <a:lstStyle/>
          <a:p>
            <a:pPr marL="457200" lvl="0" indent="-457200">
              <a:buAutoNum type="arabicPeriod"/>
            </a:pPr>
            <a:r>
              <a:rPr lang="en-US" dirty="0"/>
              <a:t>Fitzgerald, Charles Kingsley, Jr. </a:t>
            </a:r>
            <a:r>
              <a:rPr lang="en-US" i="1" dirty="0"/>
              <a:t>Electric Machinery six edition</a:t>
            </a:r>
            <a:r>
              <a:rPr lang="en-US" dirty="0"/>
              <a:t>, MC. </a:t>
            </a:r>
            <a:r>
              <a:rPr lang="en-US" dirty="0" err="1"/>
              <a:t>Graw</a:t>
            </a:r>
            <a:r>
              <a:rPr lang="en-US" dirty="0"/>
              <a:t> Hill, 2003.</a:t>
            </a:r>
            <a:endParaRPr lang="id-ID" dirty="0"/>
          </a:p>
          <a:p>
            <a:pPr marL="457200" lvl="0" indent="-457200">
              <a:buAutoNum type="arabicPeriod"/>
            </a:pPr>
            <a:r>
              <a:rPr lang="en-US" dirty="0"/>
              <a:t>Stephen, J. Chapman, </a:t>
            </a:r>
            <a:r>
              <a:rPr lang="en-US" i="1" dirty="0"/>
              <a:t>Electric Machinery Fundamentals Four Edition</a:t>
            </a:r>
            <a:r>
              <a:rPr lang="en-US" dirty="0"/>
              <a:t>, MC. </a:t>
            </a:r>
            <a:r>
              <a:rPr lang="en-US" dirty="0" err="1"/>
              <a:t>Graw</a:t>
            </a:r>
            <a:r>
              <a:rPr lang="en-US" dirty="0"/>
              <a:t> Hill, 2005.</a:t>
            </a:r>
            <a:endParaRPr lang="id-ID" dirty="0"/>
          </a:p>
          <a:p>
            <a:pPr marL="457200" lvl="0" indent="-457200">
              <a:buAutoNum type="arabicPeriod"/>
            </a:pPr>
            <a:r>
              <a:rPr lang="en-US" dirty="0"/>
              <a:t>Austin Hughes, </a:t>
            </a:r>
            <a:r>
              <a:rPr lang="en-US" i="1" dirty="0"/>
              <a:t>Electric Motor and Drives Third Edition</a:t>
            </a:r>
            <a:r>
              <a:rPr lang="en-US" dirty="0"/>
              <a:t>, </a:t>
            </a:r>
            <a:r>
              <a:rPr lang="en-US" dirty="0" err="1"/>
              <a:t>Newnes</a:t>
            </a:r>
            <a:r>
              <a:rPr lang="en-US" dirty="0"/>
              <a:t>, 2006.</a:t>
            </a:r>
            <a:endParaRPr lang="id-ID" dirty="0"/>
          </a:p>
          <a:p>
            <a:pPr marL="457200" lvl="0" indent="-457200">
              <a:buAutoNum type="arabicPeriod"/>
            </a:pPr>
            <a:r>
              <a:rPr lang="en-US" dirty="0" err="1"/>
              <a:t>Sulasno</a:t>
            </a:r>
            <a:r>
              <a:rPr lang="en-US" dirty="0"/>
              <a:t>. (2009). </a:t>
            </a:r>
            <a:r>
              <a:rPr lang="en-US" b="1" i="1" dirty="0" err="1"/>
              <a:t>Teknik</a:t>
            </a:r>
            <a:r>
              <a:rPr lang="en-US" b="1" i="1" dirty="0"/>
              <a:t> </a:t>
            </a:r>
            <a:r>
              <a:rPr lang="en-US" b="1" i="1" dirty="0" err="1"/>
              <a:t>Konversi</a:t>
            </a:r>
            <a:r>
              <a:rPr lang="en-US" b="1" i="1" dirty="0"/>
              <a:t> </a:t>
            </a:r>
            <a:r>
              <a:rPr lang="en-US" b="1" i="1" dirty="0" err="1"/>
              <a:t>Energi</a:t>
            </a:r>
            <a:r>
              <a:rPr lang="en-US" b="1" i="1" dirty="0"/>
              <a:t> </a:t>
            </a:r>
            <a:r>
              <a:rPr lang="en-US" b="1" i="1" dirty="0" err="1"/>
              <a:t>Listrik</a:t>
            </a:r>
            <a:r>
              <a:rPr lang="en-US" b="1" i="1" dirty="0"/>
              <a:t> </a:t>
            </a:r>
            <a:r>
              <a:rPr lang="en-US" b="1" i="1" dirty="0" err="1"/>
              <a:t>dan</a:t>
            </a:r>
            <a:r>
              <a:rPr lang="en-US" b="1" i="1" dirty="0"/>
              <a:t> </a:t>
            </a:r>
            <a:r>
              <a:rPr lang="en-US" b="1" i="1" dirty="0" err="1"/>
              <a:t>Sistem</a:t>
            </a:r>
            <a:r>
              <a:rPr lang="en-US" b="1" i="1" dirty="0"/>
              <a:t> </a:t>
            </a:r>
            <a:r>
              <a:rPr lang="en-US" b="1" i="1" dirty="0" err="1"/>
              <a:t>Pengaturan</a:t>
            </a:r>
            <a:r>
              <a:rPr lang="en-US" b="1" dirty="0"/>
              <a:t>.</a:t>
            </a:r>
            <a:r>
              <a:rPr lang="en-US" dirty="0"/>
              <a:t> Yogyakarta: </a:t>
            </a:r>
            <a:r>
              <a:rPr lang="en-US" dirty="0" err="1"/>
              <a:t>Graha</a:t>
            </a:r>
            <a:r>
              <a:rPr lang="en-US" dirty="0"/>
              <a:t> </a:t>
            </a:r>
            <a:r>
              <a:rPr lang="en-US" dirty="0" err="1"/>
              <a:t>Ilmu</a:t>
            </a:r>
            <a:r>
              <a:rPr lang="en-US" dirty="0"/>
              <a:t>.</a:t>
            </a:r>
            <a:endParaRPr lang="id-ID" dirty="0"/>
          </a:p>
          <a:p>
            <a:pPr marL="457200" lvl="0" indent="-457200">
              <a:buAutoNum type="arabicPeriod"/>
            </a:pPr>
            <a:r>
              <a:rPr lang="en-US" dirty="0" err="1"/>
              <a:t>Zuhal</a:t>
            </a:r>
            <a:r>
              <a:rPr lang="en-US" dirty="0"/>
              <a:t>, </a:t>
            </a:r>
            <a:r>
              <a:rPr lang="en-US" i="1" dirty="0" err="1"/>
              <a:t>Dasar</a:t>
            </a:r>
            <a:r>
              <a:rPr lang="en-US" i="1" dirty="0"/>
              <a:t> </a:t>
            </a:r>
            <a:r>
              <a:rPr lang="en-US" i="1" dirty="0" err="1"/>
              <a:t>Teknik</a:t>
            </a:r>
            <a:r>
              <a:rPr lang="en-US" i="1" dirty="0"/>
              <a:t>  </a:t>
            </a:r>
            <a:r>
              <a:rPr lang="en-US" i="1" dirty="0" err="1"/>
              <a:t>Tenaga</a:t>
            </a:r>
            <a:r>
              <a:rPr lang="en-US" i="1" dirty="0"/>
              <a:t> </a:t>
            </a:r>
            <a:r>
              <a:rPr lang="en-US" i="1" dirty="0" err="1"/>
              <a:t>Listrik</a:t>
            </a:r>
            <a:r>
              <a:rPr lang="en-US" i="1" dirty="0"/>
              <a:t> </a:t>
            </a:r>
            <a:r>
              <a:rPr lang="en-US" i="1" dirty="0" err="1"/>
              <a:t>dan</a:t>
            </a:r>
            <a:r>
              <a:rPr lang="en-US" i="1" dirty="0"/>
              <a:t> </a:t>
            </a:r>
            <a:r>
              <a:rPr lang="en-US" i="1" dirty="0" err="1"/>
              <a:t>Elektronika</a:t>
            </a:r>
            <a:r>
              <a:rPr lang="en-US" i="1" dirty="0"/>
              <a:t> </a:t>
            </a:r>
            <a:r>
              <a:rPr lang="en-US" i="1" dirty="0" err="1"/>
              <a:t>Daya</a:t>
            </a:r>
            <a:r>
              <a:rPr lang="en-US" dirty="0"/>
              <a:t>, PT. </a:t>
            </a:r>
            <a:r>
              <a:rPr lang="en-US" dirty="0" err="1"/>
              <a:t>Gramedia</a:t>
            </a:r>
            <a:r>
              <a:rPr lang="en-US" dirty="0"/>
              <a:t> </a:t>
            </a:r>
            <a:r>
              <a:rPr lang="en-US" dirty="0" err="1"/>
              <a:t>Pustaka</a:t>
            </a:r>
            <a:r>
              <a:rPr lang="en-US" dirty="0"/>
              <a:t> </a:t>
            </a:r>
            <a:r>
              <a:rPr lang="en-US" dirty="0" err="1"/>
              <a:t>utama</a:t>
            </a:r>
            <a:r>
              <a:rPr lang="en-US" dirty="0"/>
              <a:t>, Jakarta, 1993</a:t>
            </a:r>
            <a:r>
              <a:rPr lang="en-US" dirty="0" smtClean="0"/>
              <a:t>.</a:t>
            </a:r>
            <a:endParaRPr lang="id-ID" dirty="0" smtClean="0"/>
          </a:p>
          <a:p>
            <a:pPr marL="457200" lvl="0" indent="-457200">
              <a:buAutoNum type="arabicPeriod"/>
            </a:pPr>
            <a:r>
              <a:rPr lang="id-ID" dirty="0">
                <a:hlinkClick r:id="rId2"/>
              </a:rPr>
              <a:t>https://dokumen.tips/documents/prinsip-dasar-konversi-energi-elektromagnetik.html</a:t>
            </a:r>
            <a:endParaRPr lang="id-ID" dirty="0" smtClean="0"/>
          </a:p>
          <a:p>
            <a:pPr marL="457200" lvl="0" indent="-457200">
              <a:buAutoNum type="arabicPeriod"/>
            </a:pPr>
            <a:r>
              <a:rPr lang="id-ID" dirty="0">
                <a:hlinkClick r:id="rId3"/>
              </a:rPr>
              <a:t>https://</a:t>
            </a:r>
            <a:r>
              <a:rPr lang="id-ID" dirty="0" smtClean="0">
                <a:hlinkClick r:id="rId3"/>
              </a:rPr>
              <a:t>dokumen.tips/documents/dasar-konversi-energi-elektromagnet.html</a:t>
            </a:r>
            <a:endParaRPr lang="id-ID" dirty="0" smtClean="0"/>
          </a:p>
          <a:p>
            <a:pPr marL="457200" lvl="0" indent="-457200">
              <a:buAutoNum type="arabicPeriod"/>
            </a:pPr>
            <a:r>
              <a:rPr lang="id-ID" dirty="0">
                <a:hlinkClick r:id="rId4"/>
              </a:rPr>
              <a:t>https://ardra.biz/induksi-elektromagnetik</a:t>
            </a:r>
            <a:r>
              <a:rPr lang="id-ID" dirty="0" smtClean="0">
                <a:hlinkClick r:id="rId4"/>
              </a:rPr>
              <a:t>/</a:t>
            </a:r>
            <a:endParaRPr lang="id-ID" dirty="0" smtClean="0"/>
          </a:p>
          <a:p>
            <a:pPr marL="457200" lvl="0" indent="-457200">
              <a:buAutoNum type="arabicPeriod"/>
            </a:pPr>
            <a:r>
              <a:rPr lang="id-ID" dirty="0">
                <a:hlinkClick r:id="rId5"/>
              </a:rPr>
              <a:t>https://www.studiobelajar.com/induksi-elektromagnetik/</a:t>
            </a:r>
            <a:endParaRPr lang="id-ID" dirty="0"/>
          </a:p>
          <a:p>
            <a:pPr marL="0" indent="0">
              <a:buNone/>
            </a:pPr>
            <a:endParaRPr lang="id-ID" dirty="0"/>
          </a:p>
        </p:txBody>
      </p:sp>
    </p:spTree>
    <p:extLst>
      <p:ext uri="{BB962C8B-B14F-4D97-AF65-F5344CB8AC3E}">
        <p14:creationId xmlns:p14="http://schemas.microsoft.com/office/powerpoint/2010/main" val="458059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04132"/>
          </a:xfrm>
        </p:spPr>
        <p:txBody>
          <a:bodyPr>
            <a:normAutofit fontScale="90000"/>
          </a:bodyPr>
          <a:lstStyle/>
          <a:p>
            <a:r>
              <a:rPr lang="id-ID" b="1" dirty="0" smtClean="0">
                <a:solidFill>
                  <a:srgbClr val="209020"/>
                </a:solidFill>
              </a:rPr>
              <a:t>Contoh Soal :</a:t>
            </a:r>
            <a:endParaRPr lang="id-ID" b="1" dirty="0">
              <a:solidFill>
                <a:srgbClr val="20902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72456" y="914400"/>
                <a:ext cx="10381343" cy="5262563"/>
              </a:xfrm>
            </p:spPr>
            <p:txBody>
              <a:bodyPr>
                <a:normAutofit fontScale="77500" lnSpcReduction="20000"/>
              </a:bodyPr>
              <a:lstStyle/>
              <a:p>
                <a:pPr marL="479425" indent="-479425" algn="just">
                  <a:buNone/>
                </a:pPr>
                <a:r>
                  <a:rPr lang="id-ID" dirty="0" smtClean="0"/>
                  <a:t>1.    Sebuah kumparan dengan tahanan 200 </a:t>
                </a:r>
                <a:r>
                  <a:rPr lang="el-GR" dirty="0" smtClean="0"/>
                  <a:t>Ω</a:t>
                </a:r>
                <a:r>
                  <a:rPr lang="id-ID" dirty="0" smtClean="0"/>
                  <a:t> ditempatkan dalam sebuah medan magnet, fluks awal sebesar 1 m Wb dan fluks akhir sebesar 0,4 m Wb. Kumparan memiliki 1000 lilitan. Dan sebuah galvanometer yang bertahanan 400 </a:t>
                </a:r>
                <a:r>
                  <a:rPr lang="el-GR" dirty="0" smtClean="0"/>
                  <a:t>Ω</a:t>
                </a:r>
                <a:r>
                  <a:rPr lang="id-ID" dirty="0" smtClean="0"/>
                  <a:t> diserikan dengan kumparan. Berapa GGL induksi rata-rata dan arus yang dihasilkannya jika kumparan digerakkan dalam medan magnet selama 1/20 detik.</a:t>
                </a:r>
              </a:p>
              <a:p>
                <a:pPr marL="0" indent="0" algn="just">
                  <a:buNone/>
                </a:pPr>
                <a:r>
                  <a:rPr lang="id-ID" dirty="0" smtClean="0">
                    <a:solidFill>
                      <a:srgbClr val="00B0F0"/>
                    </a:solidFill>
                  </a:rPr>
                  <a:t>Jawaban :</a:t>
                </a:r>
              </a:p>
              <a:p>
                <a:pPr marL="0" indent="0" algn="just">
                  <a:buNone/>
                </a:pPr>
                <a:r>
                  <a:rPr lang="id-ID" dirty="0">
                    <a:solidFill>
                      <a:srgbClr val="00B0F0"/>
                    </a:solidFill>
                  </a:rPr>
                  <a:t> </a:t>
                </a:r>
                <a:r>
                  <a:rPr lang="id-ID" dirty="0" smtClean="0"/>
                  <a:t>Diketahui :</a:t>
                </a:r>
              </a:p>
              <a:p>
                <a:pPr marL="0" indent="0" algn="just">
                  <a:buNone/>
                </a:pPr>
                <a:r>
                  <a:rPr lang="id-ID" dirty="0">
                    <a:solidFill>
                      <a:srgbClr val="00B0F0"/>
                    </a:solidFill>
                  </a:rPr>
                  <a:t>	</a:t>
                </a:r>
                <a:r>
                  <a:rPr lang="id-ID" dirty="0" smtClean="0">
                    <a:solidFill>
                      <a:srgbClr val="00B0F0"/>
                    </a:solidFill>
                  </a:rPr>
                  <a:t>	</a:t>
                </a:r>
                <a14:m>
                  <m:oMath xmlns:m="http://schemas.openxmlformats.org/officeDocument/2006/math">
                    <m:r>
                      <a:rPr lang="id-ID" i="1">
                        <a:latin typeface="Cambria Math" panose="02040503050406030204" pitchFamily="18" charset="0"/>
                      </a:rPr>
                      <m:t>∅</m:t>
                    </m:r>
                  </m:oMath>
                </a14:m>
                <a:r>
                  <a:rPr lang="id-ID" sz="1400" dirty="0" smtClean="0"/>
                  <a:t>0</a:t>
                </a:r>
                <a:r>
                  <a:rPr lang="id-ID" dirty="0" smtClean="0">
                    <a:solidFill>
                      <a:srgbClr val="00B0F0"/>
                    </a:solidFill>
                  </a:rPr>
                  <a:t> </a:t>
                </a:r>
                <a:r>
                  <a:rPr lang="id-ID" dirty="0" smtClean="0"/>
                  <a:t>= 1 m Wb</a:t>
                </a:r>
              </a:p>
              <a:p>
                <a:pPr marL="0" indent="0" algn="just">
                  <a:buNone/>
                </a:pPr>
                <a:r>
                  <a:rPr lang="id-ID" dirty="0" smtClean="0">
                    <a:solidFill>
                      <a:srgbClr val="00B0F0"/>
                    </a:solidFill>
                  </a:rPr>
                  <a:t>		</a:t>
                </a:r>
                <a14:m>
                  <m:oMath xmlns:m="http://schemas.openxmlformats.org/officeDocument/2006/math">
                    <m:r>
                      <a:rPr lang="id-ID" i="1">
                        <a:latin typeface="Cambria Math" panose="02040503050406030204" pitchFamily="18" charset="0"/>
                      </a:rPr>
                      <m:t>∅</m:t>
                    </m:r>
                  </m:oMath>
                </a14:m>
                <a:r>
                  <a:rPr lang="id-ID" sz="1400" dirty="0" smtClean="0"/>
                  <a:t>t   </a:t>
                </a:r>
                <a:r>
                  <a:rPr lang="id-ID" dirty="0" smtClean="0"/>
                  <a:t>= 0,4 </a:t>
                </a:r>
                <a:r>
                  <a:rPr lang="id-ID" dirty="0"/>
                  <a:t>m </a:t>
                </a:r>
                <a:r>
                  <a:rPr lang="id-ID" dirty="0" smtClean="0"/>
                  <a:t>Wb</a:t>
                </a:r>
              </a:p>
              <a:p>
                <a:pPr marL="0" indent="0" algn="just">
                  <a:buNone/>
                </a:pPr>
                <a:r>
                  <a:rPr lang="id-ID" dirty="0">
                    <a:solidFill>
                      <a:srgbClr val="00B0F0"/>
                    </a:solidFill>
                  </a:rPr>
                  <a:t>	</a:t>
                </a:r>
                <a:r>
                  <a:rPr lang="id-ID" dirty="0" smtClean="0">
                    <a:solidFill>
                      <a:srgbClr val="00B0F0"/>
                    </a:solidFill>
                  </a:rPr>
                  <a:t>	</a:t>
                </a:r>
                <a:r>
                  <a:rPr lang="id-ID" dirty="0" smtClean="0"/>
                  <a:t>→ d</a:t>
                </a:r>
                <a14:m>
                  <m:oMath xmlns:m="http://schemas.openxmlformats.org/officeDocument/2006/math">
                    <m:r>
                      <a:rPr lang="id-ID" i="1">
                        <a:latin typeface="Cambria Math" panose="02040503050406030204" pitchFamily="18" charset="0"/>
                      </a:rPr>
                      <m:t>∅</m:t>
                    </m:r>
                  </m:oMath>
                </a14:m>
                <a:r>
                  <a:rPr lang="id-ID" dirty="0" smtClean="0"/>
                  <a:t> = 1 – 0,4 = 0,6 m Wb</a:t>
                </a:r>
              </a:p>
              <a:p>
                <a:pPr marL="0" indent="0" algn="just">
                  <a:buNone/>
                </a:pPr>
                <a:r>
                  <a:rPr lang="id-ID" dirty="0"/>
                  <a:t>	</a:t>
                </a:r>
                <a:r>
                  <a:rPr lang="id-ID" dirty="0" smtClean="0"/>
                  <a:t>	dt = 1/20</a:t>
                </a:r>
              </a:p>
              <a:p>
                <a:pPr marL="0" indent="0" algn="just">
                  <a:buNone/>
                </a:pPr>
                <a:r>
                  <a:rPr lang="id-ID" dirty="0"/>
                  <a:t>	</a:t>
                </a:r>
                <a:r>
                  <a:rPr lang="id-ID" dirty="0" smtClean="0"/>
                  <a:t>	N  = 100</a:t>
                </a:r>
              </a:p>
              <a:p>
                <a:pPr marL="0" indent="0" algn="just">
                  <a:buNone/>
                </a:pPr>
                <a:r>
                  <a:rPr lang="id-ID" dirty="0"/>
                  <a:t> </a:t>
                </a:r>
                <a:r>
                  <a:rPr lang="id-ID" dirty="0" smtClean="0"/>
                  <a:t>Ditanyak :</a:t>
                </a:r>
              </a:p>
              <a:p>
                <a:pPr marL="0" indent="0" algn="just">
                  <a:buNone/>
                </a:pPr>
                <a:r>
                  <a:rPr lang="id-ID" dirty="0"/>
                  <a:t>	</a:t>
                </a:r>
                <a:r>
                  <a:rPr lang="id-ID" dirty="0" smtClean="0"/>
                  <a:t>	1. e ?</a:t>
                </a:r>
              </a:p>
              <a:p>
                <a:pPr marL="0" indent="0" algn="just">
                  <a:buNone/>
                </a:pPr>
                <a:r>
                  <a:rPr lang="id-ID" dirty="0"/>
                  <a:t>	</a:t>
                </a:r>
                <a:r>
                  <a:rPr lang="id-ID" dirty="0" smtClean="0"/>
                  <a:t>	2. I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72456" y="914400"/>
                <a:ext cx="10381343" cy="5262563"/>
              </a:xfrm>
              <a:blipFill rotWithShape="0">
                <a:blip r:embed="rId2"/>
                <a:stretch>
                  <a:fillRect l="-764" t="-2433" r="-823"/>
                </a:stretch>
              </a:blipFill>
            </p:spPr>
            <p:txBody>
              <a:bodyPr/>
              <a:lstStyle/>
              <a:p>
                <a:r>
                  <a:rPr lang="id-ID">
                    <a:noFill/>
                  </a:rPr>
                  <a:t> </a:t>
                </a:r>
              </a:p>
            </p:txBody>
          </p:sp>
        </mc:Fallback>
      </mc:AlternateContent>
    </p:spTree>
    <p:extLst>
      <p:ext uri="{BB962C8B-B14F-4D97-AF65-F5344CB8AC3E}">
        <p14:creationId xmlns:p14="http://schemas.microsoft.com/office/powerpoint/2010/main" val="17996227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5086"/>
            <a:ext cx="10515600" cy="5581877"/>
          </a:xfrm>
        </p:spPr>
        <p:txBody>
          <a:bodyPr/>
          <a:lstStyle/>
          <a:p>
            <a:pPr marL="0" indent="0">
              <a:buNone/>
            </a:pPr>
            <a:r>
              <a:rPr lang="id-ID" dirty="0" smtClean="0"/>
              <a:t>Penyelesaian :</a:t>
            </a:r>
          </a:p>
          <a:p>
            <a:pPr marL="0" indent="0">
              <a:buNone/>
            </a:pPr>
            <a:r>
              <a:rPr lang="id-ID" dirty="0"/>
              <a:t>	</a:t>
            </a:r>
          </a:p>
        </p:txBody>
      </p:sp>
      <mc:AlternateContent xmlns:mc="http://schemas.openxmlformats.org/markup-compatibility/2006" xmlns:a14="http://schemas.microsoft.com/office/drawing/2010/main">
        <mc:Choice Requires="a14">
          <p:sp>
            <p:nvSpPr>
              <p:cNvPr id="4" name="Rectangle 3"/>
              <p:cNvSpPr/>
              <p:nvPr/>
            </p:nvSpPr>
            <p:spPr>
              <a:xfrm>
                <a:off x="1998835" y="956958"/>
                <a:ext cx="1884362" cy="7966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sz="2400" b="0" i="1" smtClean="0">
                          <a:latin typeface="Cambria Math" panose="02040503050406030204" pitchFamily="18" charset="0"/>
                        </a:rPr>
                        <m:t>1.  </m:t>
                      </m:r>
                      <m:r>
                        <m:rPr>
                          <m:sty m:val="p"/>
                        </m:rPr>
                        <a:rPr lang="id-ID" sz="2400" b="0" i="0" smtClean="0">
                          <a:latin typeface="Cambria Math" panose="02040503050406030204" pitchFamily="18" charset="0"/>
                        </a:rPr>
                        <m:t>e</m:t>
                      </m:r>
                      <m:r>
                        <a:rPr lang="id-ID" sz="2400" i="0">
                          <a:latin typeface="Cambria Math" panose="02040503050406030204" pitchFamily="18" charset="0"/>
                        </a:rPr>
                        <m:t>= </m:t>
                      </m:r>
                      <m:r>
                        <a:rPr lang="id-ID" sz="2400" i="1">
                          <a:latin typeface="Cambria Math" panose="02040503050406030204" pitchFamily="18" charset="0"/>
                        </a:rPr>
                        <m:t>𝑁</m:t>
                      </m:r>
                      <m:f>
                        <m:fPr>
                          <m:ctrlPr>
                            <a:rPr lang="id-ID" sz="2400" i="1">
                              <a:latin typeface="Cambria Math" panose="02040503050406030204" pitchFamily="18" charset="0"/>
                            </a:rPr>
                          </m:ctrlPr>
                        </m:fPr>
                        <m:num>
                          <m:r>
                            <m:rPr>
                              <m:sty m:val="p"/>
                            </m:rPr>
                            <a:rPr lang="id-ID" sz="2400" b="0" i="0" smtClean="0">
                              <a:latin typeface="Cambria Math" panose="02040503050406030204" pitchFamily="18" charset="0"/>
                            </a:rPr>
                            <m:t>d</m:t>
                          </m:r>
                          <m:r>
                            <a:rPr lang="id-ID" sz="2400" i="0">
                              <a:latin typeface="Cambria Math" panose="02040503050406030204" pitchFamily="18" charset="0"/>
                            </a:rPr>
                            <m:t>∅</m:t>
                          </m:r>
                        </m:num>
                        <m:den>
                          <m:r>
                            <m:rPr>
                              <m:sty m:val="p"/>
                            </m:rPr>
                            <a:rPr lang="id-ID" sz="2400" b="0" i="0" smtClean="0">
                              <a:latin typeface="Cambria Math" panose="02040503050406030204" pitchFamily="18" charset="0"/>
                            </a:rPr>
                            <m:t>d</m:t>
                          </m:r>
                          <m:r>
                            <a:rPr lang="id-ID" sz="2400" i="1">
                              <a:latin typeface="Cambria Math" panose="02040503050406030204" pitchFamily="18" charset="0"/>
                            </a:rPr>
                            <m:t>𝑡</m:t>
                          </m:r>
                        </m:den>
                      </m:f>
                    </m:oMath>
                  </m:oMathPara>
                </a14:m>
                <a:endParaRPr lang="id-ID" sz="2400" dirty="0"/>
              </a:p>
            </p:txBody>
          </p:sp>
        </mc:Choice>
        <mc:Fallback xmlns="">
          <p:sp>
            <p:nvSpPr>
              <p:cNvPr id="4" name="Rectangle 3"/>
              <p:cNvSpPr>
                <a:spLocks noRot="1" noChangeAspect="1" noMove="1" noResize="1" noEditPoints="1" noAdjustHandles="1" noChangeArrowheads="1" noChangeShapeType="1" noTextEdit="1"/>
              </p:cNvSpPr>
              <p:nvPr/>
            </p:nvSpPr>
            <p:spPr>
              <a:xfrm>
                <a:off x="1998835" y="956958"/>
                <a:ext cx="1884362" cy="796693"/>
              </a:xfrm>
              <a:prstGeom prst="rect">
                <a:avLst/>
              </a:prstGeom>
              <a:blipFill rotWithShape="0">
                <a:blip r:embed="rId2"/>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570467" y="1903494"/>
                <a:ext cx="4245393" cy="882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sz="2400">
                          <a:latin typeface="Cambria Math" panose="02040503050406030204" pitchFamily="18" charset="0"/>
                        </a:rPr>
                        <m:t>=</m:t>
                      </m:r>
                      <m:r>
                        <a:rPr lang="id-ID" sz="2400" i="0">
                          <a:latin typeface="Cambria Math" panose="02040503050406030204" pitchFamily="18" charset="0"/>
                        </a:rPr>
                        <m:t>100 </m:t>
                      </m:r>
                      <m:r>
                        <a:rPr lang="id-ID" sz="2400" i="1">
                          <a:latin typeface="Cambria Math" panose="02040503050406030204" pitchFamily="18" charset="0"/>
                        </a:rPr>
                        <m:t>𝑥</m:t>
                      </m:r>
                      <m:r>
                        <a:rPr lang="id-ID" sz="2400" i="0">
                          <a:latin typeface="Cambria Math" panose="02040503050406030204" pitchFamily="18" charset="0"/>
                        </a:rPr>
                        <m:t> </m:t>
                      </m:r>
                      <m:f>
                        <m:fPr>
                          <m:ctrlPr>
                            <a:rPr lang="id-ID" sz="2400" i="1">
                              <a:latin typeface="Cambria Math" panose="02040503050406030204" pitchFamily="18" charset="0"/>
                            </a:rPr>
                          </m:ctrlPr>
                        </m:fPr>
                        <m:num>
                          <m:r>
                            <a:rPr lang="id-ID" sz="2400" i="0">
                              <a:latin typeface="Cambria Math" panose="02040503050406030204" pitchFamily="18" charset="0"/>
                            </a:rPr>
                            <m:t>0,6 </m:t>
                          </m:r>
                          <m:r>
                            <a:rPr lang="id-ID" sz="2400" i="1">
                              <a:latin typeface="Cambria Math" panose="02040503050406030204" pitchFamily="18" charset="0"/>
                            </a:rPr>
                            <m:t>𝑥</m:t>
                          </m:r>
                          <m:r>
                            <a:rPr lang="id-ID" sz="2400" i="0">
                              <a:latin typeface="Cambria Math" panose="02040503050406030204" pitchFamily="18" charset="0"/>
                            </a:rPr>
                            <m:t> </m:t>
                          </m:r>
                          <m:sSup>
                            <m:sSupPr>
                              <m:ctrlPr>
                                <a:rPr lang="id-ID" sz="2400" i="1">
                                  <a:latin typeface="Cambria Math" panose="02040503050406030204" pitchFamily="18" charset="0"/>
                                </a:rPr>
                              </m:ctrlPr>
                            </m:sSupPr>
                            <m:e>
                              <m:r>
                                <a:rPr lang="id-ID" sz="2400" i="0">
                                  <a:latin typeface="Cambria Math" panose="02040503050406030204" pitchFamily="18" charset="0"/>
                                </a:rPr>
                                <m:t>10</m:t>
                              </m:r>
                            </m:e>
                            <m:sup>
                              <m:r>
                                <a:rPr lang="id-ID" sz="2400" i="0">
                                  <a:latin typeface="Cambria Math" panose="02040503050406030204" pitchFamily="18" charset="0"/>
                                </a:rPr>
                                <m:t>−3</m:t>
                              </m:r>
                            </m:sup>
                          </m:sSup>
                        </m:num>
                        <m:den>
                          <m:f>
                            <m:fPr>
                              <m:type m:val="lin"/>
                              <m:ctrlPr>
                                <a:rPr lang="id-ID" sz="2400" i="1">
                                  <a:latin typeface="Cambria Math" panose="02040503050406030204" pitchFamily="18" charset="0"/>
                                </a:rPr>
                              </m:ctrlPr>
                            </m:fPr>
                            <m:num>
                              <m:r>
                                <a:rPr lang="id-ID" sz="2400" i="0">
                                  <a:latin typeface="Cambria Math" panose="02040503050406030204" pitchFamily="18" charset="0"/>
                                </a:rPr>
                                <m:t>1</m:t>
                              </m:r>
                            </m:num>
                            <m:den>
                              <m:r>
                                <a:rPr lang="id-ID" sz="2400" i="0">
                                  <a:latin typeface="Cambria Math" panose="02040503050406030204" pitchFamily="18" charset="0"/>
                                </a:rPr>
                                <m:t>20</m:t>
                              </m:r>
                            </m:den>
                          </m:f>
                        </m:den>
                      </m:f>
                      <m:r>
                        <a:rPr lang="id-ID" sz="2400" i="0">
                          <a:latin typeface="Cambria Math" panose="02040503050406030204" pitchFamily="18" charset="0"/>
                        </a:rPr>
                        <m:t>=1,2 </m:t>
                      </m:r>
                      <m:r>
                        <a:rPr lang="id-ID" sz="2400" i="1">
                          <a:latin typeface="Cambria Math" panose="02040503050406030204" pitchFamily="18" charset="0"/>
                        </a:rPr>
                        <m:t>𝑉𝑜𝑙𝑡</m:t>
                      </m:r>
                    </m:oMath>
                  </m:oMathPara>
                </a14:m>
                <a:endParaRPr lang="id-ID" sz="2400" dirty="0"/>
              </a:p>
            </p:txBody>
          </p:sp>
        </mc:Choice>
        <mc:Fallback xmlns="">
          <p:sp>
            <p:nvSpPr>
              <p:cNvPr id="6" name="Rectangle 5"/>
              <p:cNvSpPr>
                <a:spLocks noRot="1" noChangeAspect="1" noMove="1" noResize="1" noEditPoints="1" noAdjustHandles="1" noChangeArrowheads="1" noChangeShapeType="1" noTextEdit="1"/>
              </p:cNvSpPr>
              <p:nvPr/>
            </p:nvSpPr>
            <p:spPr>
              <a:xfrm>
                <a:off x="2570467" y="1903494"/>
                <a:ext cx="4245393" cy="882999"/>
              </a:xfrm>
              <a:prstGeom prst="rect">
                <a:avLst/>
              </a:prstGeom>
              <a:blipFill rotWithShape="0">
                <a:blip r:embed="rId3"/>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998835" y="3286688"/>
                <a:ext cx="1376146" cy="7224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d-ID" sz="2400" i="1" smtClean="0">
                          <a:latin typeface="Cambria Math" panose="02040503050406030204" pitchFamily="18" charset="0"/>
                        </a:rPr>
                        <m:t>2</m:t>
                      </m:r>
                      <m:r>
                        <a:rPr lang="id-ID" sz="2400" b="0" i="1" smtClean="0">
                          <a:latin typeface="Cambria Math" panose="02040503050406030204" pitchFamily="18" charset="0"/>
                        </a:rPr>
                        <m:t>. </m:t>
                      </m:r>
                      <m:r>
                        <a:rPr lang="id-ID" sz="2400" b="0" i="0" smtClean="0">
                          <a:latin typeface="Cambria Math" panose="02040503050406030204" pitchFamily="18" charset="0"/>
                        </a:rPr>
                        <m:t> </m:t>
                      </m:r>
                      <m:r>
                        <m:rPr>
                          <m:sty m:val="p"/>
                        </m:rPr>
                        <a:rPr lang="id-ID" sz="2400" b="0" i="0" smtClean="0">
                          <a:latin typeface="Cambria Math" panose="02040503050406030204" pitchFamily="18" charset="0"/>
                        </a:rPr>
                        <m:t>I</m:t>
                      </m:r>
                      <m:r>
                        <a:rPr lang="id-ID" sz="2400" i="0">
                          <a:latin typeface="Cambria Math" panose="02040503050406030204" pitchFamily="18" charset="0"/>
                        </a:rPr>
                        <m:t>= </m:t>
                      </m:r>
                      <m:f>
                        <m:fPr>
                          <m:ctrlPr>
                            <a:rPr lang="id-ID" sz="2400" i="1">
                              <a:latin typeface="Cambria Math" panose="02040503050406030204" pitchFamily="18" charset="0"/>
                            </a:rPr>
                          </m:ctrlPr>
                        </m:fPr>
                        <m:num>
                          <m:r>
                            <m:rPr>
                              <m:sty m:val="p"/>
                            </m:rPr>
                            <a:rPr lang="id-ID" sz="2400" b="0" i="0" smtClean="0">
                              <a:latin typeface="Cambria Math" panose="02040503050406030204" pitchFamily="18" charset="0"/>
                            </a:rPr>
                            <m:t>e</m:t>
                          </m:r>
                        </m:num>
                        <m:den>
                          <m:r>
                            <a:rPr lang="id-ID" sz="2400" b="0" i="1" smtClean="0">
                              <a:latin typeface="Cambria Math" panose="02040503050406030204" pitchFamily="18" charset="0"/>
                            </a:rPr>
                            <m:t>𝑅</m:t>
                          </m:r>
                        </m:den>
                      </m:f>
                    </m:oMath>
                  </m:oMathPara>
                </a14:m>
                <a:endParaRPr lang="id-ID" sz="2400" dirty="0"/>
              </a:p>
            </p:txBody>
          </p:sp>
        </mc:Choice>
        <mc:Fallback xmlns="">
          <p:sp>
            <p:nvSpPr>
              <p:cNvPr id="7" name="Rectangle 6"/>
              <p:cNvSpPr>
                <a:spLocks noRot="1" noChangeAspect="1" noMove="1" noResize="1" noEditPoints="1" noAdjustHandles="1" noChangeArrowheads="1" noChangeShapeType="1" noTextEdit="1"/>
              </p:cNvSpPr>
              <p:nvPr/>
            </p:nvSpPr>
            <p:spPr>
              <a:xfrm>
                <a:off x="1998835" y="3286688"/>
                <a:ext cx="1376146" cy="722442"/>
              </a:xfrm>
              <a:prstGeom prst="rect">
                <a:avLst/>
              </a:prstGeom>
              <a:blipFill rotWithShape="0">
                <a:blip r:embed="rId4"/>
                <a:stretch>
                  <a:fillRect/>
                </a:stretch>
              </a:blipFill>
            </p:spPr>
            <p:txBody>
              <a:bodyPr/>
              <a:lstStyle/>
              <a:p>
                <a:r>
                  <a:rPr lang="id-ID">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570467" y="4313803"/>
                <a:ext cx="2843664" cy="711862"/>
              </a:xfrm>
              <a:prstGeom prst="rect">
                <a:avLst/>
              </a:prstGeom>
            </p:spPr>
            <p:txBody>
              <a:bodyPr wrap="none">
                <a:spAutoFit/>
              </a:bodyPr>
              <a:lstStyle/>
              <a:p>
                <a14:m>
                  <m:oMath xmlns:m="http://schemas.openxmlformats.org/officeDocument/2006/math">
                    <m:r>
                      <a:rPr lang="id-ID" sz="2600" i="0" smtClean="0">
                        <a:latin typeface="Cambria Math" panose="02040503050406030204" pitchFamily="18" charset="0"/>
                      </a:rPr>
                      <m:t>= </m:t>
                    </m:r>
                    <m:f>
                      <m:fPr>
                        <m:ctrlPr>
                          <a:rPr lang="id-ID" sz="2600" i="1">
                            <a:latin typeface="Cambria Math" panose="02040503050406030204" pitchFamily="18" charset="0"/>
                          </a:rPr>
                        </m:ctrlPr>
                      </m:fPr>
                      <m:num>
                        <m:r>
                          <a:rPr lang="id-ID" sz="2600" b="0" i="0" smtClean="0">
                            <a:latin typeface="Cambria Math" panose="02040503050406030204" pitchFamily="18" charset="0"/>
                          </a:rPr>
                          <m:t>1,2</m:t>
                        </m:r>
                      </m:num>
                      <m:den>
                        <m:r>
                          <a:rPr lang="id-ID" sz="2600" b="0" i="1" smtClean="0">
                            <a:latin typeface="Cambria Math" panose="02040503050406030204" pitchFamily="18" charset="0"/>
                          </a:rPr>
                          <m:t>(400+200)</m:t>
                        </m:r>
                      </m:den>
                    </m:f>
                  </m:oMath>
                </a14:m>
                <a:r>
                  <a:rPr lang="id-ID" sz="2600" dirty="0" smtClean="0"/>
                  <a:t> = 2 mA</a:t>
                </a:r>
                <a:endParaRPr lang="id-ID" sz="2600" dirty="0"/>
              </a:p>
            </p:txBody>
          </p:sp>
        </mc:Choice>
        <mc:Fallback xmlns="">
          <p:sp>
            <p:nvSpPr>
              <p:cNvPr id="8" name="Rectangle 7"/>
              <p:cNvSpPr>
                <a:spLocks noRot="1" noChangeAspect="1" noMove="1" noResize="1" noEditPoints="1" noAdjustHandles="1" noChangeArrowheads="1" noChangeShapeType="1" noTextEdit="1"/>
              </p:cNvSpPr>
              <p:nvPr/>
            </p:nvSpPr>
            <p:spPr>
              <a:xfrm>
                <a:off x="2570467" y="4313803"/>
                <a:ext cx="2843664" cy="711862"/>
              </a:xfrm>
              <a:prstGeom prst="rect">
                <a:avLst/>
              </a:prstGeom>
              <a:blipFill rotWithShape="0">
                <a:blip r:embed="rId5"/>
                <a:stretch>
                  <a:fillRect r="-2790" b="-3448"/>
                </a:stretch>
              </a:blipFill>
            </p:spPr>
            <p:txBody>
              <a:bodyPr/>
              <a:lstStyle/>
              <a:p>
                <a:r>
                  <a:rPr lang="id-ID">
                    <a:noFill/>
                  </a:rPr>
                  <a:t> </a:t>
                </a:r>
              </a:p>
            </p:txBody>
          </p:sp>
        </mc:Fallback>
      </mc:AlternateContent>
    </p:spTree>
    <p:extLst>
      <p:ext uri="{BB962C8B-B14F-4D97-AF65-F5344CB8AC3E}">
        <p14:creationId xmlns:p14="http://schemas.microsoft.com/office/powerpoint/2010/main" val="1146678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48115" y="2111434"/>
            <a:ext cx="9905998" cy="24605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fontAlgn="base"/>
            <a:r>
              <a:rPr lang="id-ID" b="1" dirty="0" smtClean="0"/>
              <a:t>Sekian</a:t>
            </a:r>
          </a:p>
          <a:p>
            <a:pPr algn="ctr" fontAlgn="base"/>
            <a:r>
              <a:rPr lang="id-ID" b="1" dirty="0" smtClean="0"/>
              <a:t>terimakasih</a:t>
            </a:r>
            <a:endParaRPr lang="id-ID" dirty="0"/>
          </a:p>
        </p:txBody>
      </p:sp>
    </p:spTree>
    <p:extLst>
      <p:ext uri="{BB962C8B-B14F-4D97-AF65-F5344CB8AC3E}">
        <p14:creationId xmlns:p14="http://schemas.microsoft.com/office/powerpoint/2010/main" val="118218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416540"/>
          </a:xfrm>
        </p:spPr>
        <p:txBody>
          <a:bodyPr>
            <a:noAutofit/>
          </a:bodyPr>
          <a:lstStyle/>
          <a:p>
            <a:r>
              <a:rPr lang="id-ID" sz="3600" b="1" dirty="0" smtClean="0">
                <a:solidFill>
                  <a:srgbClr val="00B0F0"/>
                </a:solidFill>
              </a:rPr>
              <a:t>1.2. Gambar Magnet Permanen dan Tidak Permanen</a:t>
            </a:r>
            <a:endParaRPr lang="id-ID" sz="3600" b="1" dirty="0">
              <a:solidFill>
                <a:srgbClr val="00B0F0"/>
              </a:solidFill>
            </a:endParaRPr>
          </a:p>
        </p:txBody>
      </p:sp>
      <p:pic>
        <p:nvPicPr>
          <p:cNvPr id="5" name="Picture 2" descr="Image result for MAGNET PERMANEN DAN TIDAK PERMAN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023" y="1560461"/>
            <a:ext cx="5359470" cy="40144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s://ugmmagatrika.files.wordpress.com/2014/08/radial-fluks-generator-permanen-magn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980" y="1560460"/>
            <a:ext cx="4696124" cy="40144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57278" y="5741118"/>
            <a:ext cx="3280322" cy="400110"/>
          </a:xfrm>
          <a:prstGeom prst="rect">
            <a:avLst/>
          </a:prstGeom>
        </p:spPr>
        <p:txBody>
          <a:bodyPr wrap="none">
            <a:spAutoFit/>
          </a:bodyPr>
          <a:lstStyle/>
          <a:p>
            <a:r>
              <a:rPr lang="id-ID" sz="2000" dirty="0" smtClean="0"/>
              <a:t>Gambar 2. Magnet permanen</a:t>
            </a:r>
            <a:endParaRPr lang="id-ID" sz="2000" dirty="0"/>
          </a:p>
        </p:txBody>
      </p:sp>
      <p:sp>
        <p:nvSpPr>
          <p:cNvPr id="8" name="Rectangle 7"/>
          <p:cNvSpPr/>
          <p:nvPr/>
        </p:nvSpPr>
        <p:spPr>
          <a:xfrm>
            <a:off x="7138645" y="5741118"/>
            <a:ext cx="3859005" cy="400110"/>
          </a:xfrm>
          <a:prstGeom prst="rect">
            <a:avLst/>
          </a:prstGeom>
        </p:spPr>
        <p:txBody>
          <a:bodyPr wrap="none">
            <a:spAutoFit/>
          </a:bodyPr>
          <a:lstStyle/>
          <a:p>
            <a:r>
              <a:rPr lang="id-ID" sz="2000" dirty="0" smtClean="0"/>
              <a:t>Gambar 3. Magnet tidak permanen</a:t>
            </a:r>
            <a:endParaRPr lang="id-ID" sz="2000" dirty="0"/>
          </a:p>
        </p:txBody>
      </p:sp>
    </p:spTree>
    <p:extLst>
      <p:ext uri="{BB962C8B-B14F-4D97-AF65-F5344CB8AC3E}">
        <p14:creationId xmlns:p14="http://schemas.microsoft.com/office/powerpoint/2010/main" val="74561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416540"/>
          </a:xfrm>
        </p:spPr>
        <p:txBody>
          <a:bodyPr>
            <a:noAutofit/>
          </a:bodyPr>
          <a:lstStyle/>
          <a:p>
            <a:r>
              <a:rPr lang="id-ID" sz="3600" b="1" dirty="0" smtClean="0">
                <a:solidFill>
                  <a:srgbClr val="00B0F0"/>
                </a:solidFill>
              </a:rPr>
              <a:t>1.3. </a:t>
            </a:r>
            <a:r>
              <a:rPr lang="en-US" sz="3600" b="1" dirty="0">
                <a:solidFill>
                  <a:srgbClr val="00B0F0"/>
                </a:solidFill>
              </a:rPr>
              <a:t>Medan Magnet Dan </a:t>
            </a:r>
            <a:r>
              <a:rPr lang="en-US" sz="3600" b="1" dirty="0" err="1">
                <a:solidFill>
                  <a:srgbClr val="00B0F0"/>
                </a:solidFill>
              </a:rPr>
              <a:t>Garis</a:t>
            </a:r>
            <a:r>
              <a:rPr lang="en-US" sz="3600" b="1" dirty="0">
                <a:solidFill>
                  <a:srgbClr val="00B0F0"/>
                </a:solidFill>
              </a:rPr>
              <a:t> Gaya Magnet</a:t>
            </a:r>
            <a:endParaRPr lang="id-ID" sz="3600" b="1" dirty="0">
              <a:solidFill>
                <a:srgbClr val="00B0F0"/>
              </a:solidFill>
            </a:endParaRPr>
          </a:p>
        </p:txBody>
      </p:sp>
      <p:sp>
        <p:nvSpPr>
          <p:cNvPr id="5" name="Content Placeholder 2"/>
          <p:cNvSpPr>
            <a:spLocks noGrp="1"/>
          </p:cNvSpPr>
          <p:nvPr>
            <p:ph idx="1"/>
          </p:nvPr>
        </p:nvSpPr>
        <p:spPr>
          <a:xfrm>
            <a:off x="973394" y="1150375"/>
            <a:ext cx="10182286" cy="4718720"/>
          </a:xfrm>
        </p:spPr>
        <p:txBody>
          <a:bodyPr>
            <a:normAutofit lnSpcReduction="10000"/>
          </a:bodyPr>
          <a:lstStyle/>
          <a:p>
            <a:r>
              <a:rPr lang="en-US" dirty="0" smtClean="0"/>
              <a:t>Magnet </a:t>
            </a:r>
            <a:r>
              <a:rPr lang="en-US" dirty="0" smtClean="0">
                <a:sym typeface="Wingdings" panose="05000000000000000000" pitchFamily="2" charset="2"/>
              </a:rPr>
              <a:t> </a:t>
            </a:r>
            <a:r>
              <a:rPr lang="en-US" dirty="0" err="1" smtClean="0">
                <a:sym typeface="Wingdings" panose="05000000000000000000" pitchFamily="2" charset="2"/>
              </a:rPr>
              <a:t>Kutub</a:t>
            </a:r>
            <a:r>
              <a:rPr lang="en-US" dirty="0" smtClean="0">
                <a:sym typeface="Wingdings" panose="05000000000000000000" pitchFamily="2" charset="2"/>
              </a:rPr>
              <a:t> Utara &amp; </a:t>
            </a:r>
            <a:r>
              <a:rPr lang="en-US" dirty="0" err="1" smtClean="0">
                <a:sym typeface="Wingdings" panose="05000000000000000000" pitchFamily="2" charset="2"/>
              </a:rPr>
              <a:t>Kutub</a:t>
            </a:r>
            <a:r>
              <a:rPr lang="en-US" dirty="0" smtClean="0">
                <a:sym typeface="Wingdings" panose="05000000000000000000" pitchFamily="2" charset="2"/>
              </a:rPr>
              <a:t> Selatan</a:t>
            </a:r>
          </a:p>
          <a:p>
            <a:r>
              <a:rPr lang="en-US" dirty="0" smtClean="0">
                <a:sym typeface="Wingdings" panose="05000000000000000000" pitchFamily="2" charset="2"/>
              </a:rPr>
              <a:t>Gaya magnet </a:t>
            </a:r>
            <a:r>
              <a:rPr lang="en-US" dirty="0" err="1" smtClean="0">
                <a:sym typeface="Wingdings" panose="05000000000000000000" pitchFamily="2" charset="2"/>
              </a:rPr>
              <a:t>mempunyai</a:t>
            </a:r>
            <a:r>
              <a:rPr lang="en-US" dirty="0" smtClean="0">
                <a:sym typeface="Wingdings" panose="05000000000000000000" pitchFamily="2" charset="2"/>
              </a:rPr>
              <a:t> </a:t>
            </a:r>
            <a:r>
              <a:rPr lang="en-US" dirty="0" err="1" smtClean="0">
                <a:sym typeface="Wingdings" panose="05000000000000000000" pitchFamily="2" charset="2"/>
              </a:rPr>
              <a:t>arah</a:t>
            </a:r>
            <a:r>
              <a:rPr lang="en-US" dirty="0" smtClean="0">
                <a:sym typeface="Wingdings" panose="05000000000000000000" pitchFamily="2" charset="2"/>
              </a:rPr>
              <a:t>  Utara </a:t>
            </a:r>
            <a:r>
              <a:rPr lang="en-US" dirty="0" err="1" smtClean="0">
                <a:sym typeface="Wingdings" panose="05000000000000000000" pitchFamily="2" charset="2"/>
              </a:rPr>
              <a:t>ke</a:t>
            </a:r>
            <a:r>
              <a:rPr lang="en-US" dirty="0" smtClean="0">
                <a:sym typeface="Wingdings" panose="05000000000000000000" pitchFamily="2" charset="2"/>
              </a:rPr>
              <a:t> </a:t>
            </a:r>
            <a:r>
              <a:rPr lang="en-US" dirty="0" err="1" smtClean="0">
                <a:sym typeface="Wingdings" panose="05000000000000000000" pitchFamily="2" charset="2"/>
              </a:rPr>
              <a:t>Seletan</a:t>
            </a:r>
            <a:r>
              <a:rPr lang="en-US" dirty="0" smtClean="0">
                <a:sym typeface="Wingdings" panose="05000000000000000000" pitchFamily="2" charset="2"/>
              </a:rPr>
              <a:t> (</a:t>
            </a:r>
            <a:r>
              <a:rPr lang="en-US" dirty="0" err="1" smtClean="0">
                <a:sym typeface="Wingdings" panose="05000000000000000000" pitchFamily="2" charset="2"/>
              </a:rPr>
              <a:t>Garis</a:t>
            </a:r>
            <a:r>
              <a:rPr lang="en-US" dirty="0" smtClean="0">
                <a:sym typeface="Wingdings" panose="05000000000000000000" pitchFamily="2" charset="2"/>
              </a:rPr>
              <a:t> Gaya/ </a:t>
            </a:r>
            <a:r>
              <a:rPr lang="en-US" dirty="0" err="1" smtClean="0">
                <a:sym typeface="Wingdings" panose="05000000000000000000" pitchFamily="2" charset="2"/>
              </a:rPr>
              <a:t>Garis</a:t>
            </a:r>
            <a:r>
              <a:rPr lang="en-US" dirty="0" smtClean="0">
                <a:sym typeface="Wingdings" panose="05000000000000000000" pitchFamily="2" charset="2"/>
              </a:rPr>
              <a:t> </a:t>
            </a:r>
            <a:r>
              <a:rPr lang="en-US" dirty="0" err="1" smtClean="0">
                <a:sym typeface="Wingdings" panose="05000000000000000000" pitchFamily="2" charset="2"/>
              </a:rPr>
              <a:t>Fluksi</a:t>
            </a:r>
            <a:r>
              <a:rPr lang="en-US" dirty="0" smtClean="0">
                <a:sym typeface="Wingdings" panose="05000000000000000000" pitchFamily="2" charset="2"/>
              </a:rPr>
              <a:t>)</a:t>
            </a:r>
          </a:p>
          <a:p>
            <a:r>
              <a:rPr lang="en-US" dirty="0" err="1" smtClean="0">
                <a:sym typeface="Wingdings" panose="05000000000000000000" pitchFamily="2" charset="2"/>
              </a:rPr>
              <a:t>Ruang</a:t>
            </a:r>
            <a:r>
              <a:rPr lang="en-US" dirty="0" smtClean="0">
                <a:sym typeface="Wingdings" panose="05000000000000000000" pitchFamily="2" charset="2"/>
              </a:rPr>
              <a:t> </a:t>
            </a:r>
            <a:r>
              <a:rPr lang="en-US" dirty="0" err="1" smtClean="0">
                <a:sym typeface="Wingdings" panose="05000000000000000000" pitchFamily="2" charset="2"/>
              </a:rPr>
              <a:t>Disekitar</a:t>
            </a:r>
            <a:r>
              <a:rPr lang="en-US" dirty="0" smtClean="0">
                <a:sym typeface="Wingdings" panose="05000000000000000000" pitchFamily="2" charset="2"/>
              </a:rPr>
              <a:t> magnet  Medan Magnet</a:t>
            </a:r>
          </a:p>
          <a:p>
            <a:r>
              <a:rPr lang="en-US" dirty="0" smtClean="0">
                <a:sym typeface="Wingdings" panose="05000000000000000000" pitchFamily="2" charset="2"/>
              </a:rPr>
              <a:t>Medan Magnet yang </a:t>
            </a:r>
            <a:r>
              <a:rPr lang="en-US" dirty="0" err="1" smtClean="0">
                <a:sym typeface="Wingdings" panose="05000000000000000000" pitchFamily="2" charset="2"/>
              </a:rPr>
              <a:t>mengelilingi</a:t>
            </a:r>
            <a:r>
              <a:rPr lang="en-US" dirty="0" smtClean="0">
                <a:sym typeface="Wingdings" panose="05000000000000000000" pitchFamily="2" charset="2"/>
              </a:rPr>
              <a:t> magnet  </a:t>
            </a:r>
            <a:r>
              <a:rPr lang="en-US" dirty="0" err="1" smtClean="0">
                <a:sym typeface="Wingdings" panose="05000000000000000000" pitchFamily="2" charset="2"/>
              </a:rPr>
              <a:t>Fluksi</a:t>
            </a:r>
            <a:r>
              <a:rPr lang="en-US" dirty="0" smtClean="0">
                <a:sym typeface="Wingdings" panose="05000000000000000000" pitchFamily="2" charset="2"/>
              </a:rPr>
              <a:t> Magnet (weber </a:t>
            </a:r>
            <a:r>
              <a:rPr lang="en-US" dirty="0" err="1" smtClean="0">
                <a:sym typeface="Wingdings" panose="05000000000000000000" pitchFamily="2" charset="2"/>
              </a:rPr>
              <a:t>wb</a:t>
            </a:r>
            <a:r>
              <a:rPr lang="en-US" dirty="0" smtClean="0">
                <a:sym typeface="Wingdings" panose="05000000000000000000" pitchFamily="2" charset="2"/>
              </a:rPr>
              <a:t>)</a:t>
            </a:r>
          </a:p>
          <a:p>
            <a:r>
              <a:rPr lang="en-US" dirty="0" err="1" smtClean="0">
                <a:sym typeface="Wingdings" panose="05000000000000000000" pitchFamily="2" charset="2"/>
              </a:rPr>
              <a:t>Intensitas</a:t>
            </a:r>
            <a:r>
              <a:rPr lang="en-US" dirty="0" smtClean="0">
                <a:sym typeface="Wingdings" panose="05000000000000000000" pitchFamily="2" charset="2"/>
              </a:rPr>
              <a:t> </a:t>
            </a:r>
            <a:r>
              <a:rPr lang="en-US" dirty="0" err="1" smtClean="0">
                <a:sym typeface="Wingdings" panose="05000000000000000000" pitchFamily="2" charset="2"/>
              </a:rPr>
              <a:t>fluski</a:t>
            </a:r>
            <a:r>
              <a:rPr lang="en-US" dirty="0" smtClean="0">
                <a:sym typeface="Wingdings" panose="05000000000000000000" pitchFamily="2" charset="2"/>
              </a:rPr>
              <a:t> magnet </a:t>
            </a:r>
            <a:r>
              <a:rPr lang="en-US" dirty="0" err="1" smtClean="0">
                <a:sym typeface="Wingdings" panose="05000000000000000000" pitchFamily="2" charset="2"/>
              </a:rPr>
              <a:t>atau</a:t>
            </a:r>
            <a:r>
              <a:rPr lang="en-US" dirty="0" smtClean="0">
                <a:sym typeface="Wingdings" panose="05000000000000000000" pitchFamily="2" charset="2"/>
              </a:rPr>
              <a:t> </a:t>
            </a:r>
            <a:r>
              <a:rPr lang="en-US" dirty="0" err="1" smtClean="0">
                <a:sym typeface="Wingdings" panose="05000000000000000000" pitchFamily="2" charset="2"/>
              </a:rPr>
              <a:t>fluksi</a:t>
            </a:r>
            <a:r>
              <a:rPr lang="en-US" dirty="0" smtClean="0">
                <a:sym typeface="Wingdings" panose="05000000000000000000" pitchFamily="2" charset="2"/>
              </a:rPr>
              <a:t> </a:t>
            </a:r>
            <a:r>
              <a:rPr lang="en-US" dirty="0" err="1" smtClean="0">
                <a:sym typeface="Wingdings" panose="05000000000000000000" pitchFamily="2" charset="2"/>
              </a:rPr>
              <a:t>setiap</a:t>
            </a:r>
            <a:r>
              <a:rPr lang="en-US" dirty="0" smtClean="0">
                <a:sym typeface="Wingdings" panose="05000000000000000000" pitchFamily="2" charset="2"/>
              </a:rPr>
              <a:t> </a:t>
            </a:r>
            <a:r>
              <a:rPr lang="en-US" dirty="0" err="1" smtClean="0">
                <a:sym typeface="Wingdings" panose="05000000000000000000" pitchFamily="2" charset="2"/>
              </a:rPr>
              <a:t>satuan</a:t>
            </a:r>
            <a:r>
              <a:rPr lang="en-US" dirty="0" smtClean="0">
                <a:sym typeface="Wingdings" panose="05000000000000000000" pitchFamily="2" charset="2"/>
              </a:rPr>
              <a:t> </a:t>
            </a:r>
            <a:r>
              <a:rPr lang="en-US" dirty="0" err="1" smtClean="0">
                <a:sym typeface="Wingdings" panose="05000000000000000000" pitchFamily="2" charset="2"/>
              </a:rPr>
              <a:t>luas</a:t>
            </a:r>
            <a:r>
              <a:rPr lang="en-US" dirty="0" smtClean="0">
                <a:sym typeface="Wingdings" panose="05000000000000000000" pitchFamily="2" charset="2"/>
              </a:rPr>
              <a:t>  </a:t>
            </a:r>
            <a:r>
              <a:rPr lang="en-US" dirty="0" err="1" smtClean="0">
                <a:sym typeface="Wingdings" panose="05000000000000000000" pitchFamily="2" charset="2"/>
              </a:rPr>
              <a:t>Kerapatan</a:t>
            </a:r>
            <a:r>
              <a:rPr lang="en-US" dirty="0" smtClean="0">
                <a:sym typeface="Wingdings" panose="05000000000000000000" pitchFamily="2" charset="2"/>
              </a:rPr>
              <a:t> </a:t>
            </a:r>
            <a:r>
              <a:rPr lang="en-US" dirty="0" err="1" smtClean="0">
                <a:sym typeface="Wingdings" panose="05000000000000000000" pitchFamily="2" charset="2"/>
              </a:rPr>
              <a:t>fluksi</a:t>
            </a:r>
            <a:r>
              <a:rPr lang="en-US" dirty="0" smtClean="0">
                <a:sym typeface="Wingdings" panose="05000000000000000000" pitchFamily="2" charset="2"/>
              </a:rPr>
              <a:t> (Flux density) tesla (T) = 1 </a:t>
            </a:r>
            <a:r>
              <a:rPr lang="en-US" dirty="0" err="1" smtClean="0">
                <a:sym typeface="Wingdings" panose="05000000000000000000" pitchFamily="2" charset="2"/>
              </a:rPr>
              <a:t>wb</a:t>
            </a:r>
            <a:r>
              <a:rPr lang="en-US" dirty="0" smtClean="0">
                <a:sym typeface="Wingdings" panose="05000000000000000000" pitchFamily="2" charset="2"/>
              </a:rPr>
              <a:t> /meter </a:t>
            </a:r>
            <a:r>
              <a:rPr lang="en-US" dirty="0" err="1" smtClean="0">
                <a:sym typeface="Wingdings" panose="05000000000000000000" pitchFamily="2" charset="2"/>
              </a:rPr>
              <a:t>persegi</a:t>
            </a:r>
            <a:endParaRPr lang="en-US" dirty="0">
              <a:sym typeface="Wingdings" panose="05000000000000000000" pitchFamily="2" charset="2"/>
            </a:endParaRPr>
          </a:p>
          <a:p>
            <a:r>
              <a:rPr lang="en-US" dirty="0" err="1" smtClean="0">
                <a:sym typeface="Wingdings" panose="05000000000000000000" pitchFamily="2" charset="2"/>
              </a:rPr>
              <a:t>Lintasan</a:t>
            </a:r>
            <a:r>
              <a:rPr lang="en-US" dirty="0" smtClean="0">
                <a:sym typeface="Wingdings" panose="05000000000000000000" pitchFamily="2" charset="2"/>
              </a:rPr>
              <a:t> </a:t>
            </a:r>
            <a:r>
              <a:rPr lang="en-US" dirty="0" err="1" smtClean="0">
                <a:sym typeface="Wingdings" panose="05000000000000000000" pitchFamily="2" charset="2"/>
              </a:rPr>
              <a:t>dalam</a:t>
            </a:r>
            <a:r>
              <a:rPr lang="en-US" dirty="0" smtClean="0">
                <a:sym typeface="Wingdings" panose="05000000000000000000" pitchFamily="2" charset="2"/>
              </a:rPr>
              <a:t> mana </a:t>
            </a:r>
            <a:r>
              <a:rPr lang="en-US" dirty="0" err="1" smtClean="0">
                <a:sym typeface="Wingdings" panose="05000000000000000000" pitchFamily="2" charset="2"/>
              </a:rPr>
              <a:t>fluksi</a:t>
            </a:r>
            <a:r>
              <a:rPr lang="en-US" dirty="0" smtClean="0">
                <a:sym typeface="Wingdings" panose="05000000000000000000" pitchFamily="2" charset="2"/>
              </a:rPr>
              <a:t> magnet </a:t>
            </a:r>
            <a:r>
              <a:rPr lang="en-US" dirty="0" err="1" smtClean="0">
                <a:sym typeface="Wingdings" panose="05000000000000000000" pitchFamily="2" charset="2"/>
              </a:rPr>
              <a:t>dibentuk</a:t>
            </a:r>
            <a:r>
              <a:rPr lang="en-US" dirty="0" smtClean="0">
                <a:sym typeface="Wingdings" panose="05000000000000000000" pitchFamily="2" charset="2"/>
              </a:rPr>
              <a:t>  </a:t>
            </a:r>
            <a:r>
              <a:rPr lang="en-US" dirty="0" err="1" smtClean="0">
                <a:sym typeface="Wingdings" panose="05000000000000000000" pitchFamily="2" charset="2"/>
              </a:rPr>
              <a:t>Rangkaian</a:t>
            </a:r>
            <a:r>
              <a:rPr lang="en-US" dirty="0" smtClean="0">
                <a:sym typeface="Wingdings" panose="05000000000000000000" pitchFamily="2" charset="2"/>
              </a:rPr>
              <a:t> Magnet</a:t>
            </a:r>
          </a:p>
          <a:p>
            <a:r>
              <a:rPr lang="en-US" dirty="0" err="1" smtClean="0">
                <a:sym typeface="Wingdings" panose="05000000000000000000" pitchFamily="2" charset="2"/>
              </a:rPr>
              <a:t>Perlawanan</a:t>
            </a:r>
            <a:r>
              <a:rPr lang="en-US" dirty="0" smtClean="0">
                <a:sym typeface="Wingdings" panose="05000000000000000000" pitchFamily="2" charset="2"/>
              </a:rPr>
              <a:t> yang </a:t>
            </a:r>
            <a:r>
              <a:rPr lang="en-US" dirty="0" err="1" smtClean="0">
                <a:sym typeface="Wingdings" panose="05000000000000000000" pitchFamily="2" charset="2"/>
              </a:rPr>
              <a:t>diberikan</a:t>
            </a:r>
            <a:r>
              <a:rPr lang="en-US" dirty="0" smtClean="0">
                <a:sym typeface="Wingdings" panose="05000000000000000000" pitchFamily="2" charset="2"/>
              </a:rPr>
              <a:t> </a:t>
            </a:r>
            <a:r>
              <a:rPr lang="en-US" dirty="0" err="1" smtClean="0">
                <a:sym typeface="Wingdings" panose="05000000000000000000" pitchFamily="2" charset="2"/>
              </a:rPr>
              <a:t>oleh</a:t>
            </a:r>
            <a:r>
              <a:rPr lang="en-US" dirty="0" smtClean="0">
                <a:sym typeface="Wingdings" panose="05000000000000000000" pitchFamily="2" charset="2"/>
              </a:rPr>
              <a:t> </a:t>
            </a:r>
            <a:r>
              <a:rPr lang="en-US" dirty="0" err="1" smtClean="0">
                <a:sym typeface="Wingdings" panose="05000000000000000000" pitchFamily="2" charset="2"/>
              </a:rPr>
              <a:t>fluksi</a:t>
            </a:r>
            <a:r>
              <a:rPr lang="en-US" dirty="0" smtClean="0">
                <a:sym typeface="Wingdings" panose="05000000000000000000" pitchFamily="2" charset="2"/>
              </a:rPr>
              <a:t> magnet </a:t>
            </a:r>
            <a:r>
              <a:rPr lang="en-US" dirty="0" err="1" smtClean="0">
                <a:sym typeface="Wingdings" panose="05000000000000000000" pitchFamily="2" charset="2"/>
              </a:rPr>
              <a:t>dalam</a:t>
            </a:r>
            <a:r>
              <a:rPr lang="en-US" dirty="0" smtClean="0">
                <a:sym typeface="Wingdings" panose="05000000000000000000" pitchFamily="2" charset="2"/>
              </a:rPr>
              <a:t> </a:t>
            </a:r>
            <a:r>
              <a:rPr lang="en-US" dirty="0" err="1" smtClean="0">
                <a:sym typeface="Wingdings" panose="05000000000000000000" pitchFamily="2" charset="2"/>
              </a:rPr>
              <a:t>rangkaian</a:t>
            </a:r>
            <a:r>
              <a:rPr lang="en-US" dirty="0" smtClean="0">
                <a:sym typeface="Wingdings" panose="05000000000000000000" pitchFamily="2" charset="2"/>
              </a:rPr>
              <a:t> magnet  </a:t>
            </a:r>
            <a:r>
              <a:rPr lang="en-US" dirty="0" err="1" smtClean="0">
                <a:sym typeface="Wingdings" panose="05000000000000000000" pitchFamily="2" charset="2"/>
              </a:rPr>
              <a:t>Reluktansi</a:t>
            </a:r>
            <a:r>
              <a:rPr lang="en-US" dirty="0" smtClean="0">
                <a:sym typeface="Wingdings" panose="05000000000000000000" pitchFamily="2" charset="2"/>
              </a:rPr>
              <a:t> ( Reluctance)</a:t>
            </a:r>
            <a:endParaRPr lang="en-US" dirty="0"/>
          </a:p>
        </p:txBody>
      </p:sp>
    </p:spTree>
    <p:extLst>
      <p:ext uri="{BB962C8B-B14F-4D97-AF65-F5344CB8AC3E}">
        <p14:creationId xmlns:p14="http://schemas.microsoft.com/office/powerpoint/2010/main" val="2530378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a:spLocks noGrp="1"/>
          </p:cNvSpPr>
          <p:nvPr>
            <p:ph idx="1"/>
          </p:nvPr>
        </p:nvSpPr>
        <p:spPr>
          <a:xfrm>
            <a:off x="7650316" y="4016064"/>
            <a:ext cx="2667000" cy="840230"/>
          </a:xfrm>
          <a:prstGeom prst="rect">
            <a:avLst/>
          </a:prstGeom>
          <a:noFill/>
        </p:spPr>
        <p:txBody>
          <a:bodyPr wrap="square" lIns="91440" tIns="45720" rIns="91440" bIns="45720">
            <a:spAutoFit/>
          </a:bodyPr>
          <a:lstStyle/>
          <a:p>
            <a:pPr marL="0" indent="0" algn="ctr">
              <a:buNone/>
            </a:pPr>
            <a:r>
              <a:rPr lang="id-ID" sz="5400" b="0" cap="none" spc="0" dirty="0" smtClean="0">
                <a:ln w="0"/>
                <a:solidFill>
                  <a:schemeClr val="accent1"/>
                </a:solidFill>
                <a:effectLst>
                  <a:outerShdw blurRad="38100" dist="25400" dir="5400000" algn="ctr" rotWithShape="0">
                    <a:srgbClr val="6E747A">
                      <a:alpha val="43000"/>
                    </a:srgbClr>
                  </a:outerShdw>
                </a:effectLst>
              </a:rPr>
              <a:t>FLUKS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5" name="Content Placeholder 3"/>
          <p:cNvPicPr>
            <a:picLocks noChangeAspect="1"/>
          </p:cNvPicPr>
          <p:nvPr/>
        </p:nvPicPr>
        <p:blipFill>
          <a:blip r:embed="rId2"/>
          <a:stretch>
            <a:fillRect/>
          </a:stretch>
        </p:blipFill>
        <p:spPr>
          <a:xfrm>
            <a:off x="969283" y="468747"/>
            <a:ext cx="4281141" cy="2789398"/>
          </a:xfrm>
          <a:prstGeom prst="rect">
            <a:avLst/>
          </a:prstGeom>
        </p:spPr>
      </p:pic>
      <p:pic>
        <p:nvPicPr>
          <p:cNvPr id="6" name="Picture 5"/>
          <p:cNvPicPr>
            <a:picLocks noChangeAspect="1"/>
          </p:cNvPicPr>
          <p:nvPr/>
        </p:nvPicPr>
        <p:blipFill>
          <a:blip r:embed="rId3"/>
          <a:stretch>
            <a:fillRect/>
          </a:stretch>
        </p:blipFill>
        <p:spPr>
          <a:xfrm rot="5400000">
            <a:off x="7329012" y="-114351"/>
            <a:ext cx="2895600" cy="5365229"/>
          </a:xfrm>
          <a:prstGeom prst="rect">
            <a:avLst/>
          </a:prstGeom>
        </p:spPr>
      </p:pic>
      <p:pic>
        <p:nvPicPr>
          <p:cNvPr id="7" name="Picture 6"/>
          <p:cNvPicPr>
            <a:picLocks noChangeAspect="1"/>
          </p:cNvPicPr>
          <p:nvPr/>
        </p:nvPicPr>
        <p:blipFill rotWithShape="1">
          <a:blip r:embed="rId4"/>
          <a:srcRect l="55238" t="63979" b="10003"/>
          <a:stretch/>
        </p:blipFill>
        <p:spPr>
          <a:xfrm>
            <a:off x="990908" y="3558071"/>
            <a:ext cx="4281141" cy="2290671"/>
          </a:xfrm>
          <a:prstGeom prst="rect">
            <a:avLst/>
          </a:prstGeom>
        </p:spPr>
      </p:pic>
      <p:sp>
        <p:nvSpPr>
          <p:cNvPr id="8" name="Rectangle 7"/>
          <p:cNvSpPr/>
          <p:nvPr/>
        </p:nvSpPr>
        <p:spPr>
          <a:xfrm>
            <a:off x="2158700" y="5991840"/>
            <a:ext cx="7870993" cy="523220"/>
          </a:xfrm>
          <a:prstGeom prst="rect">
            <a:avLst/>
          </a:prstGeom>
        </p:spPr>
        <p:txBody>
          <a:bodyPr wrap="square">
            <a:spAutoFit/>
          </a:bodyPr>
          <a:lstStyle/>
          <a:p>
            <a:r>
              <a:rPr lang="id-ID" sz="2800" dirty="0" smtClean="0"/>
              <a:t>Gambar 4. Ilustrasi medan magnet disekitar magnet</a:t>
            </a:r>
            <a:endParaRPr lang="id-ID" sz="2800" dirty="0"/>
          </a:p>
        </p:txBody>
      </p:sp>
    </p:spTree>
    <p:extLst>
      <p:ext uri="{BB962C8B-B14F-4D97-AF65-F5344CB8AC3E}">
        <p14:creationId xmlns:p14="http://schemas.microsoft.com/office/powerpoint/2010/main" val="4234261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8646"/>
            <a:ext cx="10515600" cy="5218318"/>
          </a:xfrm>
        </p:spPr>
        <p:txBody>
          <a:bodyPr/>
          <a:lstStyle/>
          <a:p>
            <a:pPr marL="0" indent="0" algn="just">
              <a:buNone/>
            </a:pPr>
            <a:r>
              <a:rPr lang="id-ID" dirty="0" smtClean="0"/>
              <a:t>Gaya tarik menarik dan tolak menolak pada magnet terjadi ketika </a:t>
            </a:r>
            <a:r>
              <a:rPr lang="en-US" dirty="0" err="1"/>
              <a:t>Kutub</a:t>
            </a:r>
            <a:r>
              <a:rPr lang="en-US" dirty="0"/>
              <a:t> magnet yang </a:t>
            </a:r>
            <a:r>
              <a:rPr lang="en-US" dirty="0" err="1" smtClean="0"/>
              <a:t>sama</a:t>
            </a:r>
            <a:r>
              <a:rPr lang="id-ID" dirty="0" smtClean="0"/>
              <a:t> bertemu,</a:t>
            </a:r>
            <a:r>
              <a:rPr lang="en-US" dirty="0" smtClean="0"/>
              <a:t> </a:t>
            </a:r>
            <a:r>
              <a:rPr lang="en-US" dirty="0" err="1"/>
              <a:t>akan</a:t>
            </a:r>
            <a:r>
              <a:rPr lang="en-US" dirty="0"/>
              <a:t> </a:t>
            </a:r>
            <a:r>
              <a:rPr lang="en-US" dirty="0" err="1"/>
              <a:t>tolak</a:t>
            </a:r>
            <a:r>
              <a:rPr lang="en-US" dirty="0"/>
              <a:t> </a:t>
            </a:r>
            <a:r>
              <a:rPr lang="en-US" dirty="0" err="1"/>
              <a:t>menolak</a:t>
            </a:r>
            <a:r>
              <a:rPr lang="en-US" dirty="0"/>
              <a:t> </a:t>
            </a:r>
            <a:r>
              <a:rPr lang="en-US" dirty="0" err="1"/>
              <a:t>dan</a:t>
            </a:r>
            <a:r>
              <a:rPr lang="en-US" dirty="0"/>
              <a:t> </a:t>
            </a:r>
            <a:r>
              <a:rPr lang="en-US" dirty="0" err="1"/>
              <a:t>kutub</a:t>
            </a:r>
            <a:r>
              <a:rPr lang="en-US" dirty="0"/>
              <a:t> magnet yang </a:t>
            </a:r>
            <a:r>
              <a:rPr lang="en-US" dirty="0" err="1" smtClean="0"/>
              <a:t>berbeda</a:t>
            </a:r>
            <a:r>
              <a:rPr lang="id-ID" dirty="0" smtClean="0"/>
              <a:t> bertemu,</a:t>
            </a:r>
            <a:r>
              <a:rPr lang="en-US" dirty="0" smtClean="0"/>
              <a:t> </a:t>
            </a:r>
            <a:r>
              <a:rPr lang="en-US" dirty="0" err="1"/>
              <a:t>akan</a:t>
            </a:r>
            <a:r>
              <a:rPr lang="en-US" dirty="0"/>
              <a:t> Tarik-</a:t>
            </a:r>
            <a:r>
              <a:rPr lang="en-US" dirty="0" err="1"/>
              <a:t>menarik</a:t>
            </a:r>
            <a:r>
              <a:rPr lang="en-US" dirty="0"/>
              <a:t>. </a:t>
            </a:r>
          </a:p>
          <a:p>
            <a:pPr marL="0" indent="0">
              <a:buNone/>
            </a:pPr>
            <a:endParaRPr lang="id-ID" dirty="0"/>
          </a:p>
        </p:txBody>
      </p:sp>
      <p:sp>
        <p:nvSpPr>
          <p:cNvPr id="4" name="Title 1"/>
          <p:cNvSpPr>
            <a:spLocks noGrp="1"/>
          </p:cNvSpPr>
          <p:nvPr>
            <p:ph type="title"/>
          </p:nvPr>
        </p:nvSpPr>
        <p:spPr>
          <a:xfrm>
            <a:off x="838200" y="365126"/>
            <a:ext cx="10515600" cy="416540"/>
          </a:xfrm>
        </p:spPr>
        <p:txBody>
          <a:bodyPr>
            <a:noAutofit/>
          </a:bodyPr>
          <a:lstStyle/>
          <a:p>
            <a:r>
              <a:rPr lang="id-ID" sz="3600" b="1" dirty="0" smtClean="0">
                <a:solidFill>
                  <a:srgbClr val="00B0F0"/>
                </a:solidFill>
              </a:rPr>
              <a:t>1.4. Tarikan dan Tolakan </a:t>
            </a:r>
            <a:r>
              <a:rPr lang="en-US" sz="3600" b="1" dirty="0" smtClean="0">
                <a:solidFill>
                  <a:srgbClr val="00B0F0"/>
                </a:solidFill>
              </a:rPr>
              <a:t>Magnet</a:t>
            </a:r>
            <a:endParaRPr lang="id-ID" sz="3600" b="1" dirty="0">
              <a:solidFill>
                <a:srgbClr val="00B0F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2333" y="2185471"/>
            <a:ext cx="4622800" cy="3991493"/>
          </a:xfrm>
          <a:prstGeom prst="rect">
            <a:avLst/>
          </a:prstGeom>
        </p:spPr>
      </p:pic>
      <p:sp>
        <p:nvSpPr>
          <p:cNvPr id="6" name="Rectangle 5"/>
          <p:cNvSpPr/>
          <p:nvPr/>
        </p:nvSpPr>
        <p:spPr>
          <a:xfrm>
            <a:off x="1106129" y="5991840"/>
            <a:ext cx="10247671" cy="523220"/>
          </a:xfrm>
          <a:prstGeom prst="rect">
            <a:avLst/>
          </a:prstGeom>
        </p:spPr>
        <p:txBody>
          <a:bodyPr wrap="square">
            <a:spAutoFit/>
          </a:bodyPr>
          <a:lstStyle/>
          <a:p>
            <a:r>
              <a:rPr lang="id-ID" sz="2800" dirty="0" smtClean="0"/>
              <a:t>Gambar 5. Ilustrasi gaya tarik menarik dan tolak menolak magnet</a:t>
            </a:r>
            <a:endParaRPr lang="id-ID" sz="2800" dirty="0"/>
          </a:p>
        </p:txBody>
      </p:sp>
    </p:spTree>
    <p:extLst>
      <p:ext uri="{BB962C8B-B14F-4D97-AF65-F5344CB8AC3E}">
        <p14:creationId xmlns:p14="http://schemas.microsoft.com/office/powerpoint/2010/main" val="1868699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6"/>
            <a:ext cx="10515600" cy="416540"/>
          </a:xfrm>
        </p:spPr>
        <p:txBody>
          <a:bodyPr>
            <a:noAutofit/>
          </a:bodyPr>
          <a:lstStyle/>
          <a:p>
            <a:r>
              <a:rPr lang="id-ID" sz="3600" b="1" dirty="0" smtClean="0">
                <a:solidFill>
                  <a:srgbClr val="00B0F0"/>
                </a:solidFill>
              </a:rPr>
              <a:t>1.5. </a:t>
            </a:r>
            <a:r>
              <a:rPr lang="en-US" sz="3600" b="1" dirty="0">
                <a:solidFill>
                  <a:srgbClr val="00B0F0"/>
                </a:solidFill>
              </a:rPr>
              <a:t>Medan </a:t>
            </a:r>
            <a:r>
              <a:rPr lang="en-US" sz="3600" b="1" dirty="0" err="1">
                <a:solidFill>
                  <a:srgbClr val="00B0F0"/>
                </a:solidFill>
              </a:rPr>
              <a:t>Disekeliling</a:t>
            </a:r>
            <a:r>
              <a:rPr lang="en-US" sz="3600" b="1" dirty="0">
                <a:solidFill>
                  <a:srgbClr val="00B0F0"/>
                </a:solidFill>
              </a:rPr>
              <a:t> </a:t>
            </a:r>
            <a:r>
              <a:rPr lang="en-US" sz="3600" b="1" dirty="0" err="1">
                <a:solidFill>
                  <a:srgbClr val="00B0F0"/>
                </a:solidFill>
              </a:rPr>
              <a:t>Konduktor</a:t>
            </a:r>
            <a:r>
              <a:rPr lang="en-US" sz="3600" b="1" dirty="0">
                <a:solidFill>
                  <a:srgbClr val="00B0F0"/>
                </a:solidFill>
              </a:rPr>
              <a:t> Yang </a:t>
            </a:r>
            <a:r>
              <a:rPr lang="en-US" sz="3600" b="1" dirty="0" err="1">
                <a:solidFill>
                  <a:srgbClr val="00B0F0"/>
                </a:solidFill>
              </a:rPr>
              <a:t>Dialiri</a:t>
            </a:r>
            <a:r>
              <a:rPr lang="en-US" sz="3600" b="1" dirty="0">
                <a:solidFill>
                  <a:srgbClr val="00B0F0"/>
                </a:solidFill>
              </a:rPr>
              <a:t> </a:t>
            </a:r>
            <a:r>
              <a:rPr lang="en-US" sz="3600" b="1" dirty="0" err="1">
                <a:solidFill>
                  <a:srgbClr val="00B0F0"/>
                </a:solidFill>
              </a:rPr>
              <a:t>Arus</a:t>
            </a:r>
            <a:endParaRPr lang="id-ID" sz="3600" b="1" dirty="0">
              <a:solidFill>
                <a:srgbClr val="00B0F0"/>
              </a:solidFill>
            </a:endParaRPr>
          </a:p>
        </p:txBody>
      </p:sp>
      <p:pic>
        <p:nvPicPr>
          <p:cNvPr id="5" name="Picture 2" descr="Image result for medan mag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961" y="1588170"/>
            <a:ext cx="4984039" cy="37555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297335" y="1340017"/>
            <a:ext cx="4468116" cy="4251883"/>
          </a:xfrm>
          <a:prstGeom prst="rect">
            <a:avLst/>
          </a:prstGeom>
        </p:spPr>
      </p:pic>
      <p:sp>
        <p:nvSpPr>
          <p:cNvPr id="7" name="Rectangle 6"/>
          <p:cNvSpPr/>
          <p:nvPr/>
        </p:nvSpPr>
        <p:spPr>
          <a:xfrm>
            <a:off x="838200" y="5750141"/>
            <a:ext cx="5191206" cy="400110"/>
          </a:xfrm>
          <a:prstGeom prst="rect">
            <a:avLst/>
          </a:prstGeom>
        </p:spPr>
        <p:txBody>
          <a:bodyPr wrap="square">
            <a:spAutoFit/>
          </a:bodyPr>
          <a:lstStyle/>
          <a:p>
            <a:r>
              <a:rPr lang="id-ID" sz="2000" dirty="0" smtClean="0"/>
              <a:t>Gambar 6. </a:t>
            </a:r>
            <a:r>
              <a:rPr lang="id-ID" sz="2000" dirty="0"/>
              <a:t>M</a:t>
            </a:r>
            <a:r>
              <a:rPr lang="id-ID" sz="2000" dirty="0" smtClean="0"/>
              <a:t>edan magnet disekililing konduktor</a:t>
            </a:r>
            <a:endParaRPr lang="id-ID" sz="2000" dirty="0"/>
          </a:p>
        </p:txBody>
      </p:sp>
      <p:sp>
        <p:nvSpPr>
          <p:cNvPr id="8" name="Rectangle 7"/>
          <p:cNvSpPr/>
          <p:nvPr/>
        </p:nvSpPr>
        <p:spPr>
          <a:xfrm>
            <a:off x="7152741" y="5750141"/>
            <a:ext cx="3480846" cy="400110"/>
          </a:xfrm>
          <a:prstGeom prst="rect">
            <a:avLst/>
          </a:prstGeom>
        </p:spPr>
        <p:txBody>
          <a:bodyPr wrap="square">
            <a:spAutoFit/>
          </a:bodyPr>
          <a:lstStyle/>
          <a:p>
            <a:r>
              <a:rPr lang="id-ID" sz="2000" dirty="0" smtClean="0"/>
              <a:t>Gambar 7. Aturan tangan kanan </a:t>
            </a:r>
            <a:endParaRPr lang="id-ID" sz="2000" dirty="0"/>
          </a:p>
        </p:txBody>
      </p:sp>
    </p:spTree>
    <p:extLst>
      <p:ext uri="{BB962C8B-B14F-4D97-AF65-F5344CB8AC3E}">
        <p14:creationId xmlns:p14="http://schemas.microsoft.com/office/powerpoint/2010/main" val="96710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3394" y="1165123"/>
            <a:ext cx="10380406" cy="1415845"/>
          </a:xfrm>
        </p:spPr>
        <p:txBody>
          <a:bodyPr/>
          <a:lstStyle/>
          <a:p>
            <a:pPr marL="0" indent="0" algn="just">
              <a:buNone/>
            </a:pPr>
            <a:r>
              <a:rPr lang="en-US" dirty="0" err="1"/>
              <a:t>Magnetisme</a:t>
            </a:r>
            <a:r>
              <a:rPr lang="en-US" dirty="0"/>
              <a:t> yang </a:t>
            </a:r>
            <a:r>
              <a:rPr lang="en-US" dirty="0" err="1"/>
              <a:t>dikaitkan</a:t>
            </a:r>
            <a:r>
              <a:rPr lang="en-US" dirty="0"/>
              <a:t> </a:t>
            </a:r>
            <a:r>
              <a:rPr lang="en-US" dirty="0" err="1"/>
              <a:t>dengan</a:t>
            </a:r>
            <a:r>
              <a:rPr lang="en-US" dirty="0"/>
              <a:t> </a:t>
            </a:r>
            <a:r>
              <a:rPr lang="en-US" dirty="0" err="1"/>
              <a:t>konduktor</a:t>
            </a:r>
            <a:r>
              <a:rPr lang="en-US" dirty="0"/>
              <a:t> </a:t>
            </a:r>
            <a:r>
              <a:rPr lang="en-US" dirty="0" err="1"/>
              <a:t>pengalir</a:t>
            </a:r>
            <a:r>
              <a:rPr lang="en-US" dirty="0"/>
              <a:t> </a:t>
            </a:r>
            <a:r>
              <a:rPr lang="en-US" dirty="0" err="1"/>
              <a:t>arus</a:t>
            </a:r>
            <a:r>
              <a:rPr lang="en-US" dirty="0"/>
              <a:t> </a:t>
            </a:r>
            <a:r>
              <a:rPr lang="en-US" dirty="0" err="1"/>
              <a:t>dapat</a:t>
            </a:r>
            <a:r>
              <a:rPr lang="en-US" dirty="0"/>
              <a:t> </a:t>
            </a:r>
            <a:r>
              <a:rPr lang="en-US" dirty="0" err="1"/>
              <a:t>diperkuat</a:t>
            </a:r>
            <a:r>
              <a:rPr lang="en-US" dirty="0"/>
              <a:t> </a:t>
            </a:r>
            <a:r>
              <a:rPr lang="en-US" dirty="0" err="1"/>
              <a:t>dengan</a:t>
            </a:r>
            <a:r>
              <a:rPr lang="en-US" dirty="0"/>
              <a:t> </a:t>
            </a:r>
            <a:r>
              <a:rPr lang="en-US" dirty="0" err="1"/>
              <a:t>membuat</a:t>
            </a:r>
            <a:r>
              <a:rPr lang="en-US" dirty="0"/>
              <a:t> </a:t>
            </a:r>
            <a:r>
              <a:rPr lang="en-US" dirty="0" err="1"/>
              <a:t>konduktor</a:t>
            </a:r>
            <a:r>
              <a:rPr lang="en-US" dirty="0"/>
              <a:t> </a:t>
            </a:r>
            <a:r>
              <a:rPr lang="en-US" dirty="0" err="1"/>
              <a:t>kedalam</a:t>
            </a:r>
            <a:r>
              <a:rPr lang="en-US" dirty="0"/>
              <a:t> </a:t>
            </a:r>
            <a:r>
              <a:rPr lang="en-US" dirty="0" err="1"/>
              <a:t>bentuk</a:t>
            </a:r>
            <a:r>
              <a:rPr lang="en-US" dirty="0"/>
              <a:t> </a:t>
            </a:r>
            <a:r>
              <a:rPr lang="en-US" dirty="0" err="1"/>
              <a:t>kumparan</a:t>
            </a:r>
            <a:r>
              <a:rPr lang="en-US" dirty="0"/>
              <a:t> </a:t>
            </a:r>
            <a:r>
              <a:rPr lang="en-US" dirty="0" err="1"/>
              <a:t>atau</a:t>
            </a:r>
            <a:r>
              <a:rPr lang="en-US" dirty="0"/>
              <a:t> solenoid</a:t>
            </a:r>
          </a:p>
          <a:p>
            <a:pPr marL="0" indent="0" algn="just">
              <a:buNone/>
            </a:pPr>
            <a:endParaRPr lang="id-ID" dirty="0"/>
          </a:p>
        </p:txBody>
      </p:sp>
      <p:sp>
        <p:nvSpPr>
          <p:cNvPr id="4" name="Title 1"/>
          <p:cNvSpPr>
            <a:spLocks noGrp="1"/>
          </p:cNvSpPr>
          <p:nvPr>
            <p:ph type="title"/>
          </p:nvPr>
        </p:nvSpPr>
        <p:spPr>
          <a:xfrm>
            <a:off x="838200" y="365126"/>
            <a:ext cx="10515600" cy="416540"/>
          </a:xfrm>
        </p:spPr>
        <p:txBody>
          <a:bodyPr>
            <a:noAutofit/>
          </a:bodyPr>
          <a:lstStyle/>
          <a:p>
            <a:r>
              <a:rPr lang="id-ID" sz="3600" b="1" dirty="0" smtClean="0">
                <a:solidFill>
                  <a:srgbClr val="00B0F0"/>
                </a:solidFill>
              </a:rPr>
              <a:t>1.6. </a:t>
            </a:r>
            <a:r>
              <a:rPr lang="en-US" sz="3600" b="1" dirty="0">
                <a:solidFill>
                  <a:srgbClr val="00B0F0"/>
                </a:solidFill>
              </a:rPr>
              <a:t>Medan </a:t>
            </a:r>
            <a:r>
              <a:rPr lang="en-US" sz="3600" b="1" dirty="0" err="1">
                <a:solidFill>
                  <a:srgbClr val="00B0F0"/>
                </a:solidFill>
              </a:rPr>
              <a:t>Disekeliling</a:t>
            </a:r>
            <a:r>
              <a:rPr lang="en-US" sz="3600" b="1" dirty="0">
                <a:solidFill>
                  <a:srgbClr val="00B0F0"/>
                </a:solidFill>
              </a:rPr>
              <a:t> </a:t>
            </a:r>
            <a:r>
              <a:rPr lang="en-US" sz="3600" b="1" dirty="0" smtClean="0">
                <a:solidFill>
                  <a:srgbClr val="00B0F0"/>
                </a:solidFill>
              </a:rPr>
              <a:t>K</a:t>
            </a:r>
            <a:r>
              <a:rPr lang="id-ID" sz="3600" b="1" dirty="0" smtClean="0">
                <a:solidFill>
                  <a:srgbClr val="00B0F0"/>
                </a:solidFill>
              </a:rPr>
              <a:t>umparan</a:t>
            </a:r>
            <a:endParaRPr lang="id-ID" sz="3600" b="1" dirty="0">
              <a:solidFill>
                <a:srgbClr val="00B0F0"/>
              </a:solidFill>
            </a:endParaRPr>
          </a:p>
        </p:txBody>
      </p:sp>
      <p:pic>
        <p:nvPicPr>
          <p:cNvPr id="5" name="Picture 4" descr="Image result for tarikan dan tolakan mag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394" y="2580968"/>
            <a:ext cx="4095433" cy="28470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mage result for medan magnet disekitar kumpa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445" y="2722880"/>
            <a:ext cx="5848350" cy="27051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54045" y="5829608"/>
            <a:ext cx="7683910" cy="523220"/>
          </a:xfrm>
          <a:prstGeom prst="rect">
            <a:avLst/>
          </a:prstGeom>
        </p:spPr>
        <p:txBody>
          <a:bodyPr wrap="square">
            <a:spAutoFit/>
          </a:bodyPr>
          <a:lstStyle/>
          <a:p>
            <a:r>
              <a:rPr lang="id-ID" sz="2800" dirty="0" smtClean="0"/>
              <a:t>Gambar 8. Medan magnet disekeliling kumparan</a:t>
            </a:r>
            <a:endParaRPr lang="id-ID" sz="2800" dirty="0"/>
          </a:p>
        </p:txBody>
      </p:sp>
    </p:spTree>
    <p:extLst>
      <p:ext uri="{BB962C8B-B14F-4D97-AF65-F5344CB8AC3E}">
        <p14:creationId xmlns:p14="http://schemas.microsoft.com/office/powerpoint/2010/main" val="227556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1274</TotalTime>
  <Words>1365</Words>
  <Application>Microsoft Office PowerPoint</Application>
  <PresentationFormat>Widescreen</PresentationFormat>
  <Paragraphs>204</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Cambria Math</vt:lpstr>
      <vt:lpstr>Pristina</vt:lpstr>
      <vt:lpstr>Wingdings</vt:lpstr>
      <vt:lpstr>Office Theme</vt:lpstr>
      <vt:lpstr>DASAR KONVERSI ENERGI LISTRIK</vt:lpstr>
      <vt:lpstr>1. MAGNET</vt:lpstr>
      <vt:lpstr>1.1. Magnet dan Bahan Magnet</vt:lpstr>
      <vt:lpstr>1.2. Gambar Magnet Permanen dan Tidak Permanen</vt:lpstr>
      <vt:lpstr>1.3. Medan Magnet Dan Garis Gaya Magnet</vt:lpstr>
      <vt:lpstr>PowerPoint Presentation</vt:lpstr>
      <vt:lpstr>1.4. Tarikan dan Tolakan Magnet</vt:lpstr>
      <vt:lpstr>1.5. Medan Disekeliling Konduktor Yang Dialiri Arus</vt:lpstr>
      <vt:lpstr>1.6. Medan Disekeliling Kumparan</vt:lpstr>
      <vt:lpstr>1.7. Gaya Gerak Magnet (GGM)</vt:lpstr>
      <vt:lpstr>2. PENGERTIAN ELEKTROMAGNETIK</vt:lpstr>
      <vt:lpstr>3. PRINSIP DASAR ELEGTROMAGNETIK</vt:lpstr>
      <vt:lpstr>3.1. Medan magnet dan Medan Listrik</vt:lpstr>
      <vt:lpstr>PowerPoint Presentation</vt:lpstr>
      <vt:lpstr>PowerPoint Presentation</vt:lpstr>
      <vt:lpstr>3.2. Induksi Tegangan</vt:lpstr>
      <vt:lpstr>3.3. Penyebab Terjadinya Fluks</vt:lpstr>
      <vt:lpstr>4. INDUKSI ELEKTROMAGNETIK</vt:lpstr>
      <vt:lpstr>4.1. Fluks Magnet</vt:lpstr>
      <vt:lpstr>PowerPoint Presentation</vt:lpstr>
      <vt:lpstr>4.2. Hukum Faraday</vt:lpstr>
      <vt:lpstr>4.3. Hukum Lenz</vt:lpstr>
      <vt:lpstr>4.4. Hukum Henry</vt:lpstr>
      <vt:lpstr>PowerPoint Presentation</vt:lpstr>
      <vt:lpstr>5. PENERAPAN INDUKSI ELEKTROMAGNETIK</vt:lpstr>
      <vt:lpstr>PowerPoint Presentation</vt:lpstr>
      <vt:lpstr>4.1. Konsep Rangkaian Magnet</vt:lpstr>
      <vt:lpstr>PowerPoint Presentation</vt:lpstr>
      <vt:lpstr>PowerPoint Presentation</vt:lpstr>
      <vt:lpstr>4.2. Analogi Rangkaian Magnet dan Rangkaian Listrik</vt:lpstr>
      <vt:lpstr>PUSTAKA</vt:lpstr>
      <vt:lpstr>Contoh Soal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Sejarah &amp; Perkembangan Mikroprosesor</dc:title>
  <dc:creator>ferry rahmat astianta Bukit</dc:creator>
  <cp:lastModifiedBy>Faisal</cp:lastModifiedBy>
  <cp:revision>157</cp:revision>
  <cp:lastPrinted>2019-06-30T15:57:29Z</cp:lastPrinted>
  <dcterms:created xsi:type="dcterms:W3CDTF">2017-09-18T14:30:24Z</dcterms:created>
  <dcterms:modified xsi:type="dcterms:W3CDTF">2019-07-02T23:35:59Z</dcterms:modified>
</cp:coreProperties>
</file>