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40"/>
  </p:notesMasterIdLst>
  <p:sldIdLst>
    <p:sldId id="256" r:id="rId2"/>
    <p:sldId id="263" r:id="rId3"/>
    <p:sldId id="300" r:id="rId4"/>
    <p:sldId id="269" r:id="rId5"/>
    <p:sldId id="268" r:id="rId6"/>
    <p:sldId id="273" r:id="rId7"/>
    <p:sldId id="275" r:id="rId8"/>
    <p:sldId id="276" r:id="rId9"/>
    <p:sldId id="279" r:id="rId10"/>
    <p:sldId id="280" r:id="rId11"/>
    <p:sldId id="304" r:id="rId12"/>
    <p:sldId id="305" r:id="rId13"/>
    <p:sldId id="281" r:id="rId14"/>
    <p:sldId id="282" r:id="rId15"/>
    <p:sldId id="278" r:id="rId16"/>
    <p:sldId id="284" r:id="rId17"/>
    <p:sldId id="277" r:id="rId18"/>
    <p:sldId id="283" r:id="rId19"/>
    <p:sldId id="301" r:id="rId20"/>
    <p:sldId id="302" r:id="rId21"/>
    <p:sldId id="286" r:id="rId22"/>
    <p:sldId id="296" r:id="rId23"/>
    <p:sldId id="297" r:id="rId24"/>
    <p:sldId id="287" r:id="rId25"/>
    <p:sldId id="289" r:id="rId26"/>
    <p:sldId id="288" r:id="rId27"/>
    <p:sldId id="295" r:id="rId28"/>
    <p:sldId id="303" r:id="rId29"/>
    <p:sldId id="292" r:id="rId30"/>
    <p:sldId id="285" r:id="rId31"/>
    <p:sldId id="293" r:id="rId32"/>
    <p:sldId id="290" r:id="rId33"/>
    <p:sldId id="291" r:id="rId34"/>
    <p:sldId id="294" r:id="rId35"/>
    <p:sldId id="298" r:id="rId36"/>
    <p:sldId id="299" r:id="rId37"/>
    <p:sldId id="264" r:id="rId38"/>
    <p:sldId id="26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B3A0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1741" autoAdjust="0"/>
  </p:normalViewPr>
  <p:slideViewPr>
    <p:cSldViewPr snapToGrid="0">
      <p:cViewPr varScale="1">
        <p:scale>
          <a:sx n="65" d="100"/>
          <a:sy n="65" d="100"/>
        </p:scale>
        <p:origin x="8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7F6FB-EFD7-4E1D-A82D-1CC1460124E0}" type="datetimeFigureOut">
              <a:rPr lang="en-GB" smtClean="0"/>
              <a:t>07/07/2019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F0FB5-843B-4B6C-8A68-FEFDA944C46F}" type="slidenum">
              <a:rPr lang="en-GB" smtClean="0"/>
              <a:t>‹#›</a:t>
            </a:fld>
            <a:endParaRPr lang="en-GB"/>
          </a:p>
        </p:txBody>
      </p:sp>
    </p:spTree>
    <p:extLst>
      <p:ext uri="{BB962C8B-B14F-4D97-AF65-F5344CB8AC3E}">
        <p14:creationId xmlns:p14="http://schemas.microsoft.com/office/powerpoint/2010/main" val="425096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DEF0FB5-843B-4B6C-8A68-FEFDA944C46F}" type="slidenum">
              <a:rPr lang="en-GB" smtClean="0"/>
              <a:t>1</a:t>
            </a:fld>
            <a:endParaRPr lang="en-GB"/>
          </a:p>
        </p:txBody>
      </p:sp>
    </p:spTree>
    <p:extLst>
      <p:ext uri="{BB962C8B-B14F-4D97-AF65-F5344CB8AC3E}">
        <p14:creationId xmlns:p14="http://schemas.microsoft.com/office/powerpoint/2010/main" val="400301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07477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47369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565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6108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F1E03-EA83-4454-96B7-DB4AF7DD8F57}" type="datetimeFigureOut">
              <a:rPr lang="en-GB" smtClean="0"/>
              <a:t>07/07/2019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87489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53F1E03-EA83-4454-96B7-DB4AF7DD8F57}" type="datetimeFigureOut">
              <a:rPr lang="en-GB" smtClean="0"/>
              <a:t>07/07/2019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5320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53F1E03-EA83-4454-96B7-DB4AF7DD8F57}" type="datetimeFigureOut">
              <a:rPr lang="en-GB" smtClean="0"/>
              <a:t>07/07/2019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48925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53F1E03-EA83-4454-96B7-DB4AF7DD8F57}" type="datetimeFigureOut">
              <a:rPr lang="en-GB" smtClean="0"/>
              <a:t>07/07/2019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0354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F1E03-EA83-4454-96B7-DB4AF7DD8F57}" type="datetimeFigureOut">
              <a:rPr lang="en-GB" smtClean="0"/>
              <a:t>07/07/2019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4297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07/07/2019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29409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07/07/2019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92517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F1E03-EA83-4454-96B7-DB4AF7DD8F57}" type="datetimeFigureOut">
              <a:rPr lang="en-GB" smtClean="0"/>
              <a:t>07/07/2019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191B-9660-41B4-8F0A-FE5AA33942FA}" type="slidenum">
              <a:rPr lang="en-GB" smtClean="0"/>
              <a:t>‹#›</a:t>
            </a:fld>
            <a:endParaRPr lang="en-GB"/>
          </a:p>
        </p:txBody>
      </p:sp>
    </p:spTree>
    <p:extLst>
      <p:ext uri="{BB962C8B-B14F-4D97-AF65-F5344CB8AC3E}">
        <p14:creationId xmlns:p14="http://schemas.microsoft.com/office/powerpoint/2010/main" val="298843177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blog.unnes.ac.id/antosupri/generator-sinkron/" TargetMode="External"/><Relationship Id="rId2" Type="http://schemas.openxmlformats.org/officeDocument/2006/relationships/hyperlink" Target="https://artikel-teknologi.com/macam-macam-generator-ac/4/" TargetMode="External"/><Relationship Id="rId1" Type="http://schemas.openxmlformats.org/officeDocument/2006/relationships/slideLayout" Target="../slideLayouts/slideLayout2.xml"/><Relationship Id="rId6" Type="http://schemas.openxmlformats.org/officeDocument/2006/relationships/hyperlink" Target="http://sayapdjibril.blogspot.com/2014/06/generator-asinkron-induksi-generator.html" TargetMode="External"/><Relationship Id="rId5" Type="http://schemas.openxmlformats.org/officeDocument/2006/relationships/hyperlink" Target="https://anggadewangga.wordpress.com/2011/03/28/generator-sinkron/" TargetMode="External"/><Relationship Id="rId4" Type="http://schemas.openxmlformats.org/officeDocument/2006/relationships/hyperlink" Target="http://artikel-teknologi.com/prinsip-kerja-generator-ac/"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926166" y="1518711"/>
            <a:ext cx="11265834" cy="999844"/>
          </a:xfrm>
        </p:spPr>
        <p:txBody>
          <a:bodyPr>
            <a:normAutofit/>
          </a:bodyPr>
          <a:lstStyle/>
          <a:p>
            <a:pPr algn="l"/>
            <a:r>
              <a:rPr lang="id-ID" sz="5400" b="1" dirty="0" smtClean="0">
                <a:solidFill>
                  <a:srgbClr val="FF0000"/>
                </a:solidFill>
              </a:rPr>
              <a:t>DASAR KONVERSI ENERGI LISTRIK</a:t>
            </a:r>
            <a:endParaRPr lang="en-GB" sz="5400" b="1" dirty="0">
              <a:solidFill>
                <a:srgbClr val="FF0000"/>
              </a:solidFill>
            </a:endParaRPr>
          </a:p>
        </p:txBody>
      </p:sp>
      <p:sp>
        <p:nvSpPr>
          <p:cNvPr id="10" name="Content Placeholder 2"/>
          <p:cNvSpPr txBox="1">
            <a:spLocks/>
          </p:cNvSpPr>
          <p:nvPr/>
        </p:nvSpPr>
        <p:spPr>
          <a:xfrm>
            <a:off x="926166" y="2696541"/>
            <a:ext cx="10562908" cy="70381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id-ID" sz="2400" dirty="0" smtClean="0">
                <a:solidFill>
                  <a:schemeClr val="tx1"/>
                </a:solidFill>
              </a:rPr>
              <a:t>Pertemuan 9</a:t>
            </a:r>
            <a:endParaRPr lang="id-ID" dirty="0" smtClean="0"/>
          </a:p>
          <a:p>
            <a:endParaRPr lang="id-ID" dirty="0" smtClean="0"/>
          </a:p>
          <a:p>
            <a:endParaRPr lang="id-ID" dirty="0"/>
          </a:p>
        </p:txBody>
      </p:sp>
      <p:sp>
        <p:nvSpPr>
          <p:cNvPr id="11" name="Subtitle 2"/>
          <p:cNvSpPr>
            <a:spLocks noGrp="1"/>
          </p:cNvSpPr>
          <p:nvPr>
            <p:ph type="subTitle" idx="1"/>
          </p:nvPr>
        </p:nvSpPr>
        <p:spPr>
          <a:xfrm>
            <a:off x="926166" y="4230127"/>
            <a:ext cx="4488517" cy="916174"/>
          </a:xfrm>
        </p:spPr>
        <p:txBody>
          <a:bodyPr>
            <a:normAutofit/>
          </a:bodyPr>
          <a:lstStyle/>
          <a:p>
            <a:pPr algn="l"/>
            <a:r>
              <a:rPr lang="id-ID" sz="3200" dirty="0" smtClean="0">
                <a:solidFill>
                  <a:srgbClr val="00B0F0"/>
                </a:solidFill>
              </a:rPr>
              <a:t>AHMAD FAISAL, ST., MT</a:t>
            </a:r>
            <a:endParaRPr lang="en-GB" sz="3200" dirty="0">
              <a:solidFill>
                <a:srgbClr val="00B0F0"/>
              </a:solidFill>
            </a:endParaRPr>
          </a:p>
        </p:txBody>
      </p:sp>
      <p:sp>
        <p:nvSpPr>
          <p:cNvPr id="12" name="Content Placeholder 2"/>
          <p:cNvSpPr txBox="1">
            <a:spLocks/>
          </p:cNvSpPr>
          <p:nvPr/>
        </p:nvSpPr>
        <p:spPr>
          <a:xfrm>
            <a:off x="926166" y="3154628"/>
            <a:ext cx="8586544" cy="15335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3200" b="1" dirty="0" smtClean="0"/>
              <a:t>PRODUKSI ENERGI LISTRIK </a:t>
            </a:r>
          </a:p>
          <a:p>
            <a:pPr marL="457200" indent="-457200" algn="l">
              <a:buFontTx/>
              <a:buChar char="-"/>
            </a:pPr>
            <a:r>
              <a:rPr lang="id-ID" sz="3200" b="1" dirty="0" smtClean="0"/>
              <a:t>Generator Listrik AC Sinkron</a:t>
            </a:r>
          </a:p>
        </p:txBody>
      </p:sp>
    </p:spTree>
    <p:extLst>
      <p:ext uri="{BB962C8B-B14F-4D97-AF65-F5344CB8AC3E}">
        <p14:creationId xmlns:p14="http://schemas.microsoft.com/office/powerpoint/2010/main" val="212658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0941"/>
            <a:ext cx="10515600" cy="2215433"/>
          </a:xfrm>
        </p:spPr>
        <p:txBody>
          <a:bodyPr/>
          <a:lstStyle/>
          <a:p>
            <a:pPr marL="0" indent="0" algn="just">
              <a:buNone/>
            </a:pPr>
            <a:r>
              <a:rPr lang="id-ID" dirty="0"/>
              <a:t>Bagian stator yang terdiri dari beberapa batang konduktor yang terdapat di dalam slot-slot dan ujung-ujung kumparan. Masing-masing slot dihubungkan untuk mendapatkan tegangan induksi. </a:t>
            </a:r>
          </a:p>
        </p:txBody>
      </p:sp>
      <p:sp>
        <p:nvSpPr>
          <p:cNvPr id="4" name="Title 1"/>
          <p:cNvSpPr>
            <a:spLocks noGrp="1"/>
          </p:cNvSpPr>
          <p:nvPr>
            <p:ph type="title"/>
          </p:nvPr>
        </p:nvSpPr>
        <p:spPr>
          <a:xfrm>
            <a:off x="838200" y="365126"/>
            <a:ext cx="10515600" cy="593520"/>
          </a:xfrm>
        </p:spPr>
        <p:txBody>
          <a:bodyPr>
            <a:normAutofit/>
          </a:bodyPr>
          <a:lstStyle/>
          <a:p>
            <a:r>
              <a:rPr lang="id-ID" sz="3600" b="1" dirty="0" smtClean="0">
                <a:solidFill>
                  <a:srgbClr val="00B050"/>
                </a:solidFill>
              </a:rPr>
              <a:t>A.2. Belitan Stator</a:t>
            </a:r>
            <a:endParaRPr lang="id-ID" sz="3600" b="1" dirty="0">
              <a:solidFill>
                <a:srgbClr val="00B050"/>
              </a:solidFill>
            </a:endParaRPr>
          </a:p>
        </p:txBody>
      </p:sp>
      <p:pic>
        <p:nvPicPr>
          <p:cNvPr id="7170" name="Picture 2" descr="https://docplayer.info/docs-images/75/72525031/images/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832" y="2638473"/>
            <a:ext cx="7371251" cy="32018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62311" y="5995014"/>
            <a:ext cx="3226268" cy="461665"/>
          </a:xfrm>
          <a:prstGeom prst="rect">
            <a:avLst/>
          </a:prstGeom>
        </p:spPr>
        <p:txBody>
          <a:bodyPr wrap="none">
            <a:spAutoFit/>
          </a:bodyPr>
          <a:lstStyle/>
          <a:p>
            <a:pPr algn="just"/>
            <a:r>
              <a:rPr lang="id-ID" sz="2400" dirty="0" smtClean="0"/>
              <a:t>Gambar 9. Belitan stator</a:t>
            </a:r>
            <a:endParaRPr lang="id-ID" sz="2400" dirty="0"/>
          </a:p>
        </p:txBody>
      </p:sp>
    </p:spTree>
    <p:extLst>
      <p:ext uri="{BB962C8B-B14F-4D97-AF65-F5344CB8AC3E}">
        <p14:creationId xmlns:p14="http://schemas.microsoft.com/office/powerpoint/2010/main" val="145963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8142"/>
            <a:ext cx="10515600" cy="5188821"/>
          </a:xfrm>
        </p:spPr>
        <p:txBody>
          <a:bodyPr>
            <a:normAutofit/>
          </a:bodyPr>
          <a:lstStyle/>
          <a:p>
            <a:pPr marL="0" indent="0">
              <a:buNone/>
            </a:pPr>
            <a:r>
              <a:rPr lang="id-ID" sz="2400" b="1" dirty="0">
                <a:solidFill>
                  <a:srgbClr val="FF0000"/>
                </a:solidFill>
              </a:rPr>
              <a:t>Hubungan Bintang (Y, wye</a:t>
            </a:r>
            <a:r>
              <a:rPr lang="id-ID" sz="2400" b="1" dirty="0" smtClean="0">
                <a:solidFill>
                  <a:srgbClr val="FF0000"/>
                </a:solidFill>
              </a:rPr>
              <a:t>)</a:t>
            </a:r>
          </a:p>
          <a:p>
            <a:pPr marL="0" indent="0" algn="just">
              <a:buNone/>
            </a:pPr>
            <a:r>
              <a:rPr lang="id-ID" sz="2400" dirty="0"/>
              <a:t>Pada hubungan bintang (Y, wye), ujung-ujung tiap fase dihubungkan menjadi satu dan menjadi titik netral atau titik bintang. Tegangan antara dua terminal dari tiga terminal a – b – c mempunyai besar magnitude dan beda fasa yang berbeda dengan tegangan tiap terminal terhadapa titik netral. Tegangan Va, Vb dan Vc disebut tegangan “fase” atau Vf.</a:t>
            </a:r>
            <a:endParaRPr lang="id-ID" sz="2400" dirty="0">
              <a:solidFill>
                <a:srgbClr val="FF0000"/>
              </a:solidFill>
            </a:endParaRPr>
          </a:p>
        </p:txBody>
      </p:sp>
      <p:sp>
        <p:nvSpPr>
          <p:cNvPr id="4" name="Title 1"/>
          <p:cNvSpPr>
            <a:spLocks noGrp="1"/>
          </p:cNvSpPr>
          <p:nvPr>
            <p:ph type="title"/>
          </p:nvPr>
        </p:nvSpPr>
        <p:spPr>
          <a:xfrm>
            <a:off x="838200" y="365125"/>
            <a:ext cx="10515600" cy="416540"/>
          </a:xfrm>
        </p:spPr>
        <p:txBody>
          <a:bodyPr>
            <a:normAutofit fontScale="90000"/>
          </a:bodyPr>
          <a:lstStyle/>
          <a:p>
            <a:r>
              <a:rPr lang="id-ID" sz="2800" b="1" dirty="0" smtClean="0">
                <a:solidFill>
                  <a:srgbClr val="00B050"/>
                </a:solidFill>
              </a:rPr>
              <a:t>A.2.1. Hubungan Belitan Stator</a:t>
            </a:r>
            <a:endParaRPr lang="id-ID" sz="2800" b="1" dirty="0">
              <a:solidFill>
                <a:srgbClr val="00B050"/>
              </a:solidFill>
            </a:endParaRPr>
          </a:p>
        </p:txBody>
      </p:sp>
      <p:pic>
        <p:nvPicPr>
          <p:cNvPr id="1026" name="Picture 2" descr="http://3.bp.blogspot.com/-5OOb3t41Koc/UmQJFQEV1AI/AAAAAAAAB0M/hFvHBYU_BLo/s1600/Belitan+Trafo+Hubungan+Bintang+Bintang.PNG"/>
          <p:cNvPicPr>
            <a:picLocks noChangeAspect="1" noChangeArrowheads="1"/>
          </p:cNvPicPr>
          <p:nvPr/>
        </p:nvPicPr>
        <p:blipFill rotWithShape="1">
          <a:blip r:embed="rId2">
            <a:extLst>
              <a:ext uri="{28A0092B-C50C-407E-A947-70E740481C1C}">
                <a14:useLocalDpi xmlns:a14="http://schemas.microsoft.com/office/drawing/2010/main" val="0"/>
              </a:ext>
            </a:extLst>
          </a:blip>
          <a:srcRect l="51410" r="664" b="63395"/>
          <a:stretch/>
        </p:blipFill>
        <p:spPr bwMode="auto">
          <a:xfrm>
            <a:off x="1696064" y="3384715"/>
            <a:ext cx="2162895" cy="24229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18333" y="6115481"/>
            <a:ext cx="4322722" cy="369332"/>
          </a:xfrm>
          <a:prstGeom prst="rect">
            <a:avLst/>
          </a:prstGeom>
        </p:spPr>
        <p:txBody>
          <a:bodyPr wrap="none">
            <a:spAutoFit/>
          </a:bodyPr>
          <a:lstStyle/>
          <a:p>
            <a:r>
              <a:rPr lang="id-ID" dirty="0">
                <a:solidFill>
                  <a:srgbClr val="333333"/>
                </a:solidFill>
                <a:latin typeface="Arial" panose="020B0604020202020204" pitchFamily="34" charset="0"/>
              </a:rPr>
              <a:t>Gambar </a:t>
            </a:r>
            <a:r>
              <a:rPr lang="id-ID" dirty="0" smtClean="0">
                <a:solidFill>
                  <a:srgbClr val="333333"/>
                </a:solidFill>
                <a:latin typeface="Arial" panose="020B0604020202020204" pitchFamily="34" charset="0"/>
              </a:rPr>
              <a:t>10. </a:t>
            </a:r>
            <a:r>
              <a:rPr lang="id-ID" dirty="0">
                <a:solidFill>
                  <a:srgbClr val="333333"/>
                </a:solidFill>
                <a:latin typeface="Arial" panose="020B0604020202020204" pitchFamily="34" charset="0"/>
              </a:rPr>
              <a:t>Hubungan Bintang (Y, wye).</a:t>
            </a:r>
            <a:endParaRPr lang="id-ID" dirty="0"/>
          </a:p>
        </p:txBody>
      </p:sp>
      <mc:AlternateContent xmlns:mc="http://schemas.openxmlformats.org/markup-compatibility/2006" xmlns:a14="http://schemas.microsoft.com/office/drawing/2010/main">
        <mc:Choice Requires="a14">
          <p:sp>
            <p:nvSpPr>
              <p:cNvPr id="6" name="Rectangle 5"/>
              <p:cNvSpPr/>
              <p:nvPr/>
            </p:nvSpPr>
            <p:spPr>
              <a:xfrm>
                <a:off x="5257800" y="3225518"/>
                <a:ext cx="6096000" cy="2070247"/>
              </a:xfrm>
              <a:prstGeom prst="rect">
                <a:avLst/>
              </a:prstGeom>
            </p:spPr>
            <p:txBody>
              <a:bodyPr>
                <a:spAutoFit/>
              </a:bodyPr>
              <a:lstStyle/>
              <a:p>
                <a:pPr algn="just"/>
                <a:r>
                  <a:rPr lang="id-ID" dirty="0" smtClean="0">
                    <a:solidFill>
                      <a:srgbClr val="333333"/>
                    </a:solidFill>
                    <a:latin typeface="Arial" panose="020B0604020202020204" pitchFamily="34" charset="0"/>
                  </a:rPr>
                  <a:t>Dengan adanya saluran/titik </a:t>
                </a:r>
                <a:r>
                  <a:rPr lang="id-ID" dirty="0">
                    <a:solidFill>
                      <a:srgbClr val="333333"/>
                    </a:solidFill>
                    <a:latin typeface="Arial" panose="020B0604020202020204" pitchFamily="34" charset="0"/>
                  </a:rPr>
                  <a:t>netral maka besaran tegangan fase dihitung terhadap </a:t>
                </a:r>
                <a:r>
                  <a:rPr lang="id-ID" dirty="0" smtClean="0">
                    <a:solidFill>
                      <a:srgbClr val="333333"/>
                    </a:solidFill>
                    <a:latin typeface="Arial" panose="020B0604020202020204" pitchFamily="34" charset="0"/>
                  </a:rPr>
                  <a:t>saluran/titik </a:t>
                </a:r>
                <a:r>
                  <a:rPr lang="id-ID" dirty="0">
                    <a:solidFill>
                      <a:srgbClr val="333333"/>
                    </a:solidFill>
                    <a:latin typeface="Arial" panose="020B0604020202020204" pitchFamily="34" charset="0"/>
                  </a:rPr>
                  <a:t>netralnya, juga membentuk sistem tegangan 3 fase yang seimbang dengan magnitudenya </a:t>
                </a:r>
                <a:r>
                  <a:rPr lang="id-ID" dirty="0" smtClean="0">
                    <a:solidFill>
                      <a:srgbClr val="333333"/>
                    </a:solidFill>
                    <a:latin typeface="Arial" panose="020B0604020202020204" pitchFamily="34" charset="0"/>
                  </a:rPr>
                  <a:t>(</a:t>
                </a:r>
                <a14:m>
                  <m:oMath xmlns:m="http://schemas.openxmlformats.org/officeDocument/2006/math">
                    <m:rad>
                      <m:radPr>
                        <m:degHide m:val="on"/>
                        <m:ctrlPr>
                          <a:rPr lang="id-ID" i="1" smtClean="0">
                            <a:solidFill>
                              <a:srgbClr val="333333"/>
                            </a:solidFill>
                            <a:latin typeface="Cambria Math" panose="02040503050406030204" pitchFamily="18" charset="0"/>
                          </a:rPr>
                        </m:ctrlPr>
                      </m:radPr>
                      <m:deg/>
                      <m:e>
                        <m:r>
                          <a:rPr lang="id-ID" b="0" i="1" smtClean="0">
                            <a:solidFill>
                              <a:srgbClr val="333333"/>
                            </a:solidFill>
                            <a:latin typeface="Cambria Math" panose="02040503050406030204" pitchFamily="18" charset="0"/>
                          </a:rPr>
                          <m:t>3</m:t>
                        </m:r>
                      </m:e>
                    </m:rad>
                  </m:oMath>
                </a14:m>
                <a:r>
                  <a:rPr lang="id-ID" dirty="0" smtClean="0">
                    <a:solidFill>
                      <a:srgbClr val="333333"/>
                    </a:solidFill>
                    <a:latin typeface="Arial" panose="020B0604020202020204" pitchFamily="34" charset="0"/>
                  </a:rPr>
                  <a:t> </a:t>
                </a:r>
                <a:r>
                  <a:rPr lang="id-ID" dirty="0">
                    <a:solidFill>
                      <a:srgbClr val="333333"/>
                    </a:solidFill>
                    <a:latin typeface="Arial" panose="020B0604020202020204" pitchFamily="34" charset="0"/>
                  </a:rPr>
                  <a:t>dikali magnitude dari tegangan fase</a:t>
                </a:r>
                <a:r>
                  <a:rPr lang="id-ID" dirty="0" smtClean="0">
                    <a:solidFill>
                      <a:srgbClr val="333333"/>
                    </a:solidFill>
                    <a:latin typeface="Arial" panose="020B0604020202020204" pitchFamily="34" charset="0"/>
                  </a:rPr>
                  <a:t>).</a:t>
                </a:r>
              </a:p>
              <a:p>
                <a:pPr algn="just"/>
                <a:r>
                  <a:rPr lang="id-ID" dirty="0"/>
                  <a:t/>
                </a:r>
                <a:br>
                  <a:rPr lang="id-ID" dirty="0"/>
                </a:br>
                <a:r>
                  <a:rPr lang="id-ID" dirty="0">
                    <a:solidFill>
                      <a:srgbClr val="333333"/>
                    </a:solidFill>
                    <a:latin typeface="Arial" panose="020B0604020202020204" pitchFamily="34" charset="0"/>
                  </a:rPr>
                  <a:t>V</a:t>
                </a:r>
                <a:r>
                  <a:rPr lang="id-ID" sz="1400" dirty="0">
                    <a:solidFill>
                      <a:srgbClr val="333333"/>
                    </a:solidFill>
                    <a:latin typeface="Arial" panose="020B0604020202020204" pitchFamily="34" charset="0"/>
                  </a:rPr>
                  <a:t>line</a:t>
                </a:r>
                <a:r>
                  <a:rPr lang="id-ID" dirty="0">
                    <a:solidFill>
                      <a:srgbClr val="333333"/>
                    </a:solidFill>
                    <a:latin typeface="Arial" panose="020B0604020202020204" pitchFamily="34" charset="0"/>
                  </a:rPr>
                  <a:t> = </a:t>
                </a:r>
                <a14:m>
                  <m:oMath xmlns:m="http://schemas.openxmlformats.org/officeDocument/2006/math">
                    <m:rad>
                      <m:radPr>
                        <m:degHide m:val="on"/>
                        <m:ctrlPr>
                          <a:rPr lang="id-ID" i="1">
                            <a:solidFill>
                              <a:srgbClr val="333333"/>
                            </a:solidFill>
                            <a:latin typeface="Cambria Math" panose="02040503050406030204" pitchFamily="18" charset="0"/>
                          </a:rPr>
                        </m:ctrlPr>
                      </m:radPr>
                      <m:deg/>
                      <m:e>
                        <m:r>
                          <a:rPr lang="id-ID" i="1">
                            <a:solidFill>
                              <a:srgbClr val="333333"/>
                            </a:solidFill>
                            <a:latin typeface="Cambria Math" panose="02040503050406030204" pitchFamily="18" charset="0"/>
                          </a:rPr>
                          <m:t>3</m:t>
                        </m:r>
                      </m:e>
                    </m:rad>
                  </m:oMath>
                </a14:m>
                <a:r>
                  <a:rPr lang="id-ID" dirty="0" smtClean="0">
                    <a:solidFill>
                      <a:srgbClr val="333333"/>
                    </a:solidFill>
                    <a:latin typeface="Arial" panose="020B0604020202020204" pitchFamily="34" charset="0"/>
                  </a:rPr>
                  <a:t>. </a:t>
                </a:r>
                <a:r>
                  <a:rPr lang="id-ID" dirty="0">
                    <a:solidFill>
                      <a:srgbClr val="333333"/>
                    </a:solidFill>
                    <a:latin typeface="Arial" panose="020B0604020202020204" pitchFamily="34" charset="0"/>
                  </a:rPr>
                  <a:t>V</a:t>
                </a:r>
                <a:r>
                  <a:rPr lang="id-ID" sz="1400" dirty="0">
                    <a:solidFill>
                      <a:srgbClr val="333333"/>
                    </a:solidFill>
                    <a:latin typeface="Arial" panose="020B0604020202020204" pitchFamily="34" charset="0"/>
                  </a:rPr>
                  <a:t>fase</a:t>
                </a:r>
                <a:r>
                  <a:rPr lang="id-ID" dirty="0">
                    <a:solidFill>
                      <a:srgbClr val="333333"/>
                    </a:solidFill>
                    <a:latin typeface="Arial" panose="020B0604020202020204" pitchFamily="34" charset="0"/>
                  </a:rPr>
                  <a:t> = </a:t>
                </a:r>
                <a:r>
                  <a:rPr lang="id-ID" dirty="0" smtClean="0">
                    <a:solidFill>
                      <a:srgbClr val="333333"/>
                    </a:solidFill>
                    <a:latin typeface="Arial" panose="020B0604020202020204" pitchFamily="34" charset="0"/>
                  </a:rPr>
                  <a:t>1,73 Vfase</a:t>
                </a:r>
                <a:endParaRPr lang="id-ID" dirty="0"/>
              </a:p>
            </p:txBody>
          </p:sp>
        </mc:Choice>
        <mc:Fallback xmlns="">
          <p:sp>
            <p:nvSpPr>
              <p:cNvPr id="6" name="Rectangle 5"/>
              <p:cNvSpPr>
                <a:spLocks noRot="1" noChangeAspect="1" noMove="1" noResize="1" noEditPoints="1" noAdjustHandles="1" noChangeArrowheads="1" noChangeShapeType="1" noTextEdit="1"/>
              </p:cNvSpPr>
              <p:nvPr/>
            </p:nvSpPr>
            <p:spPr>
              <a:xfrm>
                <a:off x="5257800" y="3225518"/>
                <a:ext cx="6096000" cy="2070247"/>
              </a:xfrm>
              <a:prstGeom prst="rect">
                <a:avLst/>
              </a:prstGeom>
              <a:blipFill rotWithShape="0">
                <a:blip r:embed="rId3"/>
                <a:stretch>
                  <a:fillRect l="-900" t="-1471" r="-800" b="-4118"/>
                </a:stretch>
              </a:blipFill>
            </p:spPr>
            <p:txBody>
              <a:bodyPr/>
              <a:lstStyle/>
              <a:p>
                <a:r>
                  <a:rPr lang="id-ID">
                    <a:noFill/>
                  </a:rPr>
                  <a:t> </a:t>
                </a:r>
              </a:p>
            </p:txBody>
          </p:sp>
        </mc:Fallback>
      </mc:AlternateContent>
      <p:sp>
        <p:nvSpPr>
          <p:cNvPr id="7" name="Rectangle 6"/>
          <p:cNvSpPr/>
          <p:nvPr/>
        </p:nvSpPr>
        <p:spPr>
          <a:xfrm>
            <a:off x="5257800" y="5426828"/>
            <a:ext cx="6096000" cy="1200329"/>
          </a:xfrm>
          <a:prstGeom prst="rect">
            <a:avLst/>
          </a:prstGeom>
        </p:spPr>
        <p:txBody>
          <a:bodyPr>
            <a:spAutoFit/>
          </a:bodyPr>
          <a:lstStyle/>
          <a:p>
            <a:r>
              <a:rPr lang="id-ID" dirty="0">
                <a:solidFill>
                  <a:srgbClr val="333333"/>
                </a:solidFill>
                <a:latin typeface="Arial" panose="020B0604020202020204" pitchFamily="34" charset="0"/>
              </a:rPr>
              <a:t>Sedangkan untuk arus yang mengalir pada semua fase mempunyai nilai yang sama,</a:t>
            </a:r>
            <a:r>
              <a:rPr lang="id-ID" dirty="0"/>
              <a:t/>
            </a:r>
            <a:br>
              <a:rPr lang="id-ID" dirty="0"/>
            </a:br>
            <a:r>
              <a:rPr lang="id-ID" dirty="0">
                <a:solidFill>
                  <a:srgbClr val="333333"/>
                </a:solidFill>
                <a:latin typeface="Arial" panose="020B0604020202020204" pitchFamily="34" charset="0"/>
              </a:rPr>
              <a:t>I</a:t>
            </a:r>
            <a:r>
              <a:rPr lang="id-ID" sz="1200" dirty="0">
                <a:solidFill>
                  <a:srgbClr val="333333"/>
                </a:solidFill>
                <a:latin typeface="Arial" panose="020B0604020202020204" pitchFamily="34" charset="0"/>
              </a:rPr>
              <a:t>Line</a:t>
            </a:r>
            <a:r>
              <a:rPr lang="id-ID" dirty="0">
                <a:solidFill>
                  <a:srgbClr val="333333"/>
                </a:solidFill>
                <a:latin typeface="Arial" panose="020B0604020202020204" pitchFamily="34" charset="0"/>
              </a:rPr>
              <a:t> = I</a:t>
            </a:r>
            <a:r>
              <a:rPr lang="id-ID" sz="1200" dirty="0">
                <a:solidFill>
                  <a:srgbClr val="333333"/>
                </a:solidFill>
                <a:latin typeface="Arial" panose="020B0604020202020204" pitchFamily="34" charset="0"/>
              </a:rPr>
              <a:t>fase</a:t>
            </a:r>
            <a:r>
              <a:rPr lang="id-ID" dirty="0"/>
              <a:t/>
            </a:r>
            <a:br>
              <a:rPr lang="id-ID" dirty="0"/>
            </a:br>
            <a:r>
              <a:rPr lang="id-ID" dirty="0">
                <a:solidFill>
                  <a:srgbClr val="333333"/>
                </a:solidFill>
                <a:latin typeface="Arial" panose="020B0604020202020204" pitchFamily="34" charset="0"/>
              </a:rPr>
              <a:t>I</a:t>
            </a:r>
            <a:r>
              <a:rPr lang="id-ID" sz="1400" dirty="0">
                <a:solidFill>
                  <a:srgbClr val="333333"/>
                </a:solidFill>
                <a:latin typeface="Arial" panose="020B0604020202020204" pitchFamily="34" charset="0"/>
              </a:rPr>
              <a:t>a</a:t>
            </a:r>
            <a:r>
              <a:rPr lang="id-ID" dirty="0">
                <a:solidFill>
                  <a:srgbClr val="333333"/>
                </a:solidFill>
                <a:latin typeface="Arial" panose="020B0604020202020204" pitchFamily="34" charset="0"/>
              </a:rPr>
              <a:t> = I</a:t>
            </a:r>
            <a:r>
              <a:rPr lang="id-ID" sz="1400" dirty="0">
                <a:solidFill>
                  <a:srgbClr val="333333"/>
                </a:solidFill>
                <a:latin typeface="Arial" panose="020B0604020202020204" pitchFamily="34" charset="0"/>
              </a:rPr>
              <a:t>b</a:t>
            </a:r>
            <a:r>
              <a:rPr lang="id-ID" dirty="0">
                <a:solidFill>
                  <a:srgbClr val="333333"/>
                </a:solidFill>
                <a:latin typeface="Arial" panose="020B0604020202020204" pitchFamily="34" charset="0"/>
              </a:rPr>
              <a:t> = I</a:t>
            </a:r>
            <a:r>
              <a:rPr lang="id-ID" sz="1400" dirty="0">
                <a:solidFill>
                  <a:srgbClr val="333333"/>
                </a:solidFill>
                <a:latin typeface="Arial" panose="020B0604020202020204" pitchFamily="34" charset="0"/>
              </a:rPr>
              <a:t>c</a:t>
            </a:r>
            <a:endParaRPr lang="id-ID" dirty="0"/>
          </a:p>
        </p:txBody>
      </p:sp>
    </p:spTree>
    <p:extLst>
      <p:ext uri="{BB962C8B-B14F-4D97-AF65-F5344CB8AC3E}">
        <p14:creationId xmlns:p14="http://schemas.microsoft.com/office/powerpoint/2010/main" val="35615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3677"/>
            <a:ext cx="10515600" cy="5513286"/>
          </a:xfrm>
        </p:spPr>
        <p:txBody>
          <a:bodyPr>
            <a:normAutofit/>
          </a:bodyPr>
          <a:lstStyle/>
          <a:p>
            <a:pPr marL="0" indent="0">
              <a:buNone/>
            </a:pPr>
            <a:r>
              <a:rPr lang="id-ID" sz="2400" b="1" dirty="0" smtClean="0">
                <a:solidFill>
                  <a:srgbClr val="FF0000"/>
                </a:solidFill>
              </a:rPr>
              <a:t>Hubungan Segitiga (</a:t>
            </a:r>
            <a:r>
              <a:rPr lang="el-GR" sz="2400" dirty="0" smtClean="0">
                <a:solidFill>
                  <a:srgbClr val="FF0000"/>
                </a:solidFill>
              </a:rPr>
              <a:t>Δ</a:t>
            </a:r>
            <a:r>
              <a:rPr lang="id-ID" sz="2400" dirty="0" smtClean="0">
                <a:solidFill>
                  <a:srgbClr val="FF0000"/>
                </a:solidFill>
              </a:rPr>
              <a:t>)</a:t>
            </a:r>
          </a:p>
          <a:p>
            <a:pPr marL="0" indent="0" algn="just">
              <a:buNone/>
            </a:pPr>
            <a:r>
              <a:rPr lang="id-ID" sz="2400" dirty="0" smtClean="0"/>
              <a:t>Pada hubungan segitiga (delta, </a:t>
            </a:r>
            <a:r>
              <a:rPr lang="el-GR" sz="2400" dirty="0" smtClean="0"/>
              <a:t>Δ</a:t>
            </a:r>
            <a:r>
              <a:rPr lang="id-ID" sz="2400" dirty="0" smtClean="0"/>
              <a:t>) ketiga fase saling dihubungkan sehingga membentuk hubungan segitiga 3 fase.</a:t>
            </a:r>
            <a:endParaRPr lang="id-ID" sz="2400" dirty="0">
              <a:solidFill>
                <a:srgbClr val="FF0000"/>
              </a:solidFill>
            </a:endParaRPr>
          </a:p>
        </p:txBody>
      </p:sp>
      <p:pic>
        <p:nvPicPr>
          <p:cNvPr id="2050" name="Picture 2" descr="http://1.bp.blogspot.com/-Gopm_WYRMWw/UmQMuPAOTdI/AAAAAAAAB0k/WmB2q-bT7TY/s400/Belitan+Trafo+Hubungan+Delta+Bintang.PNG"/>
          <p:cNvPicPr>
            <a:picLocks noChangeAspect="1" noChangeArrowheads="1"/>
          </p:cNvPicPr>
          <p:nvPr/>
        </p:nvPicPr>
        <p:blipFill rotWithShape="1">
          <a:blip r:embed="rId2">
            <a:extLst>
              <a:ext uri="{28A0092B-C50C-407E-A947-70E740481C1C}">
                <a14:useLocalDpi xmlns:a14="http://schemas.microsoft.com/office/drawing/2010/main" val="0"/>
              </a:ext>
            </a:extLst>
          </a:blip>
          <a:srcRect r="49832" b="62451"/>
          <a:stretch/>
        </p:blipFill>
        <p:spPr bwMode="auto">
          <a:xfrm>
            <a:off x="1409189" y="2138516"/>
            <a:ext cx="2808850" cy="30803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5578552"/>
            <a:ext cx="4463658" cy="369332"/>
          </a:xfrm>
          <a:prstGeom prst="rect">
            <a:avLst/>
          </a:prstGeom>
        </p:spPr>
        <p:txBody>
          <a:bodyPr wrap="none">
            <a:spAutoFit/>
          </a:bodyPr>
          <a:lstStyle/>
          <a:p>
            <a:r>
              <a:rPr lang="sv-SE" dirty="0">
                <a:solidFill>
                  <a:srgbClr val="333333"/>
                </a:solidFill>
                <a:latin typeface="Arial" panose="020B0604020202020204" pitchFamily="34" charset="0"/>
              </a:rPr>
              <a:t>Gambar </a:t>
            </a:r>
            <a:r>
              <a:rPr lang="id-ID" dirty="0" smtClean="0">
                <a:solidFill>
                  <a:srgbClr val="333333"/>
                </a:solidFill>
                <a:latin typeface="Arial" panose="020B0604020202020204" pitchFamily="34" charset="0"/>
              </a:rPr>
              <a:t>11</a:t>
            </a:r>
            <a:r>
              <a:rPr lang="sv-SE" dirty="0" smtClean="0">
                <a:solidFill>
                  <a:srgbClr val="333333"/>
                </a:solidFill>
                <a:latin typeface="Arial" panose="020B0604020202020204" pitchFamily="34" charset="0"/>
              </a:rPr>
              <a:t>. </a:t>
            </a:r>
            <a:r>
              <a:rPr lang="sv-SE" dirty="0">
                <a:solidFill>
                  <a:srgbClr val="333333"/>
                </a:solidFill>
                <a:latin typeface="Arial" panose="020B0604020202020204" pitchFamily="34" charset="0"/>
              </a:rPr>
              <a:t>Hubungan Segitiga (delta, </a:t>
            </a:r>
            <a:r>
              <a:rPr lang="sv-SE" dirty="0" smtClean="0">
                <a:solidFill>
                  <a:srgbClr val="333333"/>
                </a:solidFill>
                <a:latin typeface="Arial" panose="020B0604020202020204" pitchFamily="34" charset="0"/>
              </a:rPr>
              <a:t>Δ).</a:t>
            </a:r>
            <a:endParaRPr lang="id-ID" dirty="0"/>
          </a:p>
        </p:txBody>
      </p:sp>
      <mc:AlternateContent xmlns:mc="http://schemas.openxmlformats.org/markup-compatibility/2006" xmlns:a14="http://schemas.microsoft.com/office/drawing/2010/main">
        <mc:Choice Requires="a14">
          <p:sp>
            <p:nvSpPr>
              <p:cNvPr id="5" name="Rectangle 4"/>
              <p:cNvSpPr/>
              <p:nvPr/>
            </p:nvSpPr>
            <p:spPr>
              <a:xfrm>
                <a:off x="5254858" y="1977566"/>
                <a:ext cx="5984159" cy="3785652"/>
              </a:xfrm>
              <a:prstGeom prst="rect">
                <a:avLst/>
              </a:prstGeom>
            </p:spPr>
            <p:txBody>
              <a:bodyPr wrap="square">
                <a:spAutoFit/>
              </a:bodyPr>
              <a:lstStyle/>
              <a:p>
                <a:pPr algn="just"/>
                <a:r>
                  <a:rPr lang="id-ID" sz="2000" dirty="0">
                    <a:solidFill>
                      <a:srgbClr val="333333"/>
                    </a:solidFill>
                  </a:rPr>
                  <a:t>Dengan tidak adanya titik netral, maka besarnya tegangan saluran dihitung antar fase, karena tegangan saluran dan tegangan fasa mempunyai besar magnitude yang </a:t>
                </a:r>
                <a:r>
                  <a:rPr lang="id-ID" sz="2000" dirty="0" smtClean="0">
                    <a:solidFill>
                      <a:srgbClr val="333333"/>
                    </a:solidFill>
                  </a:rPr>
                  <a:t>sama, maka:</a:t>
                </a:r>
              </a:p>
              <a:p>
                <a:pPr algn="just"/>
                <a:endParaRPr lang="id-ID" sz="2000" dirty="0" smtClean="0"/>
              </a:p>
              <a:p>
                <a:pPr algn="just"/>
                <a:r>
                  <a:rPr lang="id-ID" sz="2000" dirty="0" smtClean="0">
                    <a:solidFill>
                      <a:srgbClr val="333333"/>
                    </a:solidFill>
                  </a:rPr>
                  <a:t>V</a:t>
                </a:r>
                <a:r>
                  <a:rPr lang="id-ID" sz="1400" dirty="0" smtClean="0">
                    <a:solidFill>
                      <a:srgbClr val="333333"/>
                    </a:solidFill>
                  </a:rPr>
                  <a:t>line</a:t>
                </a:r>
                <a:r>
                  <a:rPr lang="id-ID" sz="2000" dirty="0">
                    <a:solidFill>
                      <a:srgbClr val="333333"/>
                    </a:solidFill>
                  </a:rPr>
                  <a:t> = </a:t>
                </a:r>
                <a:r>
                  <a:rPr lang="id-ID" sz="2000" dirty="0" smtClean="0">
                    <a:solidFill>
                      <a:srgbClr val="333333"/>
                    </a:solidFill>
                  </a:rPr>
                  <a:t>V</a:t>
                </a:r>
                <a:r>
                  <a:rPr lang="id-ID" sz="1400" dirty="0" smtClean="0">
                    <a:solidFill>
                      <a:srgbClr val="333333"/>
                    </a:solidFill>
                  </a:rPr>
                  <a:t>fase</a:t>
                </a:r>
                <a:endParaRPr lang="id-ID" sz="2000" dirty="0" smtClean="0">
                  <a:solidFill>
                    <a:srgbClr val="333333"/>
                  </a:solidFill>
                </a:endParaRPr>
              </a:p>
              <a:p>
                <a:pPr algn="just"/>
                <a:endParaRPr lang="id-ID" sz="2000" dirty="0">
                  <a:solidFill>
                    <a:srgbClr val="333333"/>
                  </a:solidFill>
                </a:endParaRPr>
              </a:p>
              <a:p>
                <a:pPr algn="just"/>
                <a:r>
                  <a:rPr lang="id-ID" sz="2000" dirty="0"/>
                  <a:t>Tetapi arus saluran dan arus fasa tidak sama dan hubungan antara kedua arus tersebut dapat diperoleh dengan menggunakan hukum kirchoff, sehingga</a:t>
                </a:r>
                <a:r>
                  <a:rPr lang="id-ID" sz="2000" dirty="0" smtClean="0"/>
                  <a:t>:</a:t>
                </a:r>
              </a:p>
              <a:p>
                <a:r>
                  <a:rPr lang="id-ID" sz="2000" dirty="0"/>
                  <a:t/>
                </a:r>
                <a:br>
                  <a:rPr lang="id-ID" sz="2000" dirty="0"/>
                </a:br>
                <a:r>
                  <a:rPr lang="id-ID" sz="2000" dirty="0"/>
                  <a:t>I</a:t>
                </a:r>
                <a:r>
                  <a:rPr lang="id-ID" sz="1400" dirty="0"/>
                  <a:t>line</a:t>
                </a:r>
                <a:r>
                  <a:rPr lang="id-ID" sz="2000" dirty="0"/>
                  <a:t> </a:t>
                </a:r>
                <a:r>
                  <a:rPr lang="id-ID" sz="2000" dirty="0" smtClean="0"/>
                  <a:t>= </a:t>
                </a:r>
                <a14:m>
                  <m:oMath xmlns:m="http://schemas.openxmlformats.org/officeDocument/2006/math">
                    <m:rad>
                      <m:radPr>
                        <m:degHide m:val="on"/>
                        <m:ctrlPr>
                          <a:rPr lang="id-ID" sz="2000" i="1">
                            <a:solidFill>
                              <a:srgbClr val="333333"/>
                            </a:solidFill>
                            <a:latin typeface="Cambria Math" panose="02040503050406030204" pitchFamily="18" charset="0"/>
                          </a:rPr>
                        </m:ctrlPr>
                      </m:radPr>
                      <m:deg/>
                      <m:e>
                        <m:r>
                          <a:rPr lang="id-ID" sz="2000" i="1">
                            <a:solidFill>
                              <a:srgbClr val="333333"/>
                            </a:solidFill>
                            <a:latin typeface="Cambria Math" panose="02040503050406030204" pitchFamily="18" charset="0"/>
                          </a:rPr>
                          <m:t>3</m:t>
                        </m:r>
                      </m:e>
                    </m:rad>
                  </m:oMath>
                </a14:m>
                <a:r>
                  <a:rPr lang="id-ID" sz="2000" dirty="0" smtClean="0"/>
                  <a:t> I</a:t>
                </a:r>
                <a:r>
                  <a:rPr lang="id-ID" sz="1400" dirty="0" smtClean="0"/>
                  <a:t>fase</a:t>
                </a:r>
                <a:r>
                  <a:rPr lang="id-ID" sz="2000" dirty="0"/>
                  <a:t> = </a:t>
                </a:r>
                <a:r>
                  <a:rPr lang="id-ID" sz="2000" dirty="0" smtClean="0"/>
                  <a:t>1,73 I</a:t>
                </a:r>
                <a:r>
                  <a:rPr lang="id-ID" sz="1400" dirty="0" smtClean="0"/>
                  <a:t>fase</a:t>
                </a:r>
                <a:endParaRPr lang="id-ID" sz="1600" dirty="0"/>
              </a:p>
            </p:txBody>
          </p:sp>
        </mc:Choice>
        <mc:Fallback xmlns="">
          <p:sp>
            <p:nvSpPr>
              <p:cNvPr id="5" name="Rectangle 4"/>
              <p:cNvSpPr>
                <a:spLocks noRot="1" noChangeAspect="1" noMove="1" noResize="1" noEditPoints="1" noAdjustHandles="1" noChangeArrowheads="1" noChangeShapeType="1" noTextEdit="1"/>
              </p:cNvSpPr>
              <p:nvPr/>
            </p:nvSpPr>
            <p:spPr>
              <a:xfrm>
                <a:off x="5254858" y="1977566"/>
                <a:ext cx="5984159" cy="3785652"/>
              </a:xfrm>
              <a:prstGeom prst="rect">
                <a:avLst/>
              </a:prstGeom>
              <a:blipFill rotWithShape="0">
                <a:blip r:embed="rId3"/>
                <a:stretch>
                  <a:fillRect l="-1018" t="-805" r="-1120" b="-2738"/>
                </a:stretch>
              </a:blipFill>
            </p:spPr>
            <p:txBody>
              <a:bodyPr/>
              <a:lstStyle/>
              <a:p>
                <a:r>
                  <a:rPr lang="id-ID">
                    <a:noFill/>
                  </a:rPr>
                  <a:t> </a:t>
                </a:r>
              </a:p>
            </p:txBody>
          </p:sp>
        </mc:Fallback>
      </mc:AlternateContent>
    </p:spTree>
    <p:extLst>
      <p:ext uri="{BB962C8B-B14F-4D97-AF65-F5344CB8AC3E}">
        <p14:creationId xmlns:p14="http://schemas.microsoft.com/office/powerpoint/2010/main" val="81913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0438"/>
            <a:ext cx="10515600" cy="1419020"/>
          </a:xfrm>
        </p:spPr>
        <p:txBody>
          <a:bodyPr/>
          <a:lstStyle/>
          <a:p>
            <a:pPr marL="0" indent="0">
              <a:buNone/>
            </a:pPr>
            <a:r>
              <a:rPr lang="id-ID" dirty="0"/>
              <a:t>Merupakan bagian stator yang berperan sebagai tempat belitan stator ditempatkan. </a:t>
            </a:r>
          </a:p>
        </p:txBody>
      </p:sp>
      <p:sp>
        <p:nvSpPr>
          <p:cNvPr id="4" name="Title 1"/>
          <p:cNvSpPr>
            <a:spLocks noGrp="1"/>
          </p:cNvSpPr>
          <p:nvPr>
            <p:ph type="title"/>
          </p:nvPr>
        </p:nvSpPr>
        <p:spPr>
          <a:xfrm>
            <a:off x="838200" y="365126"/>
            <a:ext cx="10515600" cy="593520"/>
          </a:xfrm>
        </p:spPr>
        <p:txBody>
          <a:bodyPr>
            <a:normAutofit/>
          </a:bodyPr>
          <a:lstStyle/>
          <a:p>
            <a:r>
              <a:rPr lang="id-ID" sz="3600" b="1" dirty="0" smtClean="0">
                <a:solidFill>
                  <a:srgbClr val="00B050"/>
                </a:solidFill>
              </a:rPr>
              <a:t>A.3. Alur Stator</a:t>
            </a:r>
            <a:endParaRPr lang="id-ID" sz="3600" b="1" dirty="0">
              <a:solidFill>
                <a:srgbClr val="00B050"/>
              </a:solidFill>
            </a:endParaRPr>
          </a:p>
        </p:txBody>
      </p:sp>
      <p:pic>
        <p:nvPicPr>
          <p:cNvPr id="8194" name="Picture 2" descr="https://i1.wp.com/2.bp.blogspot.com/_jqFxKzwEbD8/Sfgfg83IqoI/AAAAAAAAA0M/mGxrhrzlzaA/s320/gb+4.jpg?w=4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767" y="2153264"/>
            <a:ext cx="4524375" cy="3839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86866" y="6113001"/>
            <a:ext cx="3029676" cy="461665"/>
          </a:xfrm>
          <a:prstGeom prst="rect">
            <a:avLst/>
          </a:prstGeom>
        </p:spPr>
        <p:txBody>
          <a:bodyPr wrap="none">
            <a:spAutoFit/>
          </a:bodyPr>
          <a:lstStyle/>
          <a:p>
            <a:pPr algn="just"/>
            <a:r>
              <a:rPr lang="id-ID" sz="2400" dirty="0" smtClean="0"/>
              <a:t>Gambar 12. Alur stator</a:t>
            </a:r>
            <a:endParaRPr lang="id-ID" sz="2400" dirty="0"/>
          </a:p>
        </p:txBody>
      </p:sp>
    </p:spTree>
    <p:extLst>
      <p:ext uri="{BB962C8B-B14F-4D97-AF65-F5344CB8AC3E}">
        <p14:creationId xmlns:p14="http://schemas.microsoft.com/office/powerpoint/2010/main" val="324487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6193"/>
            <a:ext cx="10515600" cy="1802478"/>
          </a:xfrm>
        </p:spPr>
        <p:txBody>
          <a:bodyPr/>
          <a:lstStyle/>
          <a:p>
            <a:pPr marL="0" indent="0" algn="just">
              <a:buNone/>
            </a:pPr>
            <a:r>
              <a:rPr lang="id-ID" dirty="0"/>
              <a:t>Bagian dari stator yang umumnya terbuat dari besi tuang yang berbentuk silinder. Bagian belakang dari rumah stator ini biasanya memiliki sirip-sirip sebagai alat bantu dalam proses pendinginan. </a:t>
            </a:r>
          </a:p>
        </p:txBody>
      </p:sp>
      <p:sp>
        <p:nvSpPr>
          <p:cNvPr id="4" name="Title 1"/>
          <p:cNvSpPr>
            <a:spLocks noGrp="1"/>
          </p:cNvSpPr>
          <p:nvPr>
            <p:ph type="title"/>
          </p:nvPr>
        </p:nvSpPr>
        <p:spPr>
          <a:xfrm>
            <a:off x="838200" y="365126"/>
            <a:ext cx="10515600" cy="593520"/>
          </a:xfrm>
        </p:spPr>
        <p:txBody>
          <a:bodyPr>
            <a:normAutofit/>
          </a:bodyPr>
          <a:lstStyle/>
          <a:p>
            <a:r>
              <a:rPr lang="id-ID" sz="3600" b="1" dirty="0" smtClean="0">
                <a:solidFill>
                  <a:srgbClr val="00B050"/>
                </a:solidFill>
              </a:rPr>
              <a:t>A.4. Rumah Stator</a:t>
            </a:r>
            <a:endParaRPr lang="id-ID" sz="3600" b="1" dirty="0">
              <a:solidFill>
                <a:srgbClr val="00B050"/>
              </a:solidFill>
            </a:endParaRPr>
          </a:p>
        </p:txBody>
      </p:sp>
      <p:pic>
        <p:nvPicPr>
          <p:cNvPr id="5" name="Picture 2" descr="https://docplayer.info/docs-images/75/72525031/images/10-0.jpg"/>
          <p:cNvPicPr>
            <a:picLocks noChangeAspect="1" noChangeArrowheads="1"/>
          </p:cNvPicPr>
          <p:nvPr/>
        </p:nvPicPr>
        <p:blipFill rotWithShape="1">
          <a:blip r:embed="rId2">
            <a:extLst>
              <a:ext uri="{28A0092B-C50C-407E-A947-70E740481C1C}">
                <a14:useLocalDpi xmlns:a14="http://schemas.microsoft.com/office/drawing/2010/main" val="0"/>
              </a:ext>
            </a:extLst>
          </a:blip>
          <a:srcRect r="49913"/>
          <a:stretch/>
        </p:blipFill>
        <p:spPr bwMode="auto">
          <a:xfrm>
            <a:off x="3918155" y="2638473"/>
            <a:ext cx="3692013" cy="32018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66581" y="5840360"/>
            <a:ext cx="3395160" cy="461665"/>
          </a:xfrm>
          <a:prstGeom prst="rect">
            <a:avLst/>
          </a:prstGeom>
        </p:spPr>
        <p:txBody>
          <a:bodyPr wrap="none">
            <a:spAutoFit/>
          </a:bodyPr>
          <a:lstStyle/>
          <a:p>
            <a:pPr algn="just"/>
            <a:r>
              <a:rPr lang="id-ID" sz="2400" dirty="0" smtClean="0"/>
              <a:t>Gambar 13. Rumah stator</a:t>
            </a:r>
            <a:endParaRPr lang="id-ID" sz="2400" dirty="0"/>
          </a:p>
        </p:txBody>
      </p:sp>
    </p:spTree>
    <p:extLst>
      <p:ext uri="{BB962C8B-B14F-4D97-AF65-F5344CB8AC3E}">
        <p14:creationId xmlns:p14="http://schemas.microsoft.com/office/powerpoint/2010/main" val="225427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31288"/>
          </a:xfrm>
        </p:spPr>
        <p:txBody>
          <a:bodyPr>
            <a:noAutofit/>
          </a:bodyPr>
          <a:lstStyle/>
          <a:p>
            <a:r>
              <a:rPr lang="id-ID" sz="3600" b="1" dirty="0" smtClean="0">
                <a:solidFill>
                  <a:srgbClr val="00B0F0"/>
                </a:solidFill>
              </a:rPr>
              <a:t>B. Rotor</a:t>
            </a:r>
            <a:endParaRPr lang="id-ID" sz="3600" b="1" dirty="0">
              <a:solidFill>
                <a:srgbClr val="00B0F0"/>
              </a:solidFill>
            </a:endParaRPr>
          </a:p>
        </p:txBody>
      </p:sp>
      <p:sp>
        <p:nvSpPr>
          <p:cNvPr id="3" name="Content Placeholder 2"/>
          <p:cNvSpPr>
            <a:spLocks noGrp="1"/>
          </p:cNvSpPr>
          <p:nvPr>
            <p:ph idx="1"/>
          </p:nvPr>
        </p:nvSpPr>
        <p:spPr>
          <a:xfrm>
            <a:off x="838200" y="988142"/>
            <a:ext cx="10515600" cy="5188821"/>
          </a:xfrm>
        </p:spPr>
        <p:txBody>
          <a:bodyPr>
            <a:normAutofit fontScale="77500" lnSpcReduction="20000"/>
          </a:bodyPr>
          <a:lstStyle/>
          <a:p>
            <a:pPr marL="0" indent="0" algn="just">
              <a:buNone/>
            </a:pPr>
            <a:r>
              <a:rPr lang="id-ID" dirty="0"/>
              <a:t>Rotor adalah bagian generator yang bergerak atau berputar. Antara rotor dan stator dipisahkan oleh celah udara (</a:t>
            </a:r>
            <a:r>
              <a:rPr lang="id-ID" i="1" dirty="0"/>
              <a:t>air gap</a:t>
            </a:r>
            <a:r>
              <a:rPr lang="id-ID" dirty="0"/>
              <a:t>). Rotor berfungsi untuk membangkitkan medan magnet yang kemudian tegangan dihasilkan dan akan diinduksikan ke stator. Rotor terdiri dari dua bagian umum, yaitu: </a:t>
            </a:r>
          </a:p>
          <a:p>
            <a:pPr marL="0" indent="0" algn="just">
              <a:buNone/>
            </a:pPr>
            <a:r>
              <a:rPr lang="id-ID" dirty="0" smtClean="0">
                <a:solidFill>
                  <a:srgbClr val="00B050"/>
                </a:solidFill>
              </a:rPr>
              <a:t>1. Slip Ring</a:t>
            </a:r>
          </a:p>
          <a:p>
            <a:pPr marL="0" indent="0" algn="just">
              <a:buNone/>
            </a:pPr>
            <a:r>
              <a:rPr lang="id-ID" dirty="0"/>
              <a:t>Slip ring merupakan cincin logam yang melingkari poros rotor tetapidipisahkan oleh isolasi tertentu. Terminal kumparan rotor dipasangkan ke slipring ini kemudian dihubungkan ke sumber arus searah melalui sikat (brush)yang letaknya menempel pada slip ring</a:t>
            </a:r>
            <a:r>
              <a:rPr lang="id-ID" dirty="0" smtClean="0"/>
              <a:t>.</a:t>
            </a:r>
          </a:p>
          <a:p>
            <a:pPr marL="0" indent="0" algn="just">
              <a:buNone/>
            </a:pPr>
            <a:r>
              <a:rPr lang="id-ID" dirty="0" smtClean="0">
                <a:solidFill>
                  <a:srgbClr val="00B050"/>
                </a:solidFill>
              </a:rPr>
              <a:t>2. </a:t>
            </a:r>
            <a:r>
              <a:rPr lang="id-ID" dirty="0">
                <a:solidFill>
                  <a:srgbClr val="00B050"/>
                </a:solidFill>
              </a:rPr>
              <a:t>Kumparan Rotor (kumparan medan</a:t>
            </a:r>
            <a:r>
              <a:rPr lang="id-ID" dirty="0" smtClean="0">
                <a:solidFill>
                  <a:srgbClr val="00B050"/>
                </a:solidFill>
              </a:rPr>
              <a:t>)</a:t>
            </a:r>
          </a:p>
          <a:p>
            <a:pPr marL="0" indent="0" algn="just">
              <a:buNone/>
            </a:pPr>
            <a:r>
              <a:rPr lang="id-ID" dirty="0"/>
              <a:t>Kumparan medan merupakan unsur yang memegang peranan utama </a:t>
            </a:r>
            <a:r>
              <a:rPr lang="id-ID" dirty="0" smtClean="0"/>
              <a:t>dalam menghasilkan </a:t>
            </a:r>
            <a:r>
              <a:rPr lang="id-ID" dirty="0"/>
              <a:t>medan magnet. Kumparan ini mendapat arus searah </a:t>
            </a:r>
            <a:r>
              <a:rPr lang="id-ID" dirty="0" smtClean="0"/>
              <a:t>dari sumber </a:t>
            </a:r>
            <a:r>
              <a:rPr lang="id-ID" dirty="0"/>
              <a:t>eksitasi tertentu</a:t>
            </a:r>
            <a:r>
              <a:rPr lang="id-ID" dirty="0" smtClean="0"/>
              <a:t>.</a:t>
            </a:r>
          </a:p>
          <a:p>
            <a:pPr marL="0" indent="0" algn="just">
              <a:buNone/>
            </a:pPr>
            <a:r>
              <a:rPr lang="id-ID" dirty="0" smtClean="0">
                <a:solidFill>
                  <a:srgbClr val="00B050"/>
                </a:solidFill>
              </a:rPr>
              <a:t>3. </a:t>
            </a:r>
            <a:r>
              <a:rPr lang="id-ID" dirty="0">
                <a:solidFill>
                  <a:srgbClr val="00B050"/>
                </a:solidFill>
              </a:rPr>
              <a:t>Poros </a:t>
            </a:r>
            <a:r>
              <a:rPr lang="id-ID" dirty="0" smtClean="0">
                <a:solidFill>
                  <a:srgbClr val="00B050"/>
                </a:solidFill>
              </a:rPr>
              <a:t>Rotor</a:t>
            </a:r>
          </a:p>
          <a:p>
            <a:pPr marL="0" indent="0" algn="just">
              <a:buNone/>
            </a:pPr>
            <a:r>
              <a:rPr lang="id-ID" dirty="0"/>
              <a:t>Poros rotor merupakan tempat meletakkan kumparan medan, dimana pada poros rotor tersebut telah terbentuk slot-slot secara paralel terhadap porosrotor.</a:t>
            </a:r>
            <a:endParaRPr lang="id-ID" dirty="0" smtClean="0">
              <a:solidFill>
                <a:srgbClr val="00B050"/>
              </a:solidFill>
            </a:endParaRPr>
          </a:p>
          <a:p>
            <a:pPr marL="0" indent="0">
              <a:buNone/>
            </a:pPr>
            <a:r>
              <a:rPr lang="id-ID" dirty="0" smtClean="0">
                <a:solidFill>
                  <a:srgbClr val="00B050"/>
                </a:solidFill>
              </a:rPr>
              <a:t>4. Kutub </a:t>
            </a:r>
          </a:p>
          <a:p>
            <a:pPr marL="0" indent="0">
              <a:buNone/>
            </a:pPr>
            <a:r>
              <a:rPr lang="id-ID" dirty="0" smtClean="0"/>
              <a:t>Kutub medan </a:t>
            </a:r>
            <a:r>
              <a:rPr lang="id-ID" dirty="0"/>
              <a:t>magnet rotor dapat berupa salient pole (kutub menonjol) dan non salient pole (kutub silinder). </a:t>
            </a:r>
          </a:p>
        </p:txBody>
      </p:sp>
    </p:spTree>
    <p:extLst>
      <p:ext uri="{BB962C8B-B14F-4D97-AF65-F5344CB8AC3E}">
        <p14:creationId xmlns:p14="http://schemas.microsoft.com/office/powerpoint/2010/main" val="248488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3.bp.blogspot.com/-xa-Xka84-3s/Uh4R7EJhSuI/AAAAAAAABL4/GwFNdLnKDsM/s1600/rotor+salient.png"/>
          <p:cNvPicPr>
            <a:picLocks noChangeAspect="1" noChangeArrowheads="1"/>
          </p:cNvPicPr>
          <p:nvPr/>
        </p:nvPicPr>
        <p:blipFill rotWithShape="1">
          <a:blip r:embed="rId2">
            <a:extLst>
              <a:ext uri="{28A0092B-C50C-407E-A947-70E740481C1C}">
                <a14:useLocalDpi xmlns:a14="http://schemas.microsoft.com/office/drawing/2010/main" val="0"/>
              </a:ext>
            </a:extLst>
          </a:blip>
          <a:srcRect b="17305"/>
          <a:stretch/>
        </p:blipFill>
        <p:spPr bwMode="auto">
          <a:xfrm>
            <a:off x="1556673" y="1216741"/>
            <a:ext cx="8934692" cy="36649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66016" y="5537707"/>
            <a:ext cx="8032968" cy="461665"/>
          </a:xfrm>
          <a:prstGeom prst="rect">
            <a:avLst/>
          </a:prstGeom>
        </p:spPr>
        <p:txBody>
          <a:bodyPr wrap="none">
            <a:spAutoFit/>
          </a:bodyPr>
          <a:lstStyle/>
          <a:p>
            <a:r>
              <a:rPr lang="id-ID" sz="2400" dirty="0">
                <a:solidFill>
                  <a:srgbClr val="000000"/>
                </a:solidFill>
                <a:latin typeface="Times New Roman" panose="02020603050405020304" pitchFamily="18" charset="0"/>
              </a:rPr>
              <a:t>Gambar </a:t>
            </a:r>
            <a:r>
              <a:rPr lang="id-ID" sz="2400" dirty="0" smtClean="0">
                <a:solidFill>
                  <a:srgbClr val="000000"/>
                </a:solidFill>
                <a:latin typeface="Times New Roman" panose="02020603050405020304" pitchFamily="18" charset="0"/>
              </a:rPr>
              <a:t>14. </a:t>
            </a:r>
            <a:r>
              <a:rPr lang="id-ID" sz="2400" dirty="0">
                <a:solidFill>
                  <a:srgbClr val="000000"/>
                </a:solidFill>
                <a:latin typeface="Times New Roman" panose="02020603050405020304" pitchFamily="18" charset="0"/>
              </a:rPr>
              <a:t>Rotor </a:t>
            </a:r>
            <a:r>
              <a:rPr lang="id-ID" sz="2400" dirty="0" smtClean="0">
                <a:solidFill>
                  <a:srgbClr val="000000"/>
                </a:solidFill>
                <a:latin typeface="Times New Roman" panose="02020603050405020304" pitchFamily="18" charset="0"/>
              </a:rPr>
              <a:t>salient (kutub sepatu) pada generator sinkron</a:t>
            </a:r>
            <a:endParaRPr lang="id-ID" sz="2400" dirty="0"/>
          </a:p>
        </p:txBody>
      </p:sp>
    </p:spTree>
    <p:extLst>
      <p:ext uri="{BB962C8B-B14F-4D97-AF65-F5344CB8AC3E}">
        <p14:creationId xmlns:p14="http://schemas.microsoft.com/office/powerpoint/2010/main" val="132988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7731" y="752167"/>
            <a:ext cx="8846760" cy="3716593"/>
          </a:xfrm>
          <a:prstGeom prst="rect">
            <a:avLst/>
          </a:prstGeom>
        </p:spPr>
      </p:pic>
      <p:sp>
        <p:nvSpPr>
          <p:cNvPr id="5" name="Rectangle 4"/>
          <p:cNvSpPr/>
          <p:nvPr/>
        </p:nvSpPr>
        <p:spPr>
          <a:xfrm>
            <a:off x="2308546" y="5146875"/>
            <a:ext cx="7265130" cy="461665"/>
          </a:xfrm>
          <a:prstGeom prst="rect">
            <a:avLst/>
          </a:prstGeom>
        </p:spPr>
        <p:txBody>
          <a:bodyPr wrap="none">
            <a:spAutoFit/>
          </a:bodyPr>
          <a:lstStyle/>
          <a:p>
            <a:r>
              <a:rPr lang="id-ID" sz="2400" dirty="0">
                <a:solidFill>
                  <a:srgbClr val="000000"/>
                </a:solidFill>
                <a:latin typeface="Times New Roman" panose="02020603050405020304" pitchFamily="18" charset="0"/>
              </a:rPr>
              <a:t>Gambar </a:t>
            </a:r>
            <a:r>
              <a:rPr lang="id-ID" sz="2400" dirty="0" smtClean="0">
                <a:solidFill>
                  <a:srgbClr val="000000"/>
                </a:solidFill>
                <a:latin typeface="Times New Roman" panose="02020603050405020304" pitchFamily="18" charset="0"/>
              </a:rPr>
              <a:t>15. </a:t>
            </a:r>
            <a:r>
              <a:rPr lang="id-ID" sz="2400" dirty="0">
                <a:solidFill>
                  <a:srgbClr val="000000"/>
                </a:solidFill>
                <a:latin typeface="Times New Roman" panose="02020603050405020304" pitchFamily="18" charset="0"/>
              </a:rPr>
              <a:t>Rotor Bentuk Menonjol dan Bentuk Silinder </a:t>
            </a:r>
            <a:endParaRPr lang="id-ID" sz="2400" dirty="0"/>
          </a:p>
        </p:txBody>
      </p:sp>
    </p:spTree>
    <p:extLst>
      <p:ext uri="{BB962C8B-B14F-4D97-AF65-F5344CB8AC3E}">
        <p14:creationId xmlns:p14="http://schemas.microsoft.com/office/powerpoint/2010/main" val="401418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3897"/>
            <a:ext cx="10515600" cy="5233066"/>
          </a:xfrm>
        </p:spPr>
        <p:txBody>
          <a:bodyPr>
            <a:normAutofit/>
          </a:bodyPr>
          <a:lstStyle/>
          <a:p>
            <a:pPr marL="0" indent="0" algn="just">
              <a:buNone/>
            </a:pPr>
            <a:r>
              <a:rPr lang="id-ID" sz="2400" dirty="0"/>
              <a:t>Komponen utama dari rotor sebuah generator adalah magnet. Magnet ini dapat berupa magnet permanen maupun magnet yang dibangkitkan dengan menggunakan kumparan. Pada generator yang menggunakan kumparan sebagai magnet buatan, maka dibutuhkan arus listrik yang mengalir ke kumparan tersebut. Proses dari pembangkitan medan magnet secara buatan pada generator inilah yang disebut dengan proses eksitasi.</a:t>
            </a:r>
          </a:p>
        </p:txBody>
      </p:sp>
      <p:sp>
        <p:nvSpPr>
          <p:cNvPr id="4" name="Title 1"/>
          <p:cNvSpPr>
            <a:spLocks noGrp="1"/>
          </p:cNvSpPr>
          <p:nvPr>
            <p:ph type="title"/>
          </p:nvPr>
        </p:nvSpPr>
        <p:spPr>
          <a:xfrm>
            <a:off x="838200" y="365126"/>
            <a:ext cx="10515600" cy="431288"/>
          </a:xfrm>
        </p:spPr>
        <p:txBody>
          <a:bodyPr>
            <a:noAutofit/>
          </a:bodyPr>
          <a:lstStyle/>
          <a:p>
            <a:r>
              <a:rPr lang="id-ID" sz="3600" b="1" dirty="0">
                <a:solidFill>
                  <a:srgbClr val="00B0F0"/>
                </a:solidFill>
              </a:rPr>
              <a:t>C</a:t>
            </a:r>
            <a:r>
              <a:rPr lang="id-ID" sz="3600" b="1" dirty="0" smtClean="0">
                <a:solidFill>
                  <a:srgbClr val="00B0F0"/>
                </a:solidFill>
              </a:rPr>
              <a:t>. Eksitasi</a:t>
            </a:r>
            <a:endParaRPr lang="id-ID" sz="3600" b="1" dirty="0">
              <a:solidFill>
                <a:srgbClr val="00B0F0"/>
              </a:solidFill>
            </a:endParaRPr>
          </a:p>
        </p:txBody>
      </p:sp>
      <p:pic>
        <p:nvPicPr>
          <p:cNvPr id="11266" name="Picture 2" descr="Exci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2" y="2947430"/>
            <a:ext cx="5088191" cy="2998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05340" y="5909556"/>
            <a:ext cx="4907113" cy="461665"/>
          </a:xfrm>
          <a:prstGeom prst="rect">
            <a:avLst/>
          </a:prstGeom>
        </p:spPr>
        <p:txBody>
          <a:bodyPr wrap="none">
            <a:spAutoFit/>
          </a:bodyPr>
          <a:lstStyle/>
          <a:p>
            <a:r>
              <a:rPr lang="id-ID" sz="2400" dirty="0">
                <a:solidFill>
                  <a:srgbClr val="000000"/>
                </a:solidFill>
                <a:latin typeface="Times New Roman" panose="02020603050405020304" pitchFamily="18" charset="0"/>
              </a:rPr>
              <a:t>Gambar </a:t>
            </a:r>
            <a:r>
              <a:rPr lang="id-ID" sz="2400" dirty="0" smtClean="0">
                <a:solidFill>
                  <a:srgbClr val="000000"/>
                </a:solidFill>
                <a:latin typeface="Times New Roman" panose="02020603050405020304" pitchFamily="18" charset="0"/>
              </a:rPr>
              <a:t>16. Generator dengan eksitasi</a:t>
            </a:r>
            <a:endParaRPr lang="id-ID" sz="2400" dirty="0"/>
          </a:p>
        </p:txBody>
      </p:sp>
    </p:spTree>
    <p:extLst>
      <p:ext uri="{BB962C8B-B14F-4D97-AF65-F5344CB8AC3E}">
        <p14:creationId xmlns:p14="http://schemas.microsoft.com/office/powerpoint/2010/main" val="388163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194" y="1032387"/>
            <a:ext cx="10515600" cy="4822722"/>
          </a:xfrm>
        </p:spPr>
        <p:txBody>
          <a:bodyPr/>
          <a:lstStyle/>
          <a:p>
            <a:pPr marL="0" indent="0" algn="just">
              <a:buNone/>
            </a:pPr>
            <a:r>
              <a:rPr lang="id-ID" dirty="0"/>
              <a:t>Pada generator dengan sistem eksitasi, besar tegangan listrik yang dihasilkan oleh generator sebanding dengan besar medan magnet di dalamnya, sedangkan besar medan magnet ini sebanding dengan besar arus eksitasi yang dibangkitkan. Maka, jika arus eksitasi sama dengan nol, maka tegangan listrik juga sama dengan nol. Atas dasar ini, sistem eksitasi dapat dikatakan sebagai sebuah sistem </a:t>
            </a:r>
            <a:r>
              <a:rPr lang="id-ID" i="1" dirty="0"/>
              <a:t>amplifier</a:t>
            </a:r>
            <a:r>
              <a:rPr lang="id-ID" dirty="0"/>
              <a:t>, dimana sejumlah kecil daya dapat mengontrol sejumlah daya yang besar. Prinsip ini menjadi dasar untuk mengontrol tegangan keluaran generator, jika tegangan sistem turun maka arus eksitasi harus ditambah, dan jika tegangan sistem terlalu tinggi maka arus eksitasi dapat diturunkan.</a:t>
            </a:r>
          </a:p>
        </p:txBody>
      </p:sp>
    </p:spTree>
    <p:extLst>
      <p:ext uri="{BB962C8B-B14F-4D97-AF65-F5344CB8AC3E}">
        <p14:creationId xmlns:p14="http://schemas.microsoft.com/office/powerpoint/2010/main" val="101026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id-ID" b="1" dirty="0" smtClean="0">
                <a:solidFill>
                  <a:srgbClr val="FF0000"/>
                </a:solidFill>
              </a:rPr>
              <a:t>1. GENERATOR</a:t>
            </a:r>
            <a:endParaRPr lang="id-ID" b="1" dirty="0">
              <a:solidFill>
                <a:srgbClr val="FF0000"/>
              </a:solidFill>
            </a:endParaRPr>
          </a:p>
        </p:txBody>
      </p:sp>
      <p:sp>
        <p:nvSpPr>
          <p:cNvPr id="3" name="Content Placeholder 2"/>
          <p:cNvSpPr>
            <a:spLocks noGrp="1"/>
          </p:cNvSpPr>
          <p:nvPr>
            <p:ph idx="1"/>
          </p:nvPr>
        </p:nvSpPr>
        <p:spPr>
          <a:xfrm>
            <a:off x="838200" y="1135626"/>
            <a:ext cx="10515600" cy="5041337"/>
          </a:xfrm>
        </p:spPr>
        <p:txBody>
          <a:bodyPr/>
          <a:lstStyle/>
          <a:p>
            <a:pPr marL="0" indent="0" algn="just">
              <a:buNone/>
            </a:pPr>
            <a:r>
              <a:rPr lang="id-ID" dirty="0" smtClean="0"/>
              <a:t>Generator </a:t>
            </a:r>
            <a:r>
              <a:rPr lang="id-ID" dirty="0"/>
              <a:t>adalah suatu alat yang menghasilkan tenaga listrik dengan masukan tenaga mekanik. Jadi disini generator berfungsi untuk mengubah tenaga mekanik menjadi tenaga </a:t>
            </a:r>
            <a:r>
              <a:rPr lang="id-ID" dirty="0" smtClean="0"/>
              <a:t>listrik.</a:t>
            </a:r>
            <a:endParaRPr lang="id-ID" dirty="0"/>
          </a:p>
        </p:txBody>
      </p:sp>
      <p:pic>
        <p:nvPicPr>
          <p:cNvPr id="1026" name="Picture 2" descr="https://4.imimg.com/data4/OS/DP/MY-1770989/ac-generator-motor-500x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7528" t="18271" r="12250" b="15457"/>
          <a:stretch/>
        </p:blipFill>
        <p:spPr bwMode="auto">
          <a:xfrm>
            <a:off x="940211" y="2902346"/>
            <a:ext cx="2761634" cy="2281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5.imimg.com/data5/XL/BD/MY-29486495/2-1-motor-generator-set-ac-to-dc-500x500-500x500.jpg"/>
          <p:cNvPicPr>
            <a:picLocks noChangeAspect="1" noChangeArrowheads="1"/>
          </p:cNvPicPr>
          <p:nvPr/>
        </p:nvPicPr>
        <p:blipFill rotWithShape="1">
          <a:blip r:embed="rId3">
            <a:extLst>
              <a:ext uri="{28A0092B-C50C-407E-A947-70E740481C1C}">
                <a14:useLocalDpi xmlns:a14="http://schemas.microsoft.com/office/drawing/2010/main" val="0"/>
              </a:ext>
            </a:extLst>
          </a:blip>
          <a:srcRect l="6643" t="25703" r="7266" b="24439"/>
          <a:stretch/>
        </p:blipFill>
        <p:spPr bwMode="auto">
          <a:xfrm>
            <a:off x="3943352" y="3128440"/>
            <a:ext cx="3548829" cy="2055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gallery101.files.wordpress.com/2017/01/mesin-genset.jpg"/>
          <p:cNvPicPr>
            <a:picLocks noChangeAspect="1" noChangeArrowheads="1"/>
          </p:cNvPicPr>
          <p:nvPr/>
        </p:nvPicPr>
        <p:blipFill rotWithShape="1">
          <a:blip r:embed="rId4">
            <a:extLst>
              <a:ext uri="{28A0092B-C50C-407E-A947-70E740481C1C}">
                <a14:useLocalDpi xmlns:a14="http://schemas.microsoft.com/office/drawing/2010/main" val="0"/>
              </a:ext>
            </a:extLst>
          </a:blip>
          <a:srcRect r="7906"/>
          <a:stretch/>
        </p:blipFill>
        <p:spPr bwMode="auto">
          <a:xfrm>
            <a:off x="7810907" y="3117269"/>
            <a:ext cx="3274142" cy="19980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03006" y="5589993"/>
            <a:ext cx="4507901" cy="461665"/>
          </a:xfrm>
          <a:prstGeom prst="rect">
            <a:avLst/>
          </a:prstGeom>
        </p:spPr>
        <p:txBody>
          <a:bodyPr wrap="none">
            <a:spAutoFit/>
          </a:bodyPr>
          <a:lstStyle/>
          <a:p>
            <a:r>
              <a:rPr lang="id-ID" sz="2400" dirty="0" smtClean="0"/>
              <a:t>Gambar 1. Contoh generator listrik</a:t>
            </a:r>
            <a:endParaRPr lang="id-ID" sz="2400" dirty="0"/>
          </a:p>
        </p:txBody>
      </p:sp>
    </p:spTree>
    <p:extLst>
      <p:ext uri="{BB962C8B-B14F-4D97-AF65-F5344CB8AC3E}">
        <p14:creationId xmlns:p14="http://schemas.microsoft.com/office/powerpoint/2010/main" val="2543123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60439"/>
            <a:ext cx="10783529" cy="5869858"/>
          </a:xfrm>
        </p:spPr>
        <p:txBody>
          <a:bodyPr>
            <a:normAutofit fontScale="92500" lnSpcReduction="10000"/>
          </a:bodyPr>
          <a:lstStyle/>
          <a:p>
            <a:pPr marL="0" indent="0">
              <a:buNone/>
            </a:pPr>
            <a:r>
              <a:rPr lang="id-ID" dirty="0" smtClean="0">
                <a:solidFill>
                  <a:srgbClr val="00B050"/>
                </a:solidFill>
              </a:rPr>
              <a:t>C.1. Secara </a:t>
            </a:r>
            <a:r>
              <a:rPr lang="id-ID" dirty="0">
                <a:solidFill>
                  <a:srgbClr val="00B050"/>
                </a:solidFill>
              </a:rPr>
              <a:t>umum </a:t>
            </a:r>
            <a:r>
              <a:rPr lang="id-ID" i="1" dirty="0">
                <a:solidFill>
                  <a:srgbClr val="00B050"/>
                </a:solidFill>
              </a:rPr>
              <a:t>exciter</a:t>
            </a:r>
            <a:r>
              <a:rPr lang="id-ID" dirty="0">
                <a:solidFill>
                  <a:srgbClr val="00B050"/>
                </a:solidFill>
              </a:rPr>
              <a:t> dapat dikelompokkan menjadi dua jenis, yaitu</a:t>
            </a:r>
            <a:r>
              <a:rPr lang="id-ID" dirty="0" smtClean="0">
                <a:solidFill>
                  <a:srgbClr val="00B050"/>
                </a:solidFill>
              </a:rPr>
              <a:t>:</a:t>
            </a:r>
          </a:p>
          <a:p>
            <a:pPr marL="354013" indent="-354013" algn="just">
              <a:buNone/>
            </a:pPr>
            <a:r>
              <a:rPr lang="id-ID" dirty="0" smtClean="0"/>
              <a:t>1</a:t>
            </a:r>
            <a:r>
              <a:rPr lang="id-ID" i="1" dirty="0" smtClean="0"/>
              <a:t>. Exciter</a:t>
            </a:r>
            <a:r>
              <a:rPr lang="id-ID" dirty="0"/>
              <a:t> Berputar. </a:t>
            </a:r>
            <a:r>
              <a:rPr lang="id-ID" i="1" dirty="0"/>
              <a:t>Exciter </a:t>
            </a:r>
            <a:r>
              <a:rPr lang="id-ID" dirty="0"/>
              <a:t>jenis ini membangkitkan arus listrik DC dengan menggunakan semacam generator berukuran kecil yang ikut berputar dengan generator utama. Ada dua tipe </a:t>
            </a:r>
            <a:r>
              <a:rPr lang="id-ID" i="1" dirty="0"/>
              <a:t>exciter</a:t>
            </a:r>
            <a:r>
              <a:rPr lang="id-ID" dirty="0"/>
              <a:t> berputar, </a:t>
            </a:r>
            <a:r>
              <a:rPr lang="id-ID" dirty="0" smtClean="0"/>
              <a:t>yaitu </a:t>
            </a:r>
            <a:r>
              <a:rPr lang="id-ID" dirty="0"/>
              <a:t>adalah</a:t>
            </a:r>
            <a:r>
              <a:rPr lang="id-ID" dirty="0" smtClean="0"/>
              <a:t>:</a:t>
            </a:r>
          </a:p>
          <a:p>
            <a:pPr marL="900113" indent="-546100" algn="just">
              <a:buAutoNum type="alphaLcPeriod"/>
            </a:pPr>
            <a:r>
              <a:rPr lang="id-ID" dirty="0" smtClean="0"/>
              <a:t>Tipe </a:t>
            </a:r>
            <a:r>
              <a:rPr lang="id-ID" dirty="0"/>
              <a:t>yang menggunakan </a:t>
            </a:r>
            <a:r>
              <a:rPr lang="id-ID" i="1" dirty="0" smtClean="0"/>
              <a:t>brush </a:t>
            </a:r>
            <a:r>
              <a:rPr lang="id-ID" dirty="0" smtClean="0"/>
              <a:t>(sikat). </a:t>
            </a:r>
            <a:r>
              <a:rPr lang="id-ID" dirty="0"/>
              <a:t>Tipe klasik ini memerlukan komponen </a:t>
            </a:r>
            <a:r>
              <a:rPr lang="id-ID" i="1" dirty="0"/>
              <a:t>slip-ring</a:t>
            </a:r>
            <a:r>
              <a:rPr lang="id-ID" dirty="0"/>
              <a:t> untuk menghubungkan arus yang dibangkitkan oleh </a:t>
            </a:r>
            <a:r>
              <a:rPr lang="id-ID" i="1" dirty="0"/>
              <a:t>exciter</a:t>
            </a:r>
            <a:r>
              <a:rPr lang="id-ID" dirty="0"/>
              <a:t> dengan rotor generator. Sehingga tipe ini memerlukan perawatan yang berjangka</a:t>
            </a:r>
            <a:r>
              <a:rPr lang="id-ID" dirty="0" smtClean="0"/>
              <a:t>.</a:t>
            </a:r>
          </a:p>
          <a:p>
            <a:pPr marL="900113" indent="-546100" algn="just">
              <a:buFont typeface="Arial" panose="020B0604020202020204" pitchFamily="34" charset="0"/>
              <a:buAutoNum type="alphaLcPeriod"/>
            </a:pPr>
            <a:r>
              <a:rPr lang="id-ID" dirty="0"/>
              <a:t>Tipe </a:t>
            </a:r>
            <a:r>
              <a:rPr lang="id-ID" i="1" dirty="0"/>
              <a:t>brushless</a:t>
            </a:r>
            <a:r>
              <a:rPr lang="id-ID" dirty="0"/>
              <a:t>. Tipe ini lebih modern karena </a:t>
            </a:r>
            <a:r>
              <a:rPr lang="id-ID" i="1" dirty="0"/>
              <a:t>exciter</a:t>
            </a:r>
            <a:r>
              <a:rPr lang="id-ID" dirty="0"/>
              <a:t> berada satu poros dengan generator utama. Supply arus dari </a:t>
            </a:r>
            <a:r>
              <a:rPr lang="id-ID" i="1" dirty="0"/>
              <a:t>exciter</a:t>
            </a:r>
            <a:r>
              <a:rPr lang="id-ID" dirty="0"/>
              <a:t> kumparan magnet generator dihubungkan dengan plat dioda.</a:t>
            </a:r>
          </a:p>
          <a:p>
            <a:pPr marL="354013" indent="-354013" algn="just">
              <a:buNone/>
            </a:pPr>
            <a:r>
              <a:rPr lang="id-ID" dirty="0" smtClean="0"/>
              <a:t>2. </a:t>
            </a:r>
            <a:r>
              <a:rPr lang="id-ID" i="1" dirty="0"/>
              <a:t>Exciter</a:t>
            </a:r>
            <a:r>
              <a:rPr lang="id-ID" dirty="0"/>
              <a:t> Statis. </a:t>
            </a:r>
            <a:r>
              <a:rPr lang="id-ID" i="1" dirty="0"/>
              <a:t>Exciter</a:t>
            </a:r>
            <a:r>
              <a:rPr lang="id-ID" dirty="0"/>
              <a:t> tipe ini tidak menggunakan generator kecil sebagai pembangkit arus DC untuk generator utamanya. Tipe ini menggunakan arus listrik yang keluar dari generator yang "disearahkan" menjadi DC dan disupply ke rotor generator utama.</a:t>
            </a:r>
          </a:p>
          <a:p>
            <a:pPr marL="0" indent="0" algn="just">
              <a:buNone/>
            </a:pPr>
            <a:endParaRPr lang="id-ID" dirty="0"/>
          </a:p>
          <a:p>
            <a:pPr marL="354013" indent="-354013" algn="just">
              <a:buNone/>
            </a:pPr>
            <a:endParaRPr lang="id-ID" dirty="0">
              <a:solidFill>
                <a:srgbClr val="00B050"/>
              </a:solidFill>
            </a:endParaRPr>
          </a:p>
        </p:txBody>
      </p:sp>
    </p:spTree>
    <p:extLst>
      <p:ext uri="{BB962C8B-B14F-4D97-AF65-F5344CB8AC3E}">
        <p14:creationId xmlns:p14="http://schemas.microsoft.com/office/powerpoint/2010/main" val="1726375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475533"/>
          </a:xfrm>
        </p:spPr>
        <p:txBody>
          <a:bodyPr>
            <a:noAutofit/>
          </a:bodyPr>
          <a:lstStyle/>
          <a:p>
            <a:r>
              <a:rPr lang="id-ID" sz="3600" b="1" dirty="0" smtClean="0">
                <a:solidFill>
                  <a:srgbClr val="00B0F0"/>
                </a:solidFill>
              </a:rPr>
              <a:t>4.2. Prinsip Kerja Generator Sinkron  </a:t>
            </a:r>
            <a:endParaRPr lang="id-ID" sz="3600" b="1" dirty="0">
              <a:solidFill>
                <a:srgbClr val="00B0F0"/>
              </a:solidFill>
            </a:endParaRPr>
          </a:p>
        </p:txBody>
      </p:sp>
      <p:sp>
        <p:nvSpPr>
          <p:cNvPr id="7" name="Rectangle 6"/>
          <p:cNvSpPr/>
          <p:nvPr/>
        </p:nvSpPr>
        <p:spPr>
          <a:xfrm>
            <a:off x="3471154" y="6030749"/>
            <a:ext cx="4942379" cy="461665"/>
          </a:xfrm>
          <a:prstGeom prst="rect">
            <a:avLst/>
          </a:prstGeom>
        </p:spPr>
        <p:txBody>
          <a:bodyPr wrap="none">
            <a:spAutoFit/>
          </a:bodyPr>
          <a:lstStyle/>
          <a:p>
            <a:r>
              <a:rPr lang="id-ID" sz="2400" dirty="0">
                <a:solidFill>
                  <a:srgbClr val="000000"/>
                </a:solidFill>
                <a:latin typeface="Times New Roman" panose="02020603050405020304" pitchFamily="18" charset="0"/>
              </a:rPr>
              <a:t>Gambar </a:t>
            </a:r>
            <a:r>
              <a:rPr lang="id-ID" sz="2400" dirty="0" smtClean="0">
                <a:solidFill>
                  <a:srgbClr val="000000"/>
                </a:solidFill>
                <a:latin typeface="Times New Roman" panose="02020603050405020304" pitchFamily="18" charset="0"/>
              </a:rPr>
              <a:t>17. Ilustarsi generator sinkron</a:t>
            </a:r>
            <a:endParaRPr lang="id-ID" sz="2400" dirty="0"/>
          </a:p>
        </p:txBody>
      </p:sp>
      <p:pic>
        <p:nvPicPr>
          <p:cNvPr id="1026" name="Picture 2" descr="http://artikel-teknologi.com/wp-content/uploads/2015/01/IMG_198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280" y="1699188"/>
            <a:ext cx="9412129" cy="393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447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93953" y="891033"/>
                <a:ext cx="10916265" cy="5426037"/>
              </a:xfrm>
              <a:prstGeom prst="rect">
                <a:avLst/>
              </a:prstGeom>
            </p:spPr>
            <p:txBody>
              <a:bodyPr wrap="square">
                <a:spAutoFit/>
              </a:bodyPr>
              <a:lstStyle/>
              <a:p>
                <a:pPr marL="342900" indent="-342900" algn="just">
                  <a:buFont typeface="+mj-lt"/>
                  <a:buAutoNum type="arabicPeriod"/>
                </a:pPr>
                <a:r>
                  <a:rPr lang="id-ID" sz="2000" dirty="0" smtClean="0">
                    <a:solidFill>
                      <a:srgbClr val="222222"/>
                    </a:solidFill>
                    <a:latin typeface="Open Sans"/>
                  </a:rPr>
                  <a:t>Kumparan medan yang ada pada rotor dihubungkan ke sumber eksitasi yang akan memberikan suplay arus listrik searah (DC) terhadap kumparan medan. Dengan adanya arus searah yang mengalir lewat kumparan medan, maka akan menimbulkan fluks.</a:t>
                </a:r>
                <a:r>
                  <a:rPr lang="id-ID" sz="2000" dirty="0"/>
                  <a:t> yang besarnya terhadap waktu adalah tetap.</a:t>
                </a:r>
                <a:endParaRPr lang="id-ID" sz="2000" dirty="0" smtClean="0">
                  <a:solidFill>
                    <a:srgbClr val="222222"/>
                  </a:solidFill>
                  <a:latin typeface="Open Sans"/>
                </a:endParaRPr>
              </a:p>
              <a:p>
                <a:pPr marL="342900" indent="-342900">
                  <a:buFont typeface="+mj-lt"/>
                  <a:buAutoNum type="arabicPeriod"/>
                </a:pPr>
                <a:r>
                  <a:rPr lang="id-ID" sz="2000" dirty="0" smtClean="0"/>
                  <a:t>Penggerak mula pada generator yang sudah terkopel dengan rotor segera dioperasikan sehingga rotor berputar pada kecepatan nominalnya.</a:t>
                </a:r>
              </a:p>
              <a:p>
                <a:r>
                  <a:rPr lang="id-ID" sz="2000" dirty="0" smtClean="0"/>
                  <a:t>	</a:t>
                </a:r>
                <a14:m>
                  <m:oMath xmlns:m="http://schemas.openxmlformats.org/officeDocument/2006/math">
                    <m:r>
                      <a:rPr lang="id-ID" sz="3200" i="1">
                        <a:latin typeface="Cambria Math" panose="02040503050406030204" pitchFamily="18" charset="0"/>
                      </a:rPr>
                      <m:t>𝑛</m:t>
                    </m:r>
                    <m:r>
                      <a:rPr lang="id-ID" sz="3200" i="1">
                        <a:latin typeface="Cambria Math" panose="02040503050406030204" pitchFamily="18" charset="0"/>
                      </a:rPr>
                      <m:t>=</m:t>
                    </m:r>
                    <m:f>
                      <m:fPr>
                        <m:ctrlPr>
                          <a:rPr lang="id-ID" sz="3200" i="1">
                            <a:latin typeface="Cambria Math" panose="02040503050406030204" pitchFamily="18" charset="0"/>
                          </a:rPr>
                        </m:ctrlPr>
                      </m:fPr>
                      <m:num>
                        <m:r>
                          <a:rPr lang="id-ID" sz="3200" i="1">
                            <a:latin typeface="Cambria Math" panose="02040503050406030204" pitchFamily="18" charset="0"/>
                          </a:rPr>
                          <m:t>120</m:t>
                        </m:r>
                        <m:r>
                          <a:rPr lang="id-ID" sz="3200" i="1">
                            <a:latin typeface="Cambria Math" panose="02040503050406030204" pitchFamily="18" charset="0"/>
                          </a:rPr>
                          <m:t>𝑓</m:t>
                        </m:r>
                      </m:num>
                      <m:den>
                        <m:r>
                          <a:rPr lang="id-ID" sz="3200" i="1">
                            <a:latin typeface="Cambria Math" panose="02040503050406030204" pitchFamily="18" charset="0"/>
                          </a:rPr>
                          <m:t>𝑃</m:t>
                        </m:r>
                      </m:den>
                    </m:f>
                  </m:oMath>
                </a14:m>
                <a:endParaRPr lang="id-ID" sz="2000" dirty="0" smtClean="0"/>
              </a:p>
              <a:p>
                <a:r>
                  <a:rPr lang="id-ID" sz="2000" dirty="0"/>
                  <a:t> </a:t>
                </a:r>
                <a:r>
                  <a:rPr lang="id-ID" sz="2000" dirty="0" smtClean="0"/>
                  <a:t>       dimana :</a:t>
                </a:r>
              </a:p>
              <a:p>
                <a:r>
                  <a:rPr lang="id-ID" sz="2000" dirty="0" smtClean="0"/>
                  <a:t>		n = </a:t>
                </a:r>
                <a:r>
                  <a:rPr lang="id-ID" sz="2000" dirty="0"/>
                  <a:t>Kecepatan putar rotor (rpm</a:t>
                </a:r>
                <a:r>
                  <a:rPr lang="id-ID" sz="2000" dirty="0" smtClean="0"/>
                  <a:t>)</a:t>
                </a:r>
              </a:p>
              <a:p>
                <a:r>
                  <a:rPr lang="id-ID" sz="2000" dirty="0"/>
                  <a:t>	</a:t>
                </a:r>
                <a:r>
                  <a:rPr lang="id-ID" sz="2000" dirty="0" smtClean="0"/>
                  <a:t>	</a:t>
                </a:r>
                <a:r>
                  <a:rPr lang="id-ID" sz="2000" i="1" dirty="0"/>
                  <a:t>P </a:t>
                </a:r>
                <a:r>
                  <a:rPr lang="id-ID" sz="2000" dirty="0"/>
                  <a:t>= Jumlah kutub </a:t>
                </a:r>
                <a:r>
                  <a:rPr lang="id-ID" sz="2000" dirty="0" smtClean="0"/>
                  <a:t>rotor</a:t>
                </a:r>
              </a:p>
              <a:p>
                <a:r>
                  <a:rPr lang="id-ID" sz="2000" dirty="0"/>
                  <a:t>	</a:t>
                </a:r>
                <a:r>
                  <a:rPr lang="id-ID" sz="2000" dirty="0" smtClean="0"/>
                  <a:t>	</a:t>
                </a:r>
                <a:r>
                  <a:rPr lang="id-ID" sz="2000" i="1" dirty="0"/>
                  <a:t>f </a:t>
                </a:r>
                <a:r>
                  <a:rPr lang="id-ID" sz="2000" dirty="0"/>
                  <a:t>= frekuensi (Hz)</a:t>
                </a:r>
                <a:endParaRPr lang="id-ID" sz="2000" dirty="0" smtClean="0"/>
              </a:p>
              <a:p>
                <a:pPr marL="265113" indent="-265113" algn="just"/>
                <a:r>
                  <a:rPr lang="id-ID" sz="2000" dirty="0" smtClean="0"/>
                  <a:t>3. Perputaran yang ada pada rotor memutar medan magnet yang dihasilkan oleh kumparan medan. Medan putar yang dihasilkan  rotor diinduksikan pada kumparan jangkar sehingga kumparan jangkar yang ada pada stator menghasilkan fluks magnetik. Fluks tersebut bisa berubah-ubah besarnya terhadap waktu. Perubahan fluks tersebut menimbulkan GGL induksi pada ujung kumparan</a:t>
                </a:r>
                <a:r>
                  <a:rPr lang="id-ID" sz="2000" dirty="0" smtClean="0">
                    <a:solidFill>
                      <a:srgbClr val="222222"/>
                    </a:solidFill>
                    <a:latin typeface="Open Sans"/>
                  </a:rPr>
                  <a:t>. Hal tersebut sesuai denagn persamaan matematis berikut : </a:t>
                </a:r>
                <a:endParaRPr lang="id-ID" sz="2000" dirty="0"/>
              </a:p>
            </p:txBody>
          </p:sp>
        </mc:Choice>
        <mc:Fallback xmlns="">
          <p:sp>
            <p:nvSpPr>
              <p:cNvPr id="4" name="Rectangle 3"/>
              <p:cNvSpPr>
                <a:spLocks noRot="1" noChangeAspect="1" noMove="1" noResize="1" noEditPoints="1" noAdjustHandles="1" noChangeArrowheads="1" noChangeShapeType="1" noTextEdit="1"/>
              </p:cNvSpPr>
              <p:nvPr/>
            </p:nvSpPr>
            <p:spPr>
              <a:xfrm>
                <a:off x="793953" y="891033"/>
                <a:ext cx="10916265" cy="5426037"/>
              </a:xfrm>
              <a:prstGeom prst="rect">
                <a:avLst/>
              </a:prstGeom>
              <a:blipFill rotWithShape="0">
                <a:blip r:embed="rId2"/>
                <a:stretch>
                  <a:fillRect l="-614" t="-449" r="-614" b="-899"/>
                </a:stretch>
              </a:blipFill>
            </p:spPr>
            <p:txBody>
              <a:bodyPr/>
              <a:lstStyle/>
              <a:p>
                <a:r>
                  <a:rPr lang="id-ID">
                    <a:noFill/>
                  </a:rPr>
                  <a:t> </a:t>
                </a:r>
              </a:p>
            </p:txBody>
          </p:sp>
        </mc:Fallback>
      </mc:AlternateContent>
    </p:spTree>
    <p:extLst>
      <p:ext uri="{BB962C8B-B14F-4D97-AF65-F5344CB8AC3E}">
        <p14:creationId xmlns:p14="http://schemas.microsoft.com/office/powerpoint/2010/main" val="3595103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79871" y="201486"/>
            <a:ext cx="4424516" cy="6412354"/>
            <a:chOff x="6725265" y="206477"/>
            <a:chExt cx="4424516" cy="6412354"/>
          </a:xfrm>
        </p:grpSpPr>
        <p:sp>
          <p:nvSpPr>
            <p:cNvPr id="5" name="Rectangle 4"/>
            <p:cNvSpPr/>
            <p:nvPr/>
          </p:nvSpPr>
          <p:spPr>
            <a:xfrm>
              <a:off x="6725265" y="206477"/>
              <a:ext cx="4424516" cy="6412354"/>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478" y="275227"/>
              <a:ext cx="3790335" cy="6274854"/>
            </a:xfrm>
            <a:prstGeom prst="rect">
              <a:avLst/>
            </a:prstGeom>
          </p:spPr>
        </p:pic>
      </p:grpSp>
      <p:grpSp>
        <p:nvGrpSpPr>
          <p:cNvPr id="13" name="Group 12"/>
          <p:cNvGrpSpPr/>
          <p:nvPr/>
        </p:nvGrpSpPr>
        <p:grpSpPr>
          <a:xfrm>
            <a:off x="6223820" y="270237"/>
            <a:ext cx="4424516" cy="3372616"/>
            <a:chOff x="6223820" y="270237"/>
            <a:chExt cx="4424516" cy="3372616"/>
          </a:xfrm>
        </p:grpSpPr>
        <p:sp>
          <p:nvSpPr>
            <p:cNvPr id="10" name="Rectangle 9"/>
            <p:cNvSpPr/>
            <p:nvPr/>
          </p:nvSpPr>
          <p:spPr>
            <a:xfrm>
              <a:off x="6223820" y="270237"/>
              <a:ext cx="4424516" cy="3372616"/>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6549"/>
            <a:stretch/>
          </p:blipFill>
          <p:spPr>
            <a:xfrm>
              <a:off x="6569178" y="471948"/>
              <a:ext cx="3733800" cy="2878673"/>
            </a:xfrm>
            <a:prstGeom prst="rect">
              <a:avLst/>
            </a:prstGeom>
          </p:spPr>
        </p:pic>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4017691"/>
            <a:ext cx="6144302" cy="2161884"/>
          </a:xfrm>
          <a:prstGeom prst="rect">
            <a:avLst/>
          </a:prstGeom>
        </p:spPr>
      </p:pic>
    </p:spTree>
    <p:extLst>
      <p:ext uri="{BB962C8B-B14F-4D97-AF65-F5344CB8AC3E}">
        <p14:creationId xmlns:p14="http://schemas.microsoft.com/office/powerpoint/2010/main" val="100288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0877"/>
            <a:ext cx="10515600" cy="5056086"/>
          </a:xfrm>
        </p:spPr>
        <p:txBody>
          <a:bodyPr/>
          <a:lstStyle/>
          <a:p>
            <a:pPr marL="0" indent="0">
              <a:buNone/>
            </a:pPr>
            <a:r>
              <a:rPr lang="id-ID" b="1" dirty="0" smtClean="0">
                <a:solidFill>
                  <a:srgbClr val="00B050"/>
                </a:solidFill>
              </a:rPr>
              <a:t>A. Generator </a:t>
            </a:r>
            <a:r>
              <a:rPr lang="id-ID" b="1" dirty="0">
                <a:solidFill>
                  <a:srgbClr val="00B050"/>
                </a:solidFill>
              </a:rPr>
              <a:t>sinkron </a:t>
            </a:r>
            <a:r>
              <a:rPr lang="id-ID" b="1" dirty="0" smtClean="0">
                <a:solidFill>
                  <a:srgbClr val="00B050"/>
                </a:solidFill>
              </a:rPr>
              <a:t>keadaan </a:t>
            </a:r>
            <a:r>
              <a:rPr lang="id-ID" b="1" dirty="0">
                <a:solidFill>
                  <a:srgbClr val="00B050"/>
                </a:solidFill>
              </a:rPr>
              <a:t>jalan tanpa beban </a:t>
            </a:r>
            <a:endParaRPr lang="id-ID" b="1" dirty="0" smtClean="0">
              <a:solidFill>
                <a:srgbClr val="00B050"/>
              </a:solidFill>
            </a:endParaRPr>
          </a:p>
          <a:p>
            <a:pPr marL="0" indent="0" algn="just">
              <a:buNone/>
            </a:pPr>
            <a:r>
              <a:rPr lang="id-ID" dirty="0"/>
              <a:t>Dengan memutar generator sinkron diputar pada kecepatan sinkron dan rotor diberi arus medan (I</a:t>
            </a:r>
            <a:r>
              <a:rPr lang="id-ID" sz="1600" dirty="0"/>
              <a:t>f</a:t>
            </a:r>
            <a:r>
              <a:rPr lang="id-ID" dirty="0"/>
              <a:t>), maka tegangan (E</a:t>
            </a:r>
            <a:r>
              <a:rPr lang="id-ID" sz="1800" dirty="0"/>
              <a:t>o</a:t>
            </a:r>
            <a:r>
              <a:rPr lang="id-ID" dirty="0"/>
              <a:t>) akan terinduksi pada kumparan jangkar stator. Bentuk hubungannya diperlihatkan pada </a:t>
            </a:r>
            <a:r>
              <a:rPr lang="id-ID" dirty="0" smtClean="0"/>
              <a:t>persamaan matematis berikut </a:t>
            </a:r>
            <a:r>
              <a:rPr lang="id-ID" dirty="0"/>
              <a:t>: </a:t>
            </a:r>
            <a:endParaRPr lang="id-ID" dirty="0" smtClean="0"/>
          </a:p>
          <a:p>
            <a:pPr marL="0" indent="0" algn="just">
              <a:buNone/>
            </a:pPr>
            <a:r>
              <a:rPr lang="id-ID" b="1" dirty="0">
                <a:solidFill>
                  <a:srgbClr val="00B050"/>
                </a:solidFill>
              </a:rPr>
              <a:t>	</a:t>
            </a:r>
            <a:r>
              <a:rPr lang="id-ID" dirty="0"/>
              <a:t>E</a:t>
            </a:r>
            <a:r>
              <a:rPr lang="id-ID" sz="2000" dirty="0"/>
              <a:t>o</a:t>
            </a:r>
            <a:r>
              <a:rPr lang="id-ID" dirty="0"/>
              <a:t> = c.n. ɸ </a:t>
            </a:r>
            <a:endParaRPr lang="id-ID" dirty="0" smtClean="0"/>
          </a:p>
          <a:p>
            <a:pPr marL="0" indent="0" algn="just">
              <a:buNone/>
            </a:pPr>
            <a:r>
              <a:rPr lang="id-ID" dirty="0" smtClean="0"/>
              <a:t>Dimana </a:t>
            </a:r>
            <a:r>
              <a:rPr lang="id-ID" dirty="0"/>
              <a:t>: </a:t>
            </a:r>
            <a:endParaRPr lang="id-ID" dirty="0" smtClean="0"/>
          </a:p>
          <a:p>
            <a:pPr marL="0" indent="0" algn="just">
              <a:buNone/>
            </a:pPr>
            <a:r>
              <a:rPr lang="id-ID" b="1" dirty="0">
                <a:solidFill>
                  <a:srgbClr val="00B050"/>
                </a:solidFill>
              </a:rPr>
              <a:t>	</a:t>
            </a:r>
            <a:r>
              <a:rPr lang="id-ID" dirty="0"/>
              <a:t>c = konstanta mesin </a:t>
            </a:r>
            <a:endParaRPr lang="id-ID" dirty="0" smtClean="0"/>
          </a:p>
          <a:p>
            <a:pPr marL="0" indent="0" algn="just">
              <a:buNone/>
            </a:pPr>
            <a:r>
              <a:rPr lang="id-ID" b="1" dirty="0">
                <a:solidFill>
                  <a:srgbClr val="00B050"/>
                </a:solidFill>
              </a:rPr>
              <a:t>	</a:t>
            </a:r>
            <a:r>
              <a:rPr lang="id-ID" dirty="0" smtClean="0"/>
              <a:t>n</a:t>
            </a:r>
            <a:r>
              <a:rPr lang="id-ID" b="1" dirty="0" smtClean="0">
                <a:solidFill>
                  <a:srgbClr val="00B050"/>
                </a:solidFill>
              </a:rPr>
              <a:t> </a:t>
            </a:r>
            <a:r>
              <a:rPr lang="id-ID" dirty="0" smtClean="0"/>
              <a:t>= </a:t>
            </a:r>
            <a:r>
              <a:rPr lang="id-ID" dirty="0"/>
              <a:t>kecepatan putaran (rpm) </a:t>
            </a:r>
            <a:endParaRPr lang="id-ID" dirty="0" smtClean="0"/>
          </a:p>
          <a:p>
            <a:pPr marL="0" indent="0" algn="just">
              <a:buNone/>
            </a:pPr>
            <a:r>
              <a:rPr lang="id-ID" b="1" dirty="0">
                <a:solidFill>
                  <a:srgbClr val="00B050"/>
                </a:solidFill>
              </a:rPr>
              <a:t>	</a:t>
            </a:r>
            <a:r>
              <a:rPr lang="id-ID" dirty="0"/>
              <a:t>ɸ = fluks yang dihasilkan oleh I</a:t>
            </a:r>
            <a:r>
              <a:rPr lang="id-ID" sz="1600" dirty="0"/>
              <a:t>f</a:t>
            </a:r>
            <a:r>
              <a:rPr lang="id-ID" dirty="0"/>
              <a:t> </a:t>
            </a:r>
            <a:endParaRPr lang="id-ID" b="1" dirty="0">
              <a:solidFill>
                <a:srgbClr val="00B050"/>
              </a:solidFill>
            </a:endParaRPr>
          </a:p>
        </p:txBody>
      </p:sp>
      <p:sp>
        <p:nvSpPr>
          <p:cNvPr id="4" name="Title 1"/>
          <p:cNvSpPr>
            <a:spLocks noGrp="1"/>
          </p:cNvSpPr>
          <p:nvPr>
            <p:ph type="title"/>
          </p:nvPr>
        </p:nvSpPr>
        <p:spPr>
          <a:xfrm>
            <a:off x="838200" y="365125"/>
            <a:ext cx="10515600" cy="475533"/>
          </a:xfrm>
        </p:spPr>
        <p:txBody>
          <a:bodyPr>
            <a:noAutofit/>
          </a:bodyPr>
          <a:lstStyle/>
          <a:p>
            <a:r>
              <a:rPr lang="id-ID" sz="3600" b="1" dirty="0" smtClean="0">
                <a:solidFill>
                  <a:srgbClr val="00B0F0"/>
                </a:solidFill>
              </a:rPr>
              <a:t>4.3. Karakteristik Generator Sinkron  </a:t>
            </a:r>
            <a:endParaRPr lang="id-ID" sz="3600" b="1" dirty="0">
              <a:solidFill>
                <a:srgbClr val="00B0F0"/>
              </a:solidFill>
            </a:endParaRPr>
          </a:p>
        </p:txBody>
      </p:sp>
    </p:spTree>
    <p:extLst>
      <p:ext uri="{BB962C8B-B14F-4D97-AF65-F5344CB8AC3E}">
        <p14:creationId xmlns:p14="http://schemas.microsoft.com/office/powerpoint/2010/main" val="3532218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0439"/>
            <a:ext cx="10515600" cy="5616524"/>
          </a:xfrm>
        </p:spPr>
        <p:txBody>
          <a:bodyPr/>
          <a:lstStyle/>
          <a:p>
            <a:pPr marL="0" indent="0" algn="just">
              <a:buNone/>
            </a:pPr>
            <a:r>
              <a:rPr lang="id-ID" dirty="0"/>
              <a:t>Dalam keadaan tanpa beban arus jangkar tidak mengalir pada stator, karenanya tidak terdapat pengaruh reaksi jangkar. Fluks hanya dihasilkan oleh arus medan (I</a:t>
            </a:r>
            <a:r>
              <a:rPr lang="id-ID" sz="1600" dirty="0"/>
              <a:t>f</a:t>
            </a:r>
            <a:r>
              <a:rPr lang="id-ID"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181" y="1949859"/>
            <a:ext cx="6082173" cy="3746824"/>
          </a:xfrm>
          <a:prstGeom prst="rect">
            <a:avLst/>
          </a:prstGeom>
        </p:spPr>
      </p:pic>
      <p:sp>
        <p:nvSpPr>
          <p:cNvPr id="5" name="Rectangle 4"/>
          <p:cNvSpPr/>
          <p:nvPr/>
        </p:nvSpPr>
        <p:spPr>
          <a:xfrm>
            <a:off x="2871019" y="5863105"/>
            <a:ext cx="6449961" cy="369332"/>
          </a:xfrm>
          <a:prstGeom prst="rect">
            <a:avLst/>
          </a:prstGeom>
        </p:spPr>
        <p:txBody>
          <a:bodyPr wrap="square">
            <a:spAutoFit/>
          </a:bodyPr>
          <a:lstStyle/>
          <a:p>
            <a:r>
              <a:rPr lang="sv-SE" dirty="0">
                <a:solidFill>
                  <a:srgbClr val="000000"/>
                </a:solidFill>
                <a:latin typeface="Times New Roman" panose="02020603050405020304" pitchFamily="18" charset="0"/>
              </a:rPr>
              <a:t>Gambar </a:t>
            </a:r>
            <a:r>
              <a:rPr lang="id-ID" dirty="0" smtClean="0">
                <a:solidFill>
                  <a:srgbClr val="000000"/>
                </a:solidFill>
                <a:latin typeface="Times New Roman" panose="02020603050405020304" pitchFamily="18" charset="0"/>
              </a:rPr>
              <a:t>18.</a:t>
            </a:r>
            <a:r>
              <a:rPr lang="sv-SE" dirty="0" smtClean="0">
                <a:solidFill>
                  <a:srgbClr val="000000"/>
                </a:solidFill>
                <a:latin typeface="Times New Roman" panose="02020603050405020304" pitchFamily="18" charset="0"/>
              </a:rPr>
              <a:t> </a:t>
            </a:r>
            <a:r>
              <a:rPr lang="sv-SE" dirty="0">
                <a:solidFill>
                  <a:srgbClr val="000000"/>
                </a:solidFill>
                <a:latin typeface="Times New Roman" panose="02020603050405020304" pitchFamily="18" charset="0"/>
              </a:rPr>
              <a:t>Rangkaian Ekuivalen Generator Sinkron Tanpa Beban</a:t>
            </a:r>
            <a:endParaRPr lang="id-ID" dirty="0"/>
          </a:p>
        </p:txBody>
      </p:sp>
    </p:spTree>
    <p:extLst>
      <p:ext uri="{BB962C8B-B14F-4D97-AF65-F5344CB8AC3E}">
        <p14:creationId xmlns:p14="http://schemas.microsoft.com/office/powerpoint/2010/main" val="3866678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6697"/>
            <a:ext cx="10515600" cy="5690266"/>
          </a:xfrm>
        </p:spPr>
        <p:txBody>
          <a:bodyPr/>
          <a:lstStyle/>
          <a:p>
            <a:pPr marL="0" indent="0" algn="just">
              <a:buNone/>
            </a:pPr>
            <a:r>
              <a:rPr lang="id-ID" dirty="0"/>
              <a:t>Besar GGL armatur tanpa beban pada faktor daya beban = 1, PF tertinggal </a:t>
            </a:r>
            <a:r>
              <a:rPr lang="id-ID" dirty="0" smtClean="0"/>
              <a:t>dan </a:t>
            </a:r>
            <a:r>
              <a:rPr lang="id-ID" dirty="0"/>
              <a:t>PF mendahului </a:t>
            </a:r>
            <a:r>
              <a:rPr lang="id-ID" dirty="0" smtClean="0"/>
              <a:t>adalah sebagai berikut </a:t>
            </a:r>
            <a:r>
              <a:rPr lang="id-ID" dirty="0"/>
              <a:t>: </a:t>
            </a:r>
            <a:endParaRPr lang="id-ID" dirty="0" smtClean="0"/>
          </a:p>
          <a:p>
            <a:pPr marL="442913" indent="-442913" algn="just">
              <a:buFont typeface="Wingdings" panose="05000000000000000000" pitchFamily="2" charset="2"/>
              <a:buChar char="q"/>
            </a:pPr>
            <a:r>
              <a:rPr lang="id-ID" dirty="0"/>
              <a:t>F</a:t>
            </a:r>
            <a:r>
              <a:rPr lang="id-ID" dirty="0" smtClean="0"/>
              <a:t>aktor daya 1</a:t>
            </a:r>
          </a:p>
          <a:p>
            <a:pPr marL="0" indent="0" algn="just">
              <a:buNone/>
            </a:pPr>
            <a:r>
              <a:rPr lang="id-ID" dirty="0" smtClean="0"/>
              <a:t>	</a:t>
            </a:r>
            <a:endParaRPr lang="id-ID" dirty="0"/>
          </a:p>
          <a:p>
            <a:pPr marL="0" indent="0" algn="just">
              <a:buNone/>
            </a:pPr>
            <a:endParaRPr lang="id-ID" sz="1100" dirty="0" smtClean="0"/>
          </a:p>
          <a:p>
            <a:pPr marL="442913" indent="-442913" algn="just">
              <a:buFont typeface="Wingdings" panose="05000000000000000000" pitchFamily="2" charset="2"/>
              <a:buChar char="q"/>
            </a:pPr>
            <a:r>
              <a:rPr lang="id-ID" dirty="0" smtClean="0"/>
              <a:t>Faktor daya tertinggal</a:t>
            </a:r>
          </a:p>
          <a:p>
            <a:pPr marL="0" indent="0" algn="just">
              <a:buNone/>
            </a:pPr>
            <a:endParaRPr lang="id-ID" dirty="0"/>
          </a:p>
          <a:p>
            <a:pPr marL="0" indent="0" algn="just">
              <a:buNone/>
            </a:pPr>
            <a:endParaRPr lang="id-ID" sz="600" dirty="0" smtClean="0"/>
          </a:p>
          <a:p>
            <a:pPr marL="442913" indent="-442913" algn="just">
              <a:buFont typeface="Wingdings" panose="05000000000000000000" pitchFamily="2" charset="2"/>
              <a:buChar char="q"/>
            </a:pPr>
            <a:r>
              <a:rPr lang="id-ID" dirty="0" smtClean="0"/>
              <a:t>Faktor daya mendahului</a:t>
            </a:r>
            <a:endParaRPr lang="id-ID"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116" y="1999634"/>
            <a:ext cx="4330931" cy="5813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116" y="4370222"/>
            <a:ext cx="6649988" cy="588495"/>
          </a:xfrm>
          <a:prstGeom prst="rect">
            <a:avLst/>
          </a:prstGeom>
        </p:spPr>
      </p:pic>
      <p:sp>
        <p:nvSpPr>
          <p:cNvPr id="8" name="Rectangle 7"/>
          <p:cNvSpPr/>
          <p:nvPr/>
        </p:nvSpPr>
        <p:spPr>
          <a:xfrm>
            <a:off x="1407513" y="5039332"/>
            <a:ext cx="4616135" cy="1477328"/>
          </a:xfrm>
          <a:prstGeom prst="rect">
            <a:avLst/>
          </a:prstGeom>
        </p:spPr>
        <p:txBody>
          <a:bodyPr wrap="none">
            <a:spAutoFit/>
          </a:bodyPr>
          <a:lstStyle/>
          <a:p>
            <a:r>
              <a:rPr lang="id-ID" dirty="0" smtClean="0">
                <a:solidFill>
                  <a:srgbClr val="000000"/>
                </a:solidFill>
                <a:latin typeface="Times New Roman" panose="02020603050405020304" pitchFamily="18" charset="0"/>
              </a:rPr>
              <a:t>Dimana :</a:t>
            </a:r>
          </a:p>
          <a:p>
            <a:r>
              <a:rPr lang="sv-SE" dirty="0" smtClean="0">
                <a:solidFill>
                  <a:srgbClr val="000000"/>
                </a:solidFill>
                <a:latin typeface="Times New Roman" panose="02020603050405020304" pitchFamily="18" charset="0"/>
              </a:rPr>
              <a:t>E</a:t>
            </a:r>
            <a:r>
              <a:rPr lang="sv-SE" sz="1100" dirty="0" smtClean="0">
                <a:solidFill>
                  <a:srgbClr val="000000"/>
                </a:solidFill>
                <a:latin typeface="Times New Roman" panose="02020603050405020304" pitchFamily="18" charset="0"/>
              </a:rPr>
              <a:t>o</a:t>
            </a:r>
            <a:r>
              <a:rPr lang="id-ID" sz="1100" dirty="0" smtClean="0">
                <a:solidFill>
                  <a:srgbClr val="000000"/>
                </a:solidFill>
                <a:latin typeface="Times New Roman" panose="02020603050405020304" pitchFamily="18" charset="0"/>
              </a:rPr>
              <a:t> </a:t>
            </a:r>
            <a:r>
              <a:rPr lang="sv-SE" sz="1100" dirty="0" smtClean="0">
                <a:solidFill>
                  <a:srgbClr val="000000"/>
                </a:solidFill>
                <a:latin typeface="Times New Roman" panose="02020603050405020304" pitchFamily="18" charset="0"/>
              </a:rPr>
              <a:t> </a:t>
            </a:r>
            <a:r>
              <a:rPr lang="sv-SE" dirty="0">
                <a:solidFill>
                  <a:srgbClr val="000000"/>
                </a:solidFill>
                <a:latin typeface="Times New Roman" panose="02020603050405020304" pitchFamily="18" charset="0"/>
              </a:rPr>
              <a:t>= GGL armatur tanpa </a:t>
            </a:r>
            <a:r>
              <a:rPr lang="sv-SE" dirty="0" smtClean="0">
                <a:solidFill>
                  <a:srgbClr val="000000"/>
                </a:solidFill>
                <a:latin typeface="Times New Roman" panose="02020603050405020304" pitchFamily="18" charset="0"/>
              </a:rPr>
              <a:t>beban</a:t>
            </a:r>
            <a:endParaRPr lang="id-ID" dirty="0" smtClean="0">
              <a:solidFill>
                <a:srgbClr val="000000"/>
              </a:solidFill>
              <a:latin typeface="Times New Roman" panose="02020603050405020304" pitchFamily="18" charset="0"/>
            </a:endParaRPr>
          </a:p>
          <a:p>
            <a:r>
              <a:rPr lang="id-ID" dirty="0"/>
              <a:t>V</a:t>
            </a:r>
            <a:r>
              <a:rPr lang="id-ID" sz="1400" dirty="0"/>
              <a:t>t</a:t>
            </a:r>
            <a:r>
              <a:rPr lang="id-ID" dirty="0"/>
              <a:t> = tegangan terminal output per phasa (Volt) </a:t>
            </a:r>
            <a:endParaRPr lang="id-ID" dirty="0" smtClean="0"/>
          </a:p>
          <a:p>
            <a:r>
              <a:rPr lang="id-ID" dirty="0"/>
              <a:t>R</a:t>
            </a:r>
            <a:r>
              <a:rPr lang="id-ID" sz="1400" dirty="0"/>
              <a:t>a</a:t>
            </a:r>
            <a:r>
              <a:rPr lang="id-ID" dirty="0"/>
              <a:t> = resistansi jangkar per phasa (ohm) </a:t>
            </a:r>
            <a:endParaRPr lang="id-ID" dirty="0" smtClean="0"/>
          </a:p>
          <a:p>
            <a:r>
              <a:rPr lang="id-ID" dirty="0"/>
              <a:t>Xs = reaktansi sinkron per phasa (ohm). </a:t>
            </a:r>
            <a:r>
              <a:rPr lang="sv-SE" dirty="0" smtClean="0">
                <a:solidFill>
                  <a:srgbClr val="000000"/>
                </a:solidFill>
                <a:latin typeface="Times New Roman" panose="02020603050405020304" pitchFamily="18" charset="0"/>
              </a:rPr>
              <a:t> </a:t>
            </a:r>
            <a:endParaRPr lang="id-ID" dirty="0"/>
          </a:p>
        </p:txBody>
      </p:sp>
      <p:grpSp>
        <p:nvGrpSpPr>
          <p:cNvPr id="11" name="Group 10"/>
          <p:cNvGrpSpPr/>
          <p:nvPr/>
        </p:nvGrpSpPr>
        <p:grpSpPr>
          <a:xfrm>
            <a:off x="1550116" y="3260360"/>
            <a:ext cx="6514431" cy="430469"/>
            <a:chOff x="1550116" y="3260360"/>
            <a:chExt cx="6514431" cy="43046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0116" y="3260360"/>
              <a:ext cx="6514431" cy="430469"/>
            </a:xfrm>
            <a:prstGeom prst="rect">
              <a:avLst/>
            </a:prstGeom>
          </p:spPr>
        </p:pic>
        <p:cxnSp>
          <p:nvCxnSpPr>
            <p:cNvPr id="10" name="Straight Connector 9"/>
            <p:cNvCxnSpPr/>
            <p:nvPr/>
          </p:nvCxnSpPr>
          <p:spPr>
            <a:xfrm>
              <a:off x="2462981" y="3260360"/>
              <a:ext cx="55720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2413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Gambar Generator\gen17.jp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445" y="971396"/>
            <a:ext cx="8280503" cy="48682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71019" y="5863105"/>
            <a:ext cx="6449961" cy="369332"/>
          </a:xfrm>
          <a:prstGeom prst="rect">
            <a:avLst/>
          </a:prstGeom>
        </p:spPr>
        <p:txBody>
          <a:bodyPr wrap="square">
            <a:spAutoFit/>
          </a:bodyPr>
          <a:lstStyle/>
          <a:p>
            <a:r>
              <a:rPr lang="sv-SE" dirty="0">
                <a:solidFill>
                  <a:srgbClr val="000000"/>
                </a:solidFill>
                <a:latin typeface="Times New Roman" panose="02020603050405020304" pitchFamily="18" charset="0"/>
              </a:rPr>
              <a:t>Gambar </a:t>
            </a:r>
            <a:r>
              <a:rPr lang="id-ID" dirty="0" smtClean="0">
                <a:solidFill>
                  <a:srgbClr val="000000"/>
                </a:solidFill>
                <a:latin typeface="Times New Roman" panose="02020603050405020304" pitchFamily="18" charset="0"/>
              </a:rPr>
              <a:t>19.</a:t>
            </a:r>
            <a:r>
              <a:rPr lang="sv-SE" dirty="0" smtClean="0">
                <a:solidFill>
                  <a:srgbClr val="000000"/>
                </a:solidFill>
                <a:latin typeface="Times New Roman" panose="02020603050405020304" pitchFamily="18" charset="0"/>
              </a:rPr>
              <a:t> </a:t>
            </a:r>
            <a:r>
              <a:rPr lang="id-ID" dirty="0">
                <a:solidFill>
                  <a:srgbClr val="000000"/>
                </a:solidFill>
                <a:latin typeface="Times New Roman" panose="02020603050405020304" pitchFamily="18" charset="0"/>
              </a:rPr>
              <a:t>D</a:t>
            </a:r>
            <a:r>
              <a:rPr lang="id-ID" dirty="0" smtClean="0">
                <a:solidFill>
                  <a:srgbClr val="000000"/>
                </a:solidFill>
                <a:latin typeface="Times New Roman" panose="02020603050405020304" pitchFamily="18" charset="0"/>
              </a:rPr>
              <a:t>iagram faktor daya pada generator sinkron</a:t>
            </a:r>
            <a:endParaRPr lang="id-ID" dirty="0"/>
          </a:p>
        </p:txBody>
      </p:sp>
    </p:spTree>
    <p:extLst>
      <p:ext uri="{BB962C8B-B14F-4D97-AF65-F5344CB8AC3E}">
        <p14:creationId xmlns:p14="http://schemas.microsoft.com/office/powerpoint/2010/main" val="3822263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jqFxKzwEbD8/SfgpPfkQowI/AAAAAAAAA4E/bGbKSzLQNao/s320/gb+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64" y="2209310"/>
            <a:ext cx="3161166" cy="21662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4.bp.blogspot.com/_jqFxKzwEbD8/SfgqKiVXHkI/AAAAAAAAA4M/NpvcgsLcXU0/s320/gb+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767" y="2194948"/>
            <a:ext cx="4071834" cy="21662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2.bp.blogspot.com/_jqFxKzwEbD8/SfgqK8Y4jTI/AAAAAAAAA4U/BWxL6Xyp1U8/s320/gb+5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5239" y="2194948"/>
            <a:ext cx="4077456" cy="22167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71020" y="4964132"/>
            <a:ext cx="7743134" cy="400110"/>
          </a:xfrm>
          <a:prstGeom prst="rect">
            <a:avLst/>
          </a:prstGeom>
        </p:spPr>
        <p:txBody>
          <a:bodyPr wrap="square">
            <a:spAutoFit/>
          </a:bodyPr>
          <a:lstStyle/>
          <a:p>
            <a:r>
              <a:rPr lang="id-ID" sz="2000" dirty="0">
                <a:solidFill>
                  <a:srgbClr val="333333"/>
                </a:solidFill>
                <a:latin typeface="Arial" panose="020B0604020202020204" pitchFamily="34" charset="0"/>
              </a:rPr>
              <a:t>Gambar </a:t>
            </a:r>
            <a:r>
              <a:rPr lang="id-ID" sz="2000" dirty="0" smtClean="0">
                <a:solidFill>
                  <a:srgbClr val="333333"/>
                </a:solidFill>
                <a:latin typeface="Arial" panose="020B0604020202020204" pitchFamily="34" charset="0"/>
              </a:rPr>
              <a:t>20a</a:t>
            </a:r>
            <a:r>
              <a:rPr lang="id-ID" sz="2000" dirty="0">
                <a:solidFill>
                  <a:srgbClr val="333333"/>
                </a:solidFill>
                <a:latin typeface="Arial" panose="020B0604020202020204" pitchFamily="34" charset="0"/>
              </a:rPr>
              <a:t>, </a:t>
            </a:r>
            <a:r>
              <a:rPr lang="id-ID" sz="2000" dirty="0" smtClean="0">
                <a:solidFill>
                  <a:srgbClr val="333333"/>
                </a:solidFill>
                <a:latin typeface="Arial" panose="020B0604020202020204" pitchFamily="34" charset="0"/>
              </a:rPr>
              <a:t>20b </a:t>
            </a:r>
            <a:r>
              <a:rPr lang="id-ID" sz="2000" dirty="0">
                <a:solidFill>
                  <a:srgbClr val="333333"/>
                </a:solidFill>
                <a:latin typeface="Arial" panose="020B0604020202020204" pitchFamily="34" charset="0"/>
              </a:rPr>
              <a:t>dan </a:t>
            </a:r>
            <a:r>
              <a:rPr lang="id-ID" sz="2000" dirty="0" smtClean="0">
                <a:solidFill>
                  <a:srgbClr val="333333"/>
                </a:solidFill>
                <a:latin typeface="Arial" panose="020B0604020202020204" pitchFamily="34" charset="0"/>
              </a:rPr>
              <a:t>20c. Diagram Vektor </a:t>
            </a:r>
            <a:r>
              <a:rPr lang="id-ID" sz="2000" dirty="0">
                <a:solidFill>
                  <a:srgbClr val="333333"/>
                </a:solidFill>
                <a:latin typeface="Arial" panose="020B0604020202020204" pitchFamily="34" charset="0"/>
              </a:rPr>
              <a:t>dari </a:t>
            </a:r>
            <a:r>
              <a:rPr lang="id-ID" sz="2000" dirty="0" smtClean="0">
                <a:solidFill>
                  <a:srgbClr val="333333"/>
                </a:solidFill>
                <a:latin typeface="Arial" panose="020B0604020202020204" pitchFamily="34" charset="0"/>
              </a:rPr>
              <a:t>Generator Sinkron</a:t>
            </a:r>
            <a:endParaRPr lang="id-ID" sz="2000" dirty="0"/>
          </a:p>
        </p:txBody>
      </p:sp>
    </p:spTree>
    <p:extLst>
      <p:ext uri="{BB962C8B-B14F-4D97-AF65-F5344CB8AC3E}">
        <p14:creationId xmlns:p14="http://schemas.microsoft.com/office/powerpoint/2010/main" val="2826098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575187"/>
            <a:ext cx="10515600" cy="5601775"/>
          </a:xfrm>
        </p:spPr>
        <p:txBody>
          <a:bodyPr/>
          <a:lstStyle/>
          <a:p>
            <a:pPr marL="0" indent="0">
              <a:buNone/>
            </a:pPr>
            <a:r>
              <a:rPr lang="id-ID" b="1" dirty="0" smtClean="0">
                <a:solidFill>
                  <a:srgbClr val="00B050"/>
                </a:solidFill>
              </a:rPr>
              <a:t>B. </a:t>
            </a:r>
            <a:r>
              <a:rPr lang="id-ID" b="1" dirty="0">
                <a:solidFill>
                  <a:srgbClr val="00B050"/>
                </a:solidFill>
              </a:rPr>
              <a:t>Generator sinkron </a:t>
            </a:r>
            <a:r>
              <a:rPr lang="id-ID" b="1" dirty="0" smtClean="0">
                <a:solidFill>
                  <a:srgbClr val="00B050"/>
                </a:solidFill>
              </a:rPr>
              <a:t>keadaan berbeban </a:t>
            </a:r>
            <a:endParaRPr lang="id-ID" b="1" dirty="0">
              <a:solidFill>
                <a:srgbClr val="00B050"/>
              </a:solidFill>
            </a:endParaRPr>
          </a:p>
          <a:p>
            <a:pPr marL="0" indent="0" algn="just">
              <a:buNone/>
            </a:pPr>
            <a:r>
              <a:rPr lang="id-ID" dirty="0"/>
              <a:t>Dalam keadaan berbeban arus jangkar akan mengalir dan mengakibatkan terjadinya reaksi jangkar. Reaksi jangkar besifat reaktif karena itu dinyatakan sebagai reaktansi, dan disebut reaktansi magnetisasi (</a:t>
            </a:r>
            <a:r>
              <a:rPr lang="id-ID" dirty="0" smtClean="0"/>
              <a:t>X</a:t>
            </a:r>
            <a:r>
              <a:rPr lang="id-ID" sz="2000" dirty="0" smtClean="0"/>
              <a:t>m</a:t>
            </a:r>
            <a:r>
              <a:rPr lang="id-ID" dirty="0" smtClean="0"/>
              <a:t>). </a:t>
            </a:r>
            <a:r>
              <a:rPr lang="id-ID" dirty="0"/>
              <a:t>Reaktansi pemagnet (</a:t>
            </a:r>
            <a:r>
              <a:rPr lang="id-ID" dirty="0" smtClean="0"/>
              <a:t>X</a:t>
            </a:r>
            <a:r>
              <a:rPr lang="id-ID" sz="2000" dirty="0" smtClean="0"/>
              <a:t>m</a:t>
            </a:r>
            <a:r>
              <a:rPr lang="id-ID" dirty="0" smtClean="0"/>
              <a:t>) </a:t>
            </a:r>
            <a:r>
              <a:rPr lang="id-ID" dirty="0"/>
              <a:t>ini bersama-sama dengan reaktansi fluks bocor (</a:t>
            </a:r>
            <a:r>
              <a:rPr lang="id-ID" dirty="0" smtClean="0"/>
              <a:t>X</a:t>
            </a:r>
            <a:r>
              <a:rPr lang="id-ID" sz="2000" dirty="0" smtClean="0"/>
              <a:t>a</a:t>
            </a:r>
            <a:r>
              <a:rPr lang="id-ID" dirty="0" smtClean="0"/>
              <a:t>) </a:t>
            </a:r>
            <a:r>
              <a:rPr lang="id-ID" dirty="0"/>
              <a:t>dikenal sebagai reaktansi sinkron (X</a:t>
            </a:r>
            <a:r>
              <a:rPr lang="id-ID" sz="2000" dirty="0"/>
              <a:t>s</a:t>
            </a:r>
            <a:r>
              <a:rPr lang="id-ID" dirty="0"/>
              <a:t>) </a:t>
            </a:r>
            <a:r>
              <a:rPr lang="id-ID" dirty="0" smtClean="0"/>
              <a:t>.</a:t>
            </a:r>
          </a:p>
          <a:p>
            <a:pPr marL="0" indent="0" algn="just">
              <a:buNone/>
            </a:pPr>
            <a:r>
              <a:rPr lang="id-ID" dirty="0"/>
              <a:t>Bila generator diberi beban yang berubah-ubah maka besarnya tegangan terminal V akan berubah-ubah pula, hal ini disebabkan adanya kerugian tegangan pada:</a:t>
            </a:r>
          </a:p>
          <a:p>
            <a:pPr marL="633413"/>
            <a:r>
              <a:rPr lang="id-ID" dirty="0"/>
              <a:t>Jatuh tegangan karena resistansi jangkar (Ra). </a:t>
            </a:r>
          </a:p>
          <a:p>
            <a:pPr marL="633413"/>
            <a:r>
              <a:rPr lang="sv-SE" dirty="0"/>
              <a:t>Jatuh tegangan karena reaktansi bocor jangkar (XL). </a:t>
            </a:r>
          </a:p>
          <a:p>
            <a:pPr marL="633413"/>
            <a:r>
              <a:rPr lang="id-ID" dirty="0"/>
              <a:t>Jatuh tegangan karena reaksi jangkar. </a:t>
            </a:r>
          </a:p>
          <a:p>
            <a:pPr marL="0" indent="0">
              <a:buNone/>
            </a:pPr>
            <a:endParaRPr lang="id-ID" dirty="0"/>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a:p>
          <a:p>
            <a:pPr marL="0" indent="0">
              <a:buNone/>
            </a:pPr>
            <a:endParaRPr lang="id-ID" dirty="0"/>
          </a:p>
        </p:txBody>
      </p:sp>
    </p:spTree>
    <p:extLst>
      <p:ext uri="{BB962C8B-B14F-4D97-AF65-F5344CB8AC3E}">
        <p14:creationId xmlns:p14="http://schemas.microsoft.com/office/powerpoint/2010/main" val="357942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5299" y="291383"/>
            <a:ext cx="10515600" cy="549275"/>
          </a:xfrm>
        </p:spPr>
        <p:txBody>
          <a:bodyPr>
            <a:normAutofit fontScale="90000"/>
          </a:bodyPr>
          <a:lstStyle/>
          <a:p>
            <a:r>
              <a:rPr lang="id-ID" b="1" dirty="0">
                <a:solidFill>
                  <a:srgbClr val="FF0000"/>
                </a:solidFill>
              </a:rPr>
              <a:t>2</a:t>
            </a:r>
            <a:r>
              <a:rPr lang="id-ID" b="1" dirty="0" smtClean="0">
                <a:solidFill>
                  <a:srgbClr val="FF0000"/>
                </a:solidFill>
              </a:rPr>
              <a:t>. JENIS UMUM GENERATOR</a:t>
            </a:r>
            <a:endParaRPr lang="id-ID" b="1" dirty="0">
              <a:solidFill>
                <a:srgbClr val="FF0000"/>
              </a:solidFill>
            </a:endParaRPr>
          </a:p>
        </p:txBody>
      </p:sp>
      <p:sp>
        <p:nvSpPr>
          <p:cNvPr id="7" name="Rectangle 6"/>
          <p:cNvSpPr/>
          <p:nvPr/>
        </p:nvSpPr>
        <p:spPr>
          <a:xfrm>
            <a:off x="1081551" y="2762865"/>
            <a:ext cx="2192593" cy="584775"/>
          </a:xfrm>
          <a:prstGeom prst="rect">
            <a:avLst/>
          </a:prstGeom>
          <a:gradFill>
            <a:gsLst>
              <a:gs pos="54000">
                <a:srgbClr val="92D050"/>
              </a:gs>
              <a:gs pos="15000">
                <a:schemeClr val="accent5">
                  <a:lumMod val="105000"/>
                  <a:satMod val="103000"/>
                  <a:tint val="73000"/>
                </a:schemeClr>
              </a:gs>
              <a:gs pos="80000">
                <a:schemeClr val="accent5">
                  <a:lumMod val="105000"/>
                  <a:satMod val="109000"/>
                  <a:tint val="81000"/>
                  <a:alpha val="89000"/>
                </a:schemeClr>
              </a:gs>
            </a:gsLst>
          </a:gradFill>
          <a:ln w="28575">
            <a:solidFill>
              <a:srgbClr val="00B05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d-ID" sz="3200" dirty="0" smtClean="0">
                <a:latin typeface="Bernard MT Condensed" pitchFamily="18" charset="0"/>
              </a:rPr>
              <a:t>GENERATOR</a:t>
            </a:r>
            <a:endParaRPr lang="en-US" sz="3200" dirty="0">
              <a:latin typeface="Bernard MT Condensed" pitchFamily="18" charset="0"/>
            </a:endParaRPr>
          </a:p>
        </p:txBody>
      </p:sp>
      <p:sp>
        <p:nvSpPr>
          <p:cNvPr id="8" name="Bent Arrow 7"/>
          <p:cNvSpPr/>
          <p:nvPr/>
        </p:nvSpPr>
        <p:spPr>
          <a:xfrm flipV="1">
            <a:off x="3274142" y="3055252"/>
            <a:ext cx="943897" cy="1327598"/>
          </a:xfrm>
          <a:prstGeom prst="bentArrow">
            <a:avLst>
              <a:gd name="adj1" fmla="val 25000"/>
              <a:gd name="adj2" fmla="val 25000"/>
              <a:gd name="adj3" fmla="val 25000"/>
              <a:gd name="adj4"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10800000" flipH="1" flipV="1">
            <a:off x="3274143" y="1654399"/>
            <a:ext cx="943897" cy="1400853"/>
          </a:xfrm>
          <a:prstGeom prst="bentArrow">
            <a:avLst>
              <a:gd name="adj1" fmla="val 25000"/>
              <a:gd name="adj2" fmla="val 25000"/>
              <a:gd name="adj3" fmla="val 25000"/>
              <a:gd name="adj4"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4218039" y="1591903"/>
            <a:ext cx="2551473" cy="584775"/>
          </a:xfrm>
          <a:prstGeom prst="rect">
            <a:avLst/>
          </a:prstGeom>
          <a:gradFill>
            <a:gsLst>
              <a:gs pos="15000">
                <a:srgbClr val="FFC000"/>
              </a:gs>
              <a:gs pos="80000">
                <a:schemeClr val="accent5">
                  <a:lumMod val="105000"/>
                  <a:satMod val="109000"/>
                  <a:tint val="81000"/>
                  <a:alpha val="89000"/>
                </a:schemeClr>
              </a:gs>
            </a:gsLst>
          </a:gradFill>
          <a:ln w="28575">
            <a:solidFill>
              <a:srgbClr val="00B05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d-ID" sz="3200" dirty="0" smtClean="0">
                <a:latin typeface="Bernard MT Condensed" pitchFamily="18" charset="0"/>
              </a:rPr>
              <a:t>GENERATOR AC</a:t>
            </a:r>
            <a:endParaRPr lang="en-US" sz="3200" dirty="0">
              <a:latin typeface="Bernard MT Condensed" pitchFamily="18" charset="0"/>
            </a:endParaRPr>
          </a:p>
        </p:txBody>
      </p:sp>
      <p:sp>
        <p:nvSpPr>
          <p:cNvPr id="11" name="Rectangle 10"/>
          <p:cNvSpPr/>
          <p:nvPr/>
        </p:nvSpPr>
        <p:spPr>
          <a:xfrm>
            <a:off x="4218039" y="3798075"/>
            <a:ext cx="2551473" cy="584775"/>
          </a:xfrm>
          <a:prstGeom prst="rect">
            <a:avLst/>
          </a:prstGeom>
          <a:gradFill>
            <a:gsLst>
              <a:gs pos="15000">
                <a:srgbClr val="92D050"/>
              </a:gs>
              <a:gs pos="80000">
                <a:schemeClr val="accent5">
                  <a:lumMod val="105000"/>
                  <a:satMod val="109000"/>
                  <a:tint val="81000"/>
                  <a:alpha val="89000"/>
                </a:schemeClr>
              </a:gs>
            </a:gsLst>
          </a:gradFill>
          <a:ln w="28575">
            <a:solidFill>
              <a:srgbClr val="00B05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d-ID" sz="3200" dirty="0" smtClean="0">
                <a:latin typeface="Bernard MT Condensed" pitchFamily="18" charset="0"/>
              </a:rPr>
              <a:t>GENERATOR DC</a:t>
            </a:r>
            <a:endParaRPr lang="en-US" sz="3200" dirty="0">
              <a:latin typeface="Bernard MT Condensed" pitchFamily="18" charset="0"/>
            </a:endParaRPr>
          </a:p>
        </p:txBody>
      </p:sp>
      <p:sp>
        <p:nvSpPr>
          <p:cNvPr id="14" name="Rectangle 13"/>
          <p:cNvSpPr/>
          <p:nvPr/>
        </p:nvSpPr>
        <p:spPr>
          <a:xfrm>
            <a:off x="7403691" y="2190258"/>
            <a:ext cx="3738720" cy="584775"/>
          </a:xfrm>
          <a:prstGeom prst="rect">
            <a:avLst/>
          </a:prstGeom>
          <a:gradFill>
            <a:gsLst>
              <a:gs pos="15000">
                <a:srgbClr val="FF0000"/>
              </a:gs>
              <a:gs pos="80000">
                <a:schemeClr val="accent5">
                  <a:lumMod val="105000"/>
                  <a:satMod val="109000"/>
                  <a:tint val="81000"/>
                  <a:alpha val="89000"/>
                </a:schemeClr>
              </a:gs>
            </a:gsLst>
          </a:gradFill>
          <a:ln w="28575">
            <a:solidFill>
              <a:srgbClr val="00B05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d-ID" sz="3200" dirty="0" smtClean="0">
                <a:latin typeface="Bernard MT Condensed" pitchFamily="18" charset="0"/>
              </a:rPr>
              <a:t>GENERATOR ASINKRON</a:t>
            </a:r>
            <a:endParaRPr lang="en-US" sz="3200" dirty="0">
              <a:latin typeface="Bernard MT Condensed" pitchFamily="18" charset="0"/>
            </a:endParaRPr>
          </a:p>
        </p:txBody>
      </p:sp>
      <p:sp>
        <p:nvSpPr>
          <p:cNvPr id="15" name="Rectangle 14"/>
          <p:cNvSpPr/>
          <p:nvPr/>
        </p:nvSpPr>
        <p:spPr>
          <a:xfrm>
            <a:off x="7403691" y="1184107"/>
            <a:ext cx="3738720" cy="584775"/>
          </a:xfrm>
          <a:prstGeom prst="rect">
            <a:avLst/>
          </a:prstGeom>
          <a:gradFill>
            <a:gsLst>
              <a:gs pos="15000">
                <a:srgbClr val="B3A04D"/>
              </a:gs>
              <a:gs pos="80000">
                <a:schemeClr val="accent5">
                  <a:lumMod val="105000"/>
                  <a:satMod val="109000"/>
                  <a:tint val="81000"/>
                  <a:alpha val="89000"/>
                </a:schemeClr>
              </a:gs>
            </a:gsLst>
          </a:gradFill>
          <a:ln w="28575">
            <a:solidFill>
              <a:srgbClr val="00B05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d-ID" sz="3200" dirty="0" smtClean="0">
                <a:latin typeface="Bernard MT Condensed" pitchFamily="18" charset="0"/>
              </a:rPr>
              <a:t>GENERATOR SINKRON</a:t>
            </a:r>
            <a:endParaRPr lang="en-US" sz="3200" dirty="0">
              <a:latin typeface="Bernard MT Condensed" pitchFamily="18" charset="0"/>
            </a:endParaRPr>
          </a:p>
        </p:txBody>
      </p:sp>
      <p:sp>
        <p:nvSpPr>
          <p:cNvPr id="16" name="Bent Arrow 15"/>
          <p:cNvSpPr/>
          <p:nvPr/>
        </p:nvSpPr>
        <p:spPr>
          <a:xfrm flipV="1">
            <a:off x="6769512" y="1927214"/>
            <a:ext cx="634179" cy="670840"/>
          </a:xfrm>
          <a:prstGeom prst="bentArrow">
            <a:avLst>
              <a:gd name="adj1" fmla="val 25000"/>
              <a:gd name="adj2" fmla="val 25000"/>
              <a:gd name="adj3" fmla="val 25000"/>
              <a:gd name="adj4"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flipH="1" flipV="1">
            <a:off x="6769512" y="1262034"/>
            <a:ext cx="634179" cy="665180"/>
          </a:xfrm>
          <a:prstGeom prst="bentArrow">
            <a:avLst>
              <a:gd name="adj1" fmla="val 25000"/>
              <a:gd name="adj2" fmla="val 25000"/>
              <a:gd name="adj3" fmla="val 25000"/>
              <a:gd name="adj4" fmla="val 88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10800000" flipH="1" flipV="1">
            <a:off x="6769513" y="3498101"/>
            <a:ext cx="604684" cy="665180"/>
          </a:xfrm>
          <a:prstGeom prst="bentArrow">
            <a:avLst>
              <a:gd name="adj1" fmla="val 25000"/>
              <a:gd name="adj2" fmla="val 25000"/>
              <a:gd name="adj3" fmla="val 25000"/>
              <a:gd name="adj4" fmla="val 88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7403691" y="3426663"/>
            <a:ext cx="3827208" cy="584775"/>
          </a:xfrm>
          <a:prstGeom prst="rect">
            <a:avLst/>
          </a:prstGeom>
          <a:gradFill>
            <a:gsLst>
              <a:gs pos="15000">
                <a:srgbClr val="00FF00"/>
              </a:gs>
              <a:gs pos="80000">
                <a:schemeClr val="accent5">
                  <a:lumMod val="105000"/>
                  <a:satMod val="109000"/>
                  <a:tint val="81000"/>
                  <a:alpha val="89000"/>
                </a:schemeClr>
              </a:gs>
            </a:gsLst>
          </a:gradFill>
          <a:ln w="28575">
            <a:solidFill>
              <a:srgbClr val="00B05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d-ID" sz="3200" dirty="0" smtClean="0">
                <a:latin typeface="Bernard MT Condensed" pitchFamily="18" charset="0"/>
              </a:rPr>
              <a:t>G.PENGUATAN TERPISAH</a:t>
            </a:r>
            <a:endParaRPr lang="en-US" sz="3200" dirty="0">
              <a:latin typeface="Bernard MT Condensed" pitchFamily="18" charset="0"/>
            </a:endParaRPr>
          </a:p>
        </p:txBody>
      </p:sp>
      <p:sp>
        <p:nvSpPr>
          <p:cNvPr id="20" name="Rectangle 19"/>
          <p:cNvSpPr/>
          <p:nvPr/>
        </p:nvSpPr>
        <p:spPr>
          <a:xfrm>
            <a:off x="7403691" y="4234719"/>
            <a:ext cx="3738720" cy="584775"/>
          </a:xfrm>
          <a:prstGeom prst="rect">
            <a:avLst/>
          </a:prstGeom>
          <a:gradFill>
            <a:gsLst>
              <a:gs pos="15000">
                <a:srgbClr val="92D050"/>
              </a:gs>
              <a:gs pos="80000">
                <a:schemeClr val="accent5">
                  <a:lumMod val="105000"/>
                  <a:satMod val="109000"/>
                  <a:tint val="81000"/>
                  <a:alpha val="89000"/>
                </a:schemeClr>
              </a:gs>
            </a:gsLst>
          </a:gradFill>
          <a:ln w="28575">
            <a:solidFill>
              <a:srgbClr val="00B050"/>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id-ID" sz="3200" dirty="0" smtClean="0">
                <a:latin typeface="Bernard MT Condensed" pitchFamily="18" charset="0"/>
              </a:rPr>
              <a:t>GENERATOR SHUNT</a:t>
            </a:r>
            <a:endParaRPr lang="en-US" sz="3200" dirty="0">
              <a:latin typeface="Bernard MT Condensed" pitchFamily="18" charset="0"/>
            </a:endParaRPr>
          </a:p>
        </p:txBody>
      </p:sp>
      <p:sp>
        <p:nvSpPr>
          <p:cNvPr id="21" name="Rectangle 20"/>
          <p:cNvSpPr/>
          <p:nvPr/>
        </p:nvSpPr>
        <p:spPr>
          <a:xfrm>
            <a:off x="7403691" y="5029471"/>
            <a:ext cx="3738720" cy="584775"/>
          </a:xfrm>
          <a:prstGeom prst="rect">
            <a:avLst/>
          </a:prstGeom>
          <a:gradFill>
            <a:gsLst>
              <a:gs pos="15000">
                <a:schemeClr val="accent4">
                  <a:lumMod val="60000"/>
                  <a:lumOff val="40000"/>
                </a:schemeClr>
              </a:gs>
              <a:gs pos="80000">
                <a:schemeClr val="accent5">
                  <a:lumMod val="105000"/>
                  <a:satMod val="109000"/>
                  <a:tint val="81000"/>
                  <a:alpha val="89000"/>
                </a:schemeClr>
              </a:gs>
            </a:gsLst>
          </a:gradFill>
          <a:ln w="28575">
            <a:solidFill>
              <a:srgbClr val="00B050"/>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id-ID" sz="3200" dirty="0" smtClean="0">
                <a:latin typeface="Bernard MT Condensed" pitchFamily="18" charset="0"/>
              </a:rPr>
              <a:t>GENERATOR KOMPON</a:t>
            </a:r>
            <a:endParaRPr lang="en-US" sz="3200" dirty="0">
              <a:latin typeface="Bernard MT Condensed" pitchFamily="18" charset="0"/>
            </a:endParaRPr>
          </a:p>
        </p:txBody>
      </p:sp>
      <p:sp>
        <p:nvSpPr>
          <p:cNvPr id="22" name="Bent Arrow 21"/>
          <p:cNvSpPr/>
          <p:nvPr/>
        </p:nvSpPr>
        <p:spPr>
          <a:xfrm flipV="1">
            <a:off x="6769512" y="4463254"/>
            <a:ext cx="604685" cy="1008395"/>
          </a:xfrm>
          <a:prstGeom prst="bentArrow">
            <a:avLst>
              <a:gd name="adj1" fmla="val 25000"/>
              <a:gd name="adj2" fmla="val 25000"/>
              <a:gd name="adj3" fmla="val 25000"/>
              <a:gd name="adj4" fmla="val 88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22"/>
          <p:cNvSpPr/>
          <p:nvPr/>
        </p:nvSpPr>
        <p:spPr>
          <a:xfrm flipV="1">
            <a:off x="6769511" y="4054510"/>
            <a:ext cx="604685" cy="654186"/>
          </a:xfrm>
          <a:prstGeom prst="bentArrow">
            <a:avLst>
              <a:gd name="adj1" fmla="val 25000"/>
              <a:gd name="adj2" fmla="val 25000"/>
              <a:gd name="adj3" fmla="val 25000"/>
              <a:gd name="adj4" fmla="val 88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3201763" y="6004247"/>
            <a:ext cx="5542671" cy="461665"/>
          </a:xfrm>
          <a:prstGeom prst="rect">
            <a:avLst/>
          </a:prstGeom>
        </p:spPr>
        <p:txBody>
          <a:bodyPr wrap="none">
            <a:spAutoFit/>
          </a:bodyPr>
          <a:lstStyle/>
          <a:p>
            <a:pPr algn="just"/>
            <a:r>
              <a:rPr lang="id-ID" sz="2400" dirty="0" smtClean="0"/>
              <a:t>Gamabr 2. Diagram Jensi Umum Generator</a:t>
            </a:r>
            <a:endParaRPr lang="id-ID" sz="2400" dirty="0"/>
          </a:p>
        </p:txBody>
      </p:sp>
    </p:spTree>
    <p:extLst>
      <p:ext uri="{BB962C8B-B14F-4D97-AF65-F5344CB8AC3E}">
        <p14:creationId xmlns:p14="http://schemas.microsoft.com/office/powerpoint/2010/main" val="542666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5911"/>
            <a:ext cx="10515600" cy="5471650"/>
          </a:xfrm>
        </p:spPr>
        <p:txBody>
          <a:bodyPr>
            <a:normAutofit lnSpcReduction="10000"/>
          </a:bodyPr>
          <a:lstStyle/>
          <a:p>
            <a:pPr marL="0" indent="0">
              <a:buNone/>
            </a:pPr>
            <a:r>
              <a:rPr lang="id-ID" dirty="0" smtClean="0"/>
              <a:t>1. </a:t>
            </a:r>
            <a:r>
              <a:rPr lang="id-ID" dirty="0"/>
              <a:t>R</a:t>
            </a:r>
            <a:r>
              <a:rPr lang="id-ID" dirty="0" smtClean="0"/>
              <a:t>esistansi </a:t>
            </a:r>
            <a:r>
              <a:rPr lang="id-ID" dirty="0"/>
              <a:t>jangkar (Ra). </a:t>
            </a:r>
            <a:endParaRPr lang="id-ID" dirty="0" smtClean="0"/>
          </a:p>
          <a:p>
            <a:pPr marL="354013" indent="0" algn="just">
              <a:buNone/>
            </a:pPr>
            <a:r>
              <a:rPr lang="id-ID" dirty="0"/>
              <a:t>Resistansi jangkar/fasa Ra menyebabkan terjadinya kerugian tegang/fasa (tegangan jatuh/fasa) dan I.Ra yang sefasa dengan arus </a:t>
            </a:r>
            <a:r>
              <a:rPr lang="id-ID" dirty="0" smtClean="0"/>
              <a:t>jangkar.</a:t>
            </a:r>
            <a:endParaRPr lang="id-ID" dirty="0"/>
          </a:p>
          <a:p>
            <a:pPr marL="0" indent="0" algn="just">
              <a:buNone/>
            </a:pPr>
            <a:r>
              <a:rPr lang="id-ID" dirty="0" smtClean="0"/>
              <a:t>2. </a:t>
            </a:r>
            <a:r>
              <a:rPr lang="sv-SE" dirty="0" smtClean="0"/>
              <a:t>Jatuh </a:t>
            </a:r>
            <a:r>
              <a:rPr lang="sv-SE" dirty="0"/>
              <a:t>tegangan karena reaktansi bocor jangkar (XL). </a:t>
            </a:r>
            <a:endParaRPr lang="id-ID" dirty="0" smtClean="0"/>
          </a:p>
          <a:p>
            <a:pPr marL="354013" indent="0" algn="just">
              <a:buNone/>
            </a:pPr>
            <a:r>
              <a:rPr lang="id-ID" dirty="0"/>
              <a:t>Saat arus mengalir melalui penghantar jangkar, sebagian fluks yang terjadi tidak mengimbas pada jalur yang telah ditentukan, hal seperti ini disebut  Fluks Bocor</a:t>
            </a:r>
          </a:p>
          <a:p>
            <a:pPr marL="0" indent="0">
              <a:buNone/>
            </a:pPr>
            <a:r>
              <a:rPr lang="id-ID" dirty="0" smtClean="0"/>
              <a:t>3. Jatuh </a:t>
            </a:r>
            <a:r>
              <a:rPr lang="id-ID" dirty="0"/>
              <a:t>tegangan karena reaksi jangkar. </a:t>
            </a:r>
          </a:p>
          <a:p>
            <a:pPr marL="354013" indent="0" algn="just">
              <a:buNone/>
            </a:pPr>
            <a:r>
              <a:rPr lang="id-ID" dirty="0"/>
              <a:t>danya arus yang mengalir pada kumparan jangkar saat generator dibebani akan menimbulkan fluksi jangkar (</a:t>
            </a:r>
            <a:r>
              <a:rPr lang="el-GR" dirty="0"/>
              <a:t>Φ</a:t>
            </a:r>
            <a:r>
              <a:rPr lang="id-ID" dirty="0"/>
              <a:t>A ) yang berintegrasi dengan fluksi yang dihasilkan pada kumparan medan rotor(</a:t>
            </a:r>
            <a:r>
              <a:rPr lang="el-GR" dirty="0"/>
              <a:t>Φ</a:t>
            </a:r>
            <a:r>
              <a:rPr lang="id-ID" dirty="0"/>
              <a:t>F), sehingga akan dihasilkan suatu fluksi resultan sebesar :</a:t>
            </a:r>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a:p>
          <a:p>
            <a:pPr marL="0" indent="0">
              <a:buNone/>
            </a:pPr>
            <a:endParaRPr lang="id-ID" dirty="0"/>
          </a:p>
        </p:txBody>
      </p:sp>
    </p:spTree>
    <p:extLst>
      <p:ext uri="{BB962C8B-B14F-4D97-AF65-F5344CB8AC3E}">
        <p14:creationId xmlns:p14="http://schemas.microsoft.com/office/powerpoint/2010/main" val="2365446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7419"/>
            <a:ext cx="10515600" cy="5439544"/>
          </a:xfrm>
        </p:spPr>
        <p:txBody>
          <a:bodyPr/>
          <a:lstStyle/>
          <a:p>
            <a:pPr marL="0" indent="0">
              <a:buNone/>
            </a:pPr>
            <a:r>
              <a:rPr lang="id-ID" dirty="0" smtClean="0"/>
              <a:t>Dengan demikian tegangan generator sinkron dapat dihitung dengan persamaan matematis </a:t>
            </a:r>
            <a:r>
              <a:rPr lang="sv-SE" dirty="0" smtClean="0"/>
              <a:t> </a:t>
            </a:r>
            <a:r>
              <a:rPr lang="id-ID" dirty="0" smtClean="0"/>
              <a:t>berikut</a:t>
            </a:r>
            <a:r>
              <a:rPr lang="sv-SE" dirty="0" smtClean="0"/>
              <a:t>:</a:t>
            </a:r>
            <a:endParaRPr lang="id-ID" dirty="0" smtClean="0"/>
          </a:p>
          <a:p>
            <a:pPr marL="0" indent="0">
              <a:buNone/>
            </a:pPr>
            <a:r>
              <a:rPr lang="id-ID" dirty="0" smtClean="0"/>
              <a:t>	</a:t>
            </a:r>
            <a:r>
              <a:rPr lang="id-ID" dirty="0"/>
              <a:t>E</a:t>
            </a:r>
            <a:r>
              <a:rPr lang="id-ID" sz="2000" dirty="0"/>
              <a:t>a</a:t>
            </a:r>
            <a:r>
              <a:rPr lang="id-ID" dirty="0"/>
              <a:t> = V + I.R</a:t>
            </a:r>
            <a:r>
              <a:rPr lang="id-ID" sz="2000" dirty="0"/>
              <a:t>a</a:t>
            </a:r>
            <a:r>
              <a:rPr lang="id-ID" dirty="0"/>
              <a:t> + j </a:t>
            </a:r>
            <a:r>
              <a:rPr lang="id-ID" dirty="0" smtClean="0"/>
              <a:t>I.X</a:t>
            </a:r>
            <a:r>
              <a:rPr lang="id-ID" sz="2000" dirty="0" smtClean="0"/>
              <a:t>s</a:t>
            </a:r>
          </a:p>
          <a:p>
            <a:pPr marL="0" indent="0">
              <a:buNone/>
            </a:pPr>
            <a:r>
              <a:rPr lang="id-ID" sz="2000" dirty="0"/>
              <a:t>	</a:t>
            </a:r>
            <a:r>
              <a:rPr lang="id-ID" dirty="0"/>
              <a:t>X</a:t>
            </a:r>
            <a:r>
              <a:rPr lang="id-ID" sz="2000" dirty="0"/>
              <a:t>s</a:t>
            </a:r>
            <a:r>
              <a:rPr lang="id-ID" dirty="0"/>
              <a:t> = X</a:t>
            </a:r>
            <a:r>
              <a:rPr lang="id-ID" sz="2000" dirty="0"/>
              <a:t>m</a:t>
            </a:r>
            <a:r>
              <a:rPr lang="id-ID" dirty="0"/>
              <a:t> </a:t>
            </a:r>
            <a:r>
              <a:rPr lang="id-ID" dirty="0" smtClean="0"/>
              <a:t>+ X</a:t>
            </a:r>
            <a:r>
              <a:rPr lang="id-ID" sz="2000" dirty="0" smtClean="0"/>
              <a:t>a</a:t>
            </a:r>
          </a:p>
          <a:p>
            <a:pPr marL="0" indent="0">
              <a:buNone/>
            </a:pPr>
            <a:r>
              <a:rPr lang="id-ID" dirty="0" smtClean="0"/>
              <a:t>Dimana :</a:t>
            </a:r>
          </a:p>
          <a:p>
            <a:pPr marL="0" indent="0">
              <a:buNone/>
            </a:pPr>
            <a:r>
              <a:rPr lang="id-ID" dirty="0"/>
              <a:t>	E</a:t>
            </a:r>
            <a:r>
              <a:rPr lang="id-ID" sz="2000" dirty="0"/>
              <a:t>a</a:t>
            </a:r>
            <a:r>
              <a:rPr lang="id-ID" dirty="0"/>
              <a:t> = </a:t>
            </a:r>
            <a:r>
              <a:rPr lang="id-ID" dirty="0" smtClean="0"/>
              <a:t>tegangan </a:t>
            </a:r>
            <a:r>
              <a:rPr lang="id-ID" dirty="0"/>
              <a:t>induksi pada </a:t>
            </a:r>
            <a:r>
              <a:rPr lang="id-ID" dirty="0" smtClean="0"/>
              <a:t>jangkar</a:t>
            </a:r>
          </a:p>
          <a:p>
            <a:pPr marL="0" indent="0">
              <a:buNone/>
            </a:pPr>
            <a:r>
              <a:rPr lang="id-ID" dirty="0"/>
              <a:t>	V = tegangan terminal </a:t>
            </a:r>
            <a:r>
              <a:rPr lang="id-ID" dirty="0" smtClean="0"/>
              <a:t>output (Volt)</a:t>
            </a:r>
          </a:p>
          <a:p>
            <a:pPr marL="0" indent="0">
              <a:buNone/>
            </a:pPr>
            <a:r>
              <a:rPr lang="id-ID" dirty="0"/>
              <a:t>	R</a:t>
            </a:r>
            <a:r>
              <a:rPr lang="id-ID" sz="2000" dirty="0"/>
              <a:t>a</a:t>
            </a:r>
            <a:r>
              <a:rPr lang="id-ID" dirty="0"/>
              <a:t> = resistansi </a:t>
            </a:r>
            <a:r>
              <a:rPr lang="id-ID" dirty="0" smtClean="0"/>
              <a:t>jangkar (</a:t>
            </a:r>
            <a:r>
              <a:rPr lang="el-GR" dirty="0" smtClean="0"/>
              <a:t>Ω</a:t>
            </a:r>
            <a:r>
              <a:rPr lang="id-ID" dirty="0" smtClean="0"/>
              <a:t>)</a:t>
            </a:r>
          </a:p>
          <a:p>
            <a:pPr marL="0" indent="0">
              <a:buNone/>
            </a:pPr>
            <a:r>
              <a:rPr lang="id-ID" dirty="0"/>
              <a:t>	X</a:t>
            </a:r>
            <a:r>
              <a:rPr lang="id-ID" sz="2000" dirty="0"/>
              <a:t>s</a:t>
            </a:r>
            <a:r>
              <a:rPr lang="id-ID" dirty="0"/>
              <a:t> = reaktansi </a:t>
            </a:r>
            <a:r>
              <a:rPr lang="id-ID" dirty="0" smtClean="0"/>
              <a:t>sinkron </a:t>
            </a:r>
            <a:r>
              <a:rPr lang="id-ID" dirty="0"/>
              <a:t>(</a:t>
            </a:r>
            <a:r>
              <a:rPr lang="el-GR" dirty="0"/>
              <a:t>Ω</a:t>
            </a:r>
            <a:r>
              <a:rPr lang="id-ID" dirty="0"/>
              <a:t>)</a:t>
            </a:r>
          </a:p>
        </p:txBody>
      </p:sp>
    </p:spTree>
    <p:extLst>
      <p:ext uri="{BB962C8B-B14F-4D97-AF65-F5344CB8AC3E}">
        <p14:creationId xmlns:p14="http://schemas.microsoft.com/office/powerpoint/2010/main" val="3879943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000" y="1116152"/>
            <a:ext cx="9409413" cy="4104777"/>
          </a:xfrm>
          <a:prstGeom prst="rect">
            <a:avLst/>
          </a:prstGeom>
        </p:spPr>
      </p:pic>
      <p:sp>
        <p:nvSpPr>
          <p:cNvPr id="5" name="Rectangle 4"/>
          <p:cNvSpPr/>
          <p:nvPr/>
        </p:nvSpPr>
        <p:spPr>
          <a:xfrm>
            <a:off x="2448233" y="5444190"/>
            <a:ext cx="7003454" cy="400110"/>
          </a:xfrm>
          <a:prstGeom prst="rect">
            <a:avLst/>
          </a:prstGeom>
        </p:spPr>
        <p:txBody>
          <a:bodyPr wrap="square">
            <a:spAutoFit/>
          </a:bodyPr>
          <a:lstStyle/>
          <a:p>
            <a:r>
              <a:rPr lang="sv-SE" sz="2000" dirty="0">
                <a:solidFill>
                  <a:srgbClr val="000000"/>
                </a:solidFill>
                <a:latin typeface="Times New Roman" panose="02020603050405020304" pitchFamily="18" charset="0"/>
              </a:rPr>
              <a:t>Gambar </a:t>
            </a:r>
            <a:r>
              <a:rPr lang="id-ID" sz="2000" dirty="0" smtClean="0">
                <a:solidFill>
                  <a:srgbClr val="000000"/>
                </a:solidFill>
                <a:latin typeface="Times New Roman" panose="02020603050405020304" pitchFamily="18" charset="0"/>
              </a:rPr>
              <a:t>21.</a:t>
            </a:r>
            <a:r>
              <a:rPr lang="sv-SE" sz="2000" dirty="0" smtClean="0">
                <a:solidFill>
                  <a:srgbClr val="000000"/>
                </a:solidFill>
                <a:latin typeface="Times New Roman" panose="02020603050405020304" pitchFamily="18" charset="0"/>
              </a:rPr>
              <a:t> </a:t>
            </a:r>
            <a:r>
              <a:rPr lang="sv-SE" sz="2000" dirty="0">
                <a:solidFill>
                  <a:srgbClr val="000000"/>
                </a:solidFill>
                <a:latin typeface="Times New Roman" panose="02020603050405020304" pitchFamily="18" charset="0"/>
              </a:rPr>
              <a:t>Rangkaian Ekuivalen Generator Sinkron Tanpa Beban</a:t>
            </a:r>
            <a:endParaRPr lang="id-ID" sz="2000" dirty="0"/>
          </a:p>
        </p:txBody>
      </p:sp>
    </p:spTree>
    <p:extLst>
      <p:ext uri="{BB962C8B-B14F-4D97-AF65-F5344CB8AC3E}">
        <p14:creationId xmlns:p14="http://schemas.microsoft.com/office/powerpoint/2010/main" val="3813290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7419"/>
            <a:ext cx="10515600" cy="5439544"/>
          </a:xfrm>
        </p:spPr>
        <p:txBody>
          <a:bodyPr/>
          <a:lstStyle/>
          <a:p>
            <a:pPr marL="0" indent="0">
              <a:buNone/>
            </a:pPr>
            <a:r>
              <a:rPr lang="id-ID" dirty="0"/>
              <a:t>Besar GGL armatur berbeban pada faktor daya beban = 1, PF tertinggal dan PF mendahului adalah sebagai berikut : </a:t>
            </a:r>
            <a:endParaRPr lang="id-ID" dirty="0" smtClean="0"/>
          </a:p>
          <a:p>
            <a:pPr marL="0" indent="0">
              <a:buNone/>
            </a:pPr>
            <a:endParaRPr lang="id-ID" sz="1050" dirty="0"/>
          </a:p>
          <a:p>
            <a:pPr marL="442913" indent="-442913">
              <a:buFont typeface="Wingdings" panose="05000000000000000000" pitchFamily="2" charset="2"/>
              <a:buChar char="q"/>
            </a:pPr>
            <a:r>
              <a:rPr lang="id-ID" dirty="0" smtClean="0"/>
              <a:t>Faktor </a:t>
            </a:r>
            <a:r>
              <a:rPr lang="id-ID" dirty="0"/>
              <a:t>daya </a:t>
            </a:r>
            <a:r>
              <a:rPr lang="id-ID" dirty="0" smtClean="0"/>
              <a:t>1</a:t>
            </a:r>
          </a:p>
          <a:p>
            <a:pPr marL="0" indent="0">
              <a:buNone/>
            </a:pPr>
            <a:endParaRPr lang="id-ID" dirty="0" smtClean="0"/>
          </a:p>
          <a:p>
            <a:pPr marL="442913" indent="-442913">
              <a:buFont typeface="Wingdings" panose="05000000000000000000" pitchFamily="2" charset="2"/>
              <a:buChar char="q"/>
            </a:pPr>
            <a:r>
              <a:rPr lang="id-ID" dirty="0" smtClean="0"/>
              <a:t>Faktor daya tertinggal</a:t>
            </a:r>
          </a:p>
          <a:p>
            <a:pPr marL="442913" indent="-442913">
              <a:buFont typeface="Wingdings" panose="05000000000000000000" pitchFamily="2" charset="2"/>
              <a:buChar char="q"/>
            </a:pPr>
            <a:endParaRPr lang="id-ID" dirty="0"/>
          </a:p>
          <a:p>
            <a:pPr marL="442913" indent="-442913">
              <a:buFont typeface="Wingdings" panose="05000000000000000000" pitchFamily="2" charset="2"/>
              <a:buChar char="q"/>
            </a:pPr>
            <a:r>
              <a:rPr lang="id-ID" dirty="0" smtClean="0"/>
              <a:t>Faktor daya mendahului</a:t>
            </a:r>
            <a:endParaRPr lang="id-ID" dirty="0"/>
          </a:p>
          <a:p>
            <a:pPr marL="0" indent="0">
              <a:buNone/>
            </a:pP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113" y="2422115"/>
            <a:ext cx="3650841" cy="4624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113" y="3400732"/>
            <a:ext cx="5136436" cy="4485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113" y="4365506"/>
            <a:ext cx="5753344" cy="498125"/>
          </a:xfrm>
          <a:prstGeom prst="rect">
            <a:avLst/>
          </a:prstGeom>
        </p:spPr>
      </p:pic>
      <p:sp>
        <p:nvSpPr>
          <p:cNvPr id="7" name="Rectangle 6"/>
          <p:cNvSpPr/>
          <p:nvPr/>
        </p:nvSpPr>
        <p:spPr>
          <a:xfrm>
            <a:off x="1334113" y="5035314"/>
            <a:ext cx="4954305" cy="1477328"/>
          </a:xfrm>
          <a:prstGeom prst="rect">
            <a:avLst/>
          </a:prstGeom>
        </p:spPr>
        <p:txBody>
          <a:bodyPr wrap="none">
            <a:spAutoFit/>
          </a:bodyPr>
          <a:lstStyle/>
          <a:p>
            <a:r>
              <a:rPr lang="id-ID" dirty="0" smtClean="0">
                <a:solidFill>
                  <a:srgbClr val="000000"/>
                </a:solidFill>
                <a:latin typeface="Times New Roman" panose="02020603050405020304" pitchFamily="18" charset="0"/>
              </a:rPr>
              <a:t>Dimana :</a:t>
            </a:r>
          </a:p>
          <a:p>
            <a:r>
              <a:rPr lang="id-ID" dirty="0" smtClean="0">
                <a:solidFill>
                  <a:srgbClr val="000000"/>
                </a:solidFill>
                <a:latin typeface="Times New Roman" panose="02020603050405020304" pitchFamily="18" charset="0"/>
              </a:rPr>
              <a:t>E</a:t>
            </a:r>
            <a:r>
              <a:rPr lang="id-ID" sz="1400" dirty="0" smtClean="0">
                <a:solidFill>
                  <a:srgbClr val="000000"/>
                </a:solidFill>
                <a:latin typeface="Times New Roman" panose="02020603050405020304" pitchFamily="18" charset="0"/>
              </a:rPr>
              <a:t>a </a:t>
            </a:r>
            <a:r>
              <a:rPr lang="id-ID" dirty="0">
                <a:solidFill>
                  <a:srgbClr val="000000"/>
                </a:solidFill>
                <a:latin typeface="Times New Roman" panose="02020603050405020304" pitchFamily="18" charset="0"/>
              </a:rPr>
              <a:t>= tegangan induksi pada jangkar per phasa (Volt</a:t>
            </a:r>
            <a:r>
              <a:rPr lang="id-ID" dirty="0" smtClean="0">
                <a:solidFill>
                  <a:srgbClr val="000000"/>
                </a:solidFill>
                <a:latin typeface="Times New Roman" panose="02020603050405020304" pitchFamily="18" charset="0"/>
              </a:rPr>
              <a:t>)</a:t>
            </a:r>
          </a:p>
          <a:p>
            <a:r>
              <a:rPr lang="id-ID" dirty="0"/>
              <a:t>V</a:t>
            </a:r>
            <a:r>
              <a:rPr lang="id-ID" sz="1600" dirty="0"/>
              <a:t>t</a:t>
            </a:r>
            <a:r>
              <a:rPr lang="id-ID" dirty="0"/>
              <a:t> = tegangan terminal output per phasa (Volt) </a:t>
            </a:r>
            <a:endParaRPr lang="id-ID" dirty="0" smtClean="0"/>
          </a:p>
          <a:p>
            <a:r>
              <a:rPr lang="id-ID" dirty="0"/>
              <a:t>R</a:t>
            </a:r>
            <a:r>
              <a:rPr lang="id-ID" sz="1600" dirty="0"/>
              <a:t>a</a:t>
            </a:r>
            <a:r>
              <a:rPr lang="id-ID" dirty="0"/>
              <a:t> = resistansi jangkar per phasa (ohm) </a:t>
            </a:r>
            <a:endParaRPr lang="id-ID" dirty="0" smtClean="0"/>
          </a:p>
          <a:p>
            <a:r>
              <a:rPr lang="id-ID" dirty="0"/>
              <a:t>X</a:t>
            </a:r>
            <a:r>
              <a:rPr lang="id-ID" sz="1400" dirty="0"/>
              <a:t>L</a:t>
            </a:r>
            <a:r>
              <a:rPr lang="id-ID" dirty="0"/>
              <a:t> = reaktansi bocor per phasa (ohm) </a:t>
            </a:r>
            <a:r>
              <a:rPr lang="id-ID" dirty="0" smtClean="0">
                <a:solidFill>
                  <a:srgbClr val="000000"/>
                </a:solidFill>
                <a:latin typeface="Times New Roman" panose="02020603050405020304" pitchFamily="18" charset="0"/>
              </a:rPr>
              <a:t> </a:t>
            </a:r>
            <a:endParaRPr lang="id-ID" dirty="0"/>
          </a:p>
        </p:txBody>
      </p:sp>
    </p:spTree>
    <p:extLst>
      <p:ext uri="{BB962C8B-B14F-4D97-AF65-F5344CB8AC3E}">
        <p14:creationId xmlns:p14="http://schemas.microsoft.com/office/powerpoint/2010/main" val="2127330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38200" y="575187"/>
            <a:ext cx="10515600" cy="5884607"/>
          </a:xfrm>
        </p:spPr>
        <p:txBody>
          <a:bodyPr/>
          <a:lstStyle/>
          <a:p>
            <a:pPr marL="354013" indent="-354013">
              <a:buNone/>
            </a:pPr>
            <a:r>
              <a:rPr lang="id-ID" b="1" dirty="0">
                <a:solidFill>
                  <a:srgbClr val="00B050"/>
                </a:solidFill>
              </a:rPr>
              <a:t>C</a:t>
            </a:r>
            <a:r>
              <a:rPr lang="id-ID" b="1" dirty="0" smtClean="0">
                <a:solidFill>
                  <a:srgbClr val="00B050"/>
                </a:solidFill>
              </a:rPr>
              <a:t>. Hubungan antara frekuensi, jumlah kutup dan kecepatan rotor generator sinkron.</a:t>
            </a:r>
            <a:endParaRPr lang="id-ID" b="1" dirty="0">
              <a:solidFill>
                <a:srgbClr val="00B050"/>
              </a:solidFill>
            </a:endParaRPr>
          </a:p>
          <a:p>
            <a:pPr marL="0" indent="0" algn="just">
              <a:buNone/>
            </a:pPr>
            <a:r>
              <a:rPr lang="id-ID" dirty="0" smtClean="0"/>
              <a:t>Frekuensi pada genearator sinkron dapat dihitung dengan menggunakan persamaan matematis berikut :</a:t>
            </a:r>
          </a:p>
          <a:p>
            <a:pPr marL="0" indent="0" algn="just">
              <a:buNone/>
            </a:pPr>
            <a:endParaRPr lang="id-ID" dirty="0" smtClean="0"/>
          </a:p>
          <a:p>
            <a:pPr marL="0" indent="0" algn="just">
              <a:buNone/>
            </a:pPr>
            <a:endParaRPr lang="id-ID" dirty="0"/>
          </a:p>
          <a:p>
            <a:pPr marL="0" indent="0" algn="just">
              <a:buNone/>
            </a:pPr>
            <a:r>
              <a:rPr lang="id-ID" dirty="0"/>
              <a:t> </a:t>
            </a:r>
            <a:r>
              <a:rPr lang="id-ID" dirty="0" smtClean="0"/>
              <a:t>  dimana :</a:t>
            </a:r>
          </a:p>
          <a:p>
            <a:pPr marL="0" indent="0" algn="just">
              <a:buNone/>
            </a:pPr>
            <a:r>
              <a:rPr lang="id-ID" dirty="0"/>
              <a:t>	</a:t>
            </a:r>
            <a:r>
              <a:rPr lang="id-ID" dirty="0" smtClean="0"/>
              <a:t>f = frekuensi tegangan (Hz)</a:t>
            </a:r>
          </a:p>
          <a:p>
            <a:pPr marL="0" indent="0" algn="just">
              <a:buNone/>
            </a:pPr>
            <a:r>
              <a:rPr lang="id-ID" dirty="0"/>
              <a:t>	</a:t>
            </a:r>
            <a:r>
              <a:rPr lang="id-ID" dirty="0" smtClean="0"/>
              <a:t>p = jumlah kutub pada rotor</a:t>
            </a:r>
          </a:p>
          <a:p>
            <a:pPr marL="0" indent="0" algn="just">
              <a:buNone/>
            </a:pPr>
            <a:r>
              <a:rPr lang="id-ID" dirty="0"/>
              <a:t>	</a:t>
            </a:r>
            <a:r>
              <a:rPr lang="id-ID" dirty="0" smtClean="0"/>
              <a:t>n = kecepatan rotor (rpm)</a:t>
            </a:r>
          </a:p>
          <a:p>
            <a:pPr marL="0" indent="0" algn="just">
              <a:buNone/>
            </a:pPr>
            <a:endParaRPr lang="id-ID" dirty="0"/>
          </a:p>
          <a:p>
            <a:pPr marL="0" indent="0" algn="just">
              <a:buNone/>
            </a:pPr>
            <a:endParaRPr lang="id-ID" dirty="0"/>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a:p>
          <a:p>
            <a:pPr marL="0" indent="0">
              <a:buNone/>
            </a:pPr>
            <a:endParaRPr lang="id-ID" dirty="0"/>
          </a:p>
        </p:txBody>
      </p:sp>
      <mc:AlternateContent xmlns:mc="http://schemas.openxmlformats.org/markup-compatibility/2006" xmlns:a14="http://schemas.microsoft.com/office/drawing/2010/main">
        <mc:Choice Requires="a14">
          <p:sp>
            <p:nvSpPr>
              <p:cNvPr id="4" name="Rectangle 3"/>
              <p:cNvSpPr/>
              <p:nvPr/>
            </p:nvSpPr>
            <p:spPr>
              <a:xfrm>
                <a:off x="1900370" y="2397783"/>
                <a:ext cx="1438984" cy="830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d-ID" sz="2800" b="0" i="0" smtClean="0">
                          <a:latin typeface="Cambria Math" panose="02040503050406030204" pitchFamily="18" charset="0"/>
                        </a:rPr>
                        <m:t>f</m:t>
                      </m:r>
                      <m:r>
                        <a:rPr lang="id-ID" sz="2800" i="0">
                          <a:latin typeface="Cambria Math" panose="02040503050406030204" pitchFamily="18" charset="0"/>
                        </a:rPr>
                        <m:t>=</m:t>
                      </m:r>
                      <m:f>
                        <m:fPr>
                          <m:ctrlPr>
                            <a:rPr lang="id-ID" sz="2800" i="1">
                              <a:latin typeface="Cambria Math" panose="02040503050406030204" pitchFamily="18" charset="0"/>
                            </a:rPr>
                          </m:ctrlPr>
                        </m:fPr>
                        <m:num>
                          <m:r>
                            <m:rPr>
                              <m:sty m:val="p"/>
                            </m:rPr>
                            <a:rPr lang="id-ID" sz="2800" b="0" i="0" smtClean="0">
                              <a:latin typeface="Cambria Math" panose="02040503050406030204" pitchFamily="18" charset="0"/>
                            </a:rPr>
                            <m:t>p</m:t>
                          </m:r>
                          <m:r>
                            <a:rPr lang="id-ID" sz="2800" b="0" i="0" smtClean="0">
                              <a:latin typeface="Cambria Math" panose="02040503050406030204" pitchFamily="18" charset="0"/>
                            </a:rPr>
                            <m:t>.</m:t>
                          </m:r>
                          <m:r>
                            <m:rPr>
                              <m:sty m:val="p"/>
                            </m:rPr>
                            <a:rPr lang="id-ID" sz="2800" b="0" i="0" smtClean="0">
                              <a:latin typeface="Cambria Math" panose="02040503050406030204" pitchFamily="18" charset="0"/>
                            </a:rPr>
                            <m:t>n</m:t>
                          </m:r>
                        </m:num>
                        <m:den>
                          <m:r>
                            <a:rPr lang="id-ID" sz="2800" b="0" i="1" smtClean="0">
                              <a:latin typeface="Cambria Math" panose="02040503050406030204" pitchFamily="18" charset="0"/>
                            </a:rPr>
                            <m:t>120</m:t>
                          </m:r>
                        </m:den>
                      </m:f>
                    </m:oMath>
                  </m:oMathPara>
                </a14:m>
                <a:endParaRPr lang="id-ID" sz="2800" dirty="0"/>
              </a:p>
            </p:txBody>
          </p:sp>
        </mc:Choice>
        <mc:Fallback xmlns="">
          <p:sp>
            <p:nvSpPr>
              <p:cNvPr id="4" name="Rectangle 3"/>
              <p:cNvSpPr>
                <a:spLocks noRot="1" noChangeAspect="1" noMove="1" noResize="1" noEditPoints="1" noAdjustHandles="1" noChangeArrowheads="1" noChangeShapeType="1" noTextEdit="1"/>
              </p:cNvSpPr>
              <p:nvPr/>
            </p:nvSpPr>
            <p:spPr>
              <a:xfrm>
                <a:off x="1900370" y="2397783"/>
                <a:ext cx="1438984" cy="830099"/>
              </a:xfrm>
              <a:prstGeom prst="rect">
                <a:avLst/>
              </a:prstGeom>
              <a:blipFill rotWithShape="0">
                <a:blip r:embed="rId2"/>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99590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5406"/>
            <a:ext cx="10515600" cy="5321557"/>
          </a:xfrm>
        </p:spPr>
        <p:txBody>
          <a:bodyPr/>
          <a:lstStyle/>
          <a:p>
            <a:pPr marL="0" indent="0">
              <a:buNone/>
            </a:pPr>
            <a:r>
              <a:rPr lang="id-ID" dirty="0" smtClean="0"/>
              <a:t>Untuk kecepatan putar rotor dapat dihitung menggunakan persamaan matematis berikut :</a:t>
            </a:r>
          </a:p>
          <a:p>
            <a:pPr marL="0" indent="0">
              <a:buNone/>
            </a:pPr>
            <a:endParaRPr lang="id-ID" dirty="0"/>
          </a:p>
          <a:p>
            <a:pPr marL="0" indent="0">
              <a:buNone/>
            </a:pPr>
            <a:endParaRPr lang="id-ID" dirty="0" smtClean="0"/>
          </a:p>
          <a:p>
            <a:pPr marL="0" indent="0" algn="just">
              <a:buNone/>
            </a:pPr>
            <a:r>
              <a:rPr lang="id-ID" dirty="0" smtClean="0"/>
              <a:t> </a:t>
            </a:r>
            <a:r>
              <a:rPr lang="id-ID" dirty="0"/>
              <a:t>dimana :</a:t>
            </a:r>
          </a:p>
          <a:p>
            <a:pPr marL="0" indent="0" algn="just">
              <a:buNone/>
            </a:pPr>
            <a:r>
              <a:rPr lang="id-ID" dirty="0"/>
              <a:t>	f = frekuensi tegangan (Hz)</a:t>
            </a:r>
          </a:p>
          <a:p>
            <a:pPr marL="0" indent="0" algn="just">
              <a:buNone/>
            </a:pPr>
            <a:r>
              <a:rPr lang="id-ID" dirty="0"/>
              <a:t>	p = jumlah kutub pada rotor</a:t>
            </a:r>
          </a:p>
          <a:p>
            <a:pPr marL="0" indent="0" algn="just">
              <a:buNone/>
            </a:pPr>
            <a:r>
              <a:rPr lang="id-ID" dirty="0"/>
              <a:t>	n = kecepatan rotor (rpm)</a:t>
            </a:r>
            <a:endParaRPr lang="id-ID" dirty="0" smtClean="0"/>
          </a:p>
        </p:txBody>
      </p:sp>
      <mc:AlternateContent xmlns:mc="http://schemas.openxmlformats.org/markup-compatibility/2006" xmlns:a14="http://schemas.microsoft.com/office/drawing/2010/main">
        <mc:Choice Requires="a14">
          <p:sp>
            <p:nvSpPr>
              <p:cNvPr id="4" name="Rectangle 3"/>
              <p:cNvSpPr/>
              <p:nvPr/>
            </p:nvSpPr>
            <p:spPr>
              <a:xfrm>
                <a:off x="2387067" y="1925835"/>
                <a:ext cx="1793248" cy="9114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d-ID" sz="2800" b="0" i="0" smtClean="0">
                          <a:latin typeface="Cambria Math" panose="02040503050406030204" pitchFamily="18" charset="0"/>
                        </a:rPr>
                        <m:t>ns</m:t>
                      </m:r>
                      <m:r>
                        <a:rPr lang="id-ID" sz="2800" i="0">
                          <a:latin typeface="Cambria Math" panose="02040503050406030204" pitchFamily="18" charset="0"/>
                        </a:rPr>
                        <m:t>=</m:t>
                      </m:r>
                      <m:f>
                        <m:fPr>
                          <m:ctrlPr>
                            <a:rPr lang="id-ID" sz="2800" i="1">
                              <a:latin typeface="Cambria Math" panose="02040503050406030204" pitchFamily="18" charset="0"/>
                            </a:rPr>
                          </m:ctrlPr>
                        </m:fPr>
                        <m:num>
                          <m:r>
                            <a:rPr lang="id-ID" sz="2800" b="0" i="0" smtClean="0">
                              <a:latin typeface="Cambria Math" panose="02040503050406030204" pitchFamily="18" charset="0"/>
                            </a:rPr>
                            <m:t>120</m:t>
                          </m:r>
                          <m:r>
                            <m:rPr>
                              <m:sty m:val="p"/>
                            </m:rPr>
                            <a:rPr lang="id-ID" sz="2800" b="0" i="0" smtClean="0">
                              <a:latin typeface="Cambria Math" panose="02040503050406030204" pitchFamily="18" charset="0"/>
                            </a:rPr>
                            <m:t>f</m:t>
                          </m:r>
                        </m:num>
                        <m:den>
                          <m:r>
                            <a:rPr lang="id-ID" sz="2800" b="0" i="1" smtClean="0">
                              <a:latin typeface="Cambria Math" panose="02040503050406030204" pitchFamily="18" charset="0"/>
                            </a:rPr>
                            <m:t>𝑃</m:t>
                          </m:r>
                        </m:den>
                      </m:f>
                    </m:oMath>
                  </m:oMathPara>
                </a14:m>
                <a:endParaRPr lang="id-ID" sz="2800" dirty="0"/>
              </a:p>
            </p:txBody>
          </p:sp>
        </mc:Choice>
        <mc:Fallback xmlns="">
          <p:sp>
            <p:nvSpPr>
              <p:cNvPr id="4" name="Rectangle 3"/>
              <p:cNvSpPr>
                <a:spLocks noRot="1" noChangeAspect="1" noMove="1" noResize="1" noEditPoints="1" noAdjustHandles="1" noChangeArrowheads="1" noChangeShapeType="1" noTextEdit="1"/>
              </p:cNvSpPr>
              <p:nvPr/>
            </p:nvSpPr>
            <p:spPr>
              <a:xfrm>
                <a:off x="2387067" y="1925835"/>
                <a:ext cx="1793248" cy="911468"/>
              </a:xfrm>
              <a:prstGeom prst="rect">
                <a:avLst/>
              </a:prstGeom>
              <a:blipFill rotWithShape="0">
                <a:blip r:embed="rId2"/>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2721737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a:bodyPr>
          <a:lstStyle/>
          <a:p>
            <a:r>
              <a:rPr lang="id-ID" sz="3200" b="1" dirty="0" smtClean="0">
                <a:solidFill>
                  <a:srgbClr val="00B050"/>
                </a:solidFill>
              </a:rPr>
              <a:t>D. Gelombang Sinusoidal yang dihasilkan generator sinkron</a:t>
            </a:r>
            <a:endParaRPr lang="id-ID" sz="3200" b="1" dirty="0">
              <a:solidFill>
                <a:srgbClr val="00B050"/>
              </a:solidFill>
            </a:endParaRPr>
          </a:p>
        </p:txBody>
      </p:sp>
      <p:pic>
        <p:nvPicPr>
          <p:cNvPr id="16386"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36" y="1071255"/>
            <a:ext cx="6215729" cy="46362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38336" y="5849593"/>
            <a:ext cx="7003454" cy="400110"/>
          </a:xfrm>
          <a:prstGeom prst="rect">
            <a:avLst/>
          </a:prstGeom>
        </p:spPr>
        <p:txBody>
          <a:bodyPr wrap="square">
            <a:spAutoFit/>
          </a:bodyPr>
          <a:lstStyle/>
          <a:p>
            <a:r>
              <a:rPr lang="sv-SE" sz="2000" dirty="0">
                <a:solidFill>
                  <a:srgbClr val="000000"/>
                </a:solidFill>
                <a:latin typeface="Times New Roman" panose="02020603050405020304" pitchFamily="18" charset="0"/>
              </a:rPr>
              <a:t>Gambar </a:t>
            </a:r>
            <a:r>
              <a:rPr lang="id-ID" sz="2000" dirty="0" smtClean="0">
                <a:solidFill>
                  <a:srgbClr val="000000"/>
                </a:solidFill>
                <a:latin typeface="Times New Roman" panose="02020603050405020304" pitchFamily="18" charset="0"/>
              </a:rPr>
              <a:t>22.</a:t>
            </a:r>
            <a:r>
              <a:rPr lang="sv-SE" sz="2000" dirty="0" smtClean="0">
                <a:solidFill>
                  <a:srgbClr val="000000"/>
                </a:solidFill>
                <a:latin typeface="Times New Roman" panose="02020603050405020304" pitchFamily="18" charset="0"/>
              </a:rPr>
              <a:t> </a:t>
            </a:r>
            <a:r>
              <a:rPr lang="id-ID" sz="2000" dirty="0">
                <a:solidFill>
                  <a:srgbClr val="000000"/>
                </a:solidFill>
                <a:latin typeface="Times New Roman" panose="02020603050405020304" pitchFamily="18" charset="0"/>
              </a:rPr>
              <a:t>G</a:t>
            </a:r>
            <a:r>
              <a:rPr lang="id-ID" sz="2000" dirty="0" smtClean="0">
                <a:solidFill>
                  <a:srgbClr val="000000"/>
                </a:solidFill>
                <a:latin typeface="Times New Roman" panose="02020603050405020304" pitchFamily="18" charset="0"/>
              </a:rPr>
              <a:t>elombang Sinusoidal generator sinkron 3 fasa</a:t>
            </a:r>
            <a:endParaRPr lang="id-ID" sz="2000" dirty="0"/>
          </a:p>
        </p:txBody>
      </p:sp>
    </p:spTree>
    <p:extLst>
      <p:ext uri="{BB962C8B-B14F-4D97-AF65-F5344CB8AC3E}">
        <p14:creationId xmlns:p14="http://schemas.microsoft.com/office/powerpoint/2010/main" val="927430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365125"/>
            <a:ext cx="10768781" cy="579755"/>
          </a:xfrm>
        </p:spPr>
        <p:txBody>
          <a:bodyPr>
            <a:normAutofit fontScale="90000"/>
          </a:bodyPr>
          <a:lstStyle/>
          <a:p>
            <a:pPr algn="ctr"/>
            <a:r>
              <a:rPr lang="id-ID" b="1" dirty="0" smtClean="0">
                <a:solidFill>
                  <a:srgbClr val="FF0000"/>
                </a:solidFill>
              </a:rPr>
              <a:t>PUSTAKA</a:t>
            </a:r>
            <a:endParaRPr lang="id-ID" b="1" dirty="0">
              <a:solidFill>
                <a:srgbClr val="FF0000"/>
              </a:solidFill>
            </a:endParaRPr>
          </a:p>
        </p:txBody>
      </p:sp>
      <p:sp>
        <p:nvSpPr>
          <p:cNvPr id="5" name="Content Placeholder 2"/>
          <p:cNvSpPr>
            <a:spLocks noGrp="1"/>
          </p:cNvSpPr>
          <p:nvPr>
            <p:ph idx="1"/>
          </p:nvPr>
        </p:nvSpPr>
        <p:spPr>
          <a:xfrm>
            <a:off x="838200" y="1170304"/>
            <a:ext cx="10896600" cy="5367655"/>
          </a:xfrm>
        </p:spPr>
        <p:txBody>
          <a:bodyPr>
            <a:normAutofit fontScale="85000" lnSpcReduction="10000"/>
          </a:bodyPr>
          <a:lstStyle/>
          <a:p>
            <a:pPr marL="514350" lvl="0" indent="-514350">
              <a:buAutoNum type="arabicPeriod"/>
            </a:pPr>
            <a:r>
              <a:rPr lang="en-US" dirty="0" smtClean="0"/>
              <a:t>Fitzgerald</a:t>
            </a:r>
            <a:r>
              <a:rPr lang="en-US" dirty="0"/>
              <a:t>, Charles Kingsley, Jr. </a:t>
            </a:r>
            <a:r>
              <a:rPr lang="en-US" i="1" dirty="0"/>
              <a:t>Electric Machinery six edition</a:t>
            </a:r>
            <a:r>
              <a:rPr lang="en-US" dirty="0"/>
              <a:t>, MC. </a:t>
            </a:r>
            <a:r>
              <a:rPr lang="en-US" dirty="0" err="1"/>
              <a:t>Graw</a:t>
            </a:r>
            <a:r>
              <a:rPr lang="en-US" dirty="0"/>
              <a:t> Hill, </a:t>
            </a:r>
            <a:r>
              <a:rPr lang="en-US" dirty="0" smtClean="0"/>
              <a:t>2003.</a:t>
            </a:r>
            <a:endParaRPr lang="id-ID" dirty="0"/>
          </a:p>
          <a:p>
            <a:pPr marL="514350" lvl="0" indent="-514350">
              <a:buAutoNum type="arabicPeriod"/>
            </a:pPr>
            <a:r>
              <a:rPr lang="en-US" dirty="0" smtClean="0"/>
              <a:t>Stephen</a:t>
            </a:r>
            <a:r>
              <a:rPr lang="en-US" dirty="0"/>
              <a:t>, J. Chapman, </a:t>
            </a:r>
            <a:r>
              <a:rPr lang="en-US" i="1" dirty="0"/>
              <a:t>Electric Machinery Fundamentals Four Edition</a:t>
            </a:r>
            <a:r>
              <a:rPr lang="en-US" dirty="0"/>
              <a:t>, MC. </a:t>
            </a:r>
            <a:r>
              <a:rPr lang="en-US" dirty="0" err="1"/>
              <a:t>Graw</a:t>
            </a:r>
            <a:r>
              <a:rPr lang="en-US" dirty="0"/>
              <a:t> Hill, </a:t>
            </a:r>
            <a:r>
              <a:rPr lang="en-US" dirty="0" smtClean="0"/>
              <a:t>2005.</a:t>
            </a:r>
            <a:endParaRPr lang="id-ID" dirty="0"/>
          </a:p>
          <a:p>
            <a:pPr marL="514350" lvl="0" indent="-514350">
              <a:buAutoNum type="arabicPeriod"/>
            </a:pPr>
            <a:r>
              <a:rPr lang="en-US" dirty="0" smtClean="0"/>
              <a:t>Austin </a:t>
            </a:r>
            <a:r>
              <a:rPr lang="en-US" dirty="0"/>
              <a:t>Hughes, </a:t>
            </a:r>
            <a:r>
              <a:rPr lang="en-US" i="1" dirty="0"/>
              <a:t>Electric Motor and Drives Third Edition</a:t>
            </a:r>
            <a:r>
              <a:rPr lang="en-US" dirty="0"/>
              <a:t>, </a:t>
            </a:r>
            <a:r>
              <a:rPr lang="en-US" dirty="0" err="1"/>
              <a:t>Newnes</a:t>
            </a:r>
            <a:r>
              <a:rPr lang="en-US" dirty="0"/>
              <a:t>, </a:t>
            </a:r>
            <a:r>
              <a:rPr lang="en-US" dirty="0" smtClean="0"/>
              <a:t>2006.</a:t>
            </a:r>
            <a:endParaRPr lang="id-ID" dirty="0"/>
          </a:p>
          <a:p>
            <a:pPr marL="514350" lvl="0" indent="-514350">
              <a:buAutoNum type="arabicPeriod"/>
            </a:pPr>
            <a:r>
              <a:rPr lang="en-US" dirty="0" err="1" smtClean="0"/>
              <a:t>Sulasno</a:t>
            </a:r>
            <a:r>
              <a:rPr lang="en-US" dirty="0"/>
              <a:t>. (2009). </a:t>
            </a:r>
            <a:r>
              <a:rPr lang="en-US" b="1" i="1" dirty="0" err="1"/>
              <a:t>Teknik</a:t>
            </a:r>
            <a:r>
              <a:rPr lang="en-US" b="1" i="1" dirty="0"/>
              <a:t> </a:t>
            </a:r>
            <a:r>
              <a:rPr lang="en-US" b="1" i="1" dirty="0" err="1"/>
              <a:t>Konversi</a:t>
            </a:r>
            <a:r>
              <a:rPr lang="en-US" b="1" i="1" dirty="0"/>
              <a:t> </a:t>
            </a:r>
            <a:r>
              <a:rPr lang="en-US" b="1" i="1" dirty="0" err="1"/>
              <a:t>Energi</a:t>
            </a:r>
            <a:r>
              <a:rPr lang="en-US" b="1" i="1" dirty="0"/>
              <a:t> </a:t>
            </a:r>
            <a:r>
              <a:rPr lang="en-US" b="1" i="1" dirty="0" err="1"/>
              <a:t>Listrik</a:t>
            </a:r>
            <a:r>
              <a:rPr lang="en-US" b="1" i="1" dirty="0"/>
              <a:t> </a:t>
            </a:r>
            <a:r>
              <a:rPr lang="en-US" b="1" i="1" dirty="0" err="1"/>
              <a:t>dan</a:t>
            </a:r>
            <a:r>
              <a:rPr lang="en-US" b="1" i="1" dirty="0"/>
              <a:t> </a:t>
            </a:r>
            <a:r>
              <a:rPr lang="en-US" b="1" i="1" dirty="0" err="1"/>
              <a:t>Sistem</a:t>
            </a:r>
            <a:r>
              <a:rPr lang="en-US" b="1" i="1" dirty="0"/>
              <a:t> </a:t>
            </a:r>
            <a:r>
              <a:rPr lang="en-US" b="1" i="1" dirty="0" err="1"/>
              <a:t>Pengaturan</a:t>
            </a:r>
            <a:r>
              <a:rPr lang="en-US" b="1" dirty="0"/>
              <a:t>.</a:t>
            </a:r>
            <a:r>
              <a:rPr lang="en-US" dirty="0"/>
              <a:t> Yogyakarta: </a:t>
            </a:r>
            <a:r>
              <a:rPr lang="en-US" dirty="0" err="1"/>
              <a:t>Graha</a:t>
            </a:r>
            <a:r>
              <a:rPr lang="en-US" dirty="0"/>
              <a:t> </a:t>
            </a:r>
            <a:r>
              <a:rPr lang="en-US" dirty="0" err="1" smtClean="0"/>
              <a:t>Ilmu</a:t>
            </a:r>
            <a:r>
              <a:rPr lang="en-US" dirty="0" smtClean="0"/>
              <a:t>.</a:t>
            </a:r>
            <a:endParaRPr lang="id-ID" dirty="0"/>
          </a:p>
          <a:p>
            <a:pPr marL="514350" lvl="0" indent="-514350">
              <a:buAutoNum type="arabicPeriod"/>
            </a:pPr>
            <a:r>
              <a:rPr lang="en-US" dirty="0" err="1" smtClean="0"/>
              <a:t>Zuhal</a:t>
            </a:r>
            <a:r>
              <a:rPr lang="en-US" dirty="0"/>
              <a:t>, </a:t>
            </a:r>
            <a:r>
              <a:rPr lang="en-US" i="1" dirty="0" err="1"/>
              <a:t>Dasar</a:t>
            </a:r>
            <a:r>
              <a:rPr lang="en-US" i="1" dirty="0"/>
              <a:t> </a:t>
            </a:r>
            <a:r>
              <a:rPr lang="en-US" i="1" dirty="0" err="1"/>
              <a:t>Teknik</a:t>
            </a:r>
            <a:r>
              <a:rPr lang="en-US" i="1" dirty="0"/>
              <a:t>  </a:t>
            </a:r>
            <a:r>
              <a:rPr lang="en-US" i="1" dirty="0" err="1"/>
              <a:t>Tenaga</a:t>
            </a:r>
            <a:r>
              <a:rPr lang="en-US" i="1" dirty="0"/>
              <a:t> </a:t>
            </a:r>
            <a:r>
              <a:rPr lang="en-US" i="1" dirty="0" err="1"/>
              <a:t>Listrik</a:t>
            </a:r>
            <a:r>
              <a:rPr lang="en-US" i="1" dirty="0"/>
              <a:t> </a:t>
            </a:r>
            <a:r>
              <a:rPr lang="en-US" i="1" dirty="0" err="1"/>
              <a:t>dan</a:t>
            </a:r>
            <a:r>
              <a:rPr lang="en-US" i="1" dirty="0"/>
              <a:t> </a:t>
            </a:r>
            <a:r>
              <a:rPr lang="en-US" i="1" dirty="0" err="1"/>
              <a:t>Elektronika</a:t>
            </a:r>
            <a:r>
              <a:rPr lang="en-US" i="1" dirty="0"/>
              <a:t> </a:t>
            </a:r>
            <a:r>
              <a:rPr lang="en-US" i="1" dirty="0" err="1"/>
              <a:t>Daya</a:t>
            </a:r>
            <a:r>
              <a:rPr lang="en-US" dirty="0"/>
              <a:t>, PT. </a:t>
            </a:r>
            <a:r>
              <a:rPr lang="en-US" dirty="0" err="1"/>
              <a:t>Gramedia</a:t>
            </a:r>
            <a:r>
              <a:rPr lang="en-US" dirty="0"/>
              <a:t> </a:t>
            </a:r>
            <a:r>
              <a:rPr lang="en-US" dirty="0" err="1"/>
              <a:t>Pustaka</a:t>
            </a:r>
            <a:r>
              <a:rPr lang="en-US" dirty="0"/>
              <a:t> </a:t>
            </a:r>
            <a:r>
              <a:rPr lang="en-US" dirty="0" err="1"/>
              <a:t>utama</a:t>
            </a:r>
            <a:r>
              <a:rPr lang="en-US" dirty="0"/>
              <a:t>, Jakarta, 1993</a:t>
            </a:r>
            <a:r>
              <a:rPr lang="en-US" dirty="0" smtClean="0"/>
              <a:t>.</a:t>
            </a:r>
            <a:endParaRPr lang="id-ID" dirty="0" smtClean="0"/>
          </a:p>
          <a:p>
            <a:pPr marL="514350" lvl="0" indent="-514350">
              <a:buAutoNum type="arabicPeriod"/>
            </a:pPr>
            <a:r>
              <a:rPr lang="id-ID" dirty="0">
                <a:hlinkClick r:id="rId2"/>
              </a:rPr>
              <a:t>https://artikel-teknologi.com/macam-macam-generator-ac/4</a:t>
            </a:r>
            <a:r>
              <a:rPr lang="id-ID" dirty="0" smtClean="0">
                <a:hlinkClick r:id="rId2"/>
              </a:rPr>
              <a:t>/</a:t>
            </a:r>
            <a:endParaRPr lang="id-ID" dirty="0" smtClean="0"/>
          </a:p>
          <a:p>
            <a:pPr marL="514350" lvl="0" indent="-514350">
              <a:buAutoNum type="arabicPeriod"/>
            </a:pPr>
            <a:r>
              <a:rPr lang="id-ID" dirty="0">
                <a:hlinkClick r:id="rId3"/>
              </a:rPr>
              <a:t>http://blog.unnes.ac.id/antosupri/generator-sinkron</a:t>
            </a:r>
            <a:r>
              <a:rPr lang="id-ID" dirty="0" smtClean="0">
                <a:hlinkClick r:id="rId3"/>
              </a:rPr>
              <a:t>/</a:t>
            </a:r>
            <a:endParaRPr lang="id-ID" dirty="0" smtClean="0"/>
          </a:p>
          <a:p>
            <a:pPr marL="514350" lvl="0" indent="-514350">
              <a:buAutoNum type="arabicPeriod"/>
            </a:pPr>
            <a:r>
              <a:rPr lang="id-ID" dirty="0">
                <a:hlinkClick r:id="rId4"/>
              </a:rPr>
              <a:t>http://artikel-teknologi.com/prinsip-kerja-generator-ac</a:t>
            </a:r>
            <a:r>
              <a:rPr lang="id-ID" dirty="0" smtClean="0">
                <a:hlinkClick r:id="rId4"/>
              </a:rPr>
              <a:t>/</a:t>
            </a:r>
            <a:endParaRPr lang="id-ID" dirty="0" smtClean="0"/>
          </a:p>
          <a:p>
            <a:pPr marL="514350" lvl="0" indent="-514350">
              <a:buAutoNum type="arabicPeriod"/>
            </a:pPr>
            <a:r>
              <a:rPr lang="id-ID" dirty="0">
                <a:hlinkClick r:id="rId5"/>
              </a:rPr>
              <a:t>https://anggadewangga.wordpress.com/2011/03/28/generator-sinkron</a:t>
            </a:r>
            <a:r>
              <a:rPr lang="id-ID" dirty="0" smtClean="0">
                <a:hlinkClick r:id="rId5"/>
              </a:rPr>
              <a:t>/</a:t>
            </a:r>
            <a:endParaRPr lang="id-ID" dirty="0" smtClean="0"/>
          </a:p>
          <a:p>
            <a:pPr marL="514350" lvl="0" indent="-514350">
              <a:buAutoNum type="arabicPeriod"/>
            </a:pPr>
            <a:r>
              <a:rPr lang="id-ID" dirty="0">
                <a:hlinkClick r:id="rId6"/>
              </a:rPr>
              <a:t>http://</a:t>
            </a:r>
            <a:r>
              <a:rPr lang="id-ID" dirty="0" smtClean="0">
                <a:hlinkClick r:id="rId6"/>
              </a:rPr>
              <a:t>sayapdjibril.blogspot.com/2014/06/generator-asinkron-induksi-generator.html</a:t>
            </a:r>
            <a:endParaRPr lang="id-ID" dirty="0" smtClean="0"/>
          </a:p>
        </p:txBody>
      </p:sp>
    </p:spTree>
    <p:extLst>
      <p:ext uri="{BB962C8B-B14F-4D97-AF65-F5344CB8AC3E}">
        <p14:creationId xmlns:p14="http://schemas.microsoft.com/office/powerpoint/2010/main" val="4141534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8115" y="2111434"/>
            <a:ext cx="9905998" cy="2460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base"/>
            <a:r>
              <a:rPr lang="id-ID" b="1" dirty="0" smtClean="0"/>
              <a:t>Sekian</a:t>
            </a:r>
          </a:p>
          <a:p>
            <a:pPr algn="ctr" fontAlgn="base"/>
            <a:r>
              <a:rPr lang="id-ID" b="1" dirty="0" smtClean="0"/>
              <a:t>terimakasih</a:t>
            </a:r>
            <a:endParaRPr lang="id-ID" dirty="0"/>
          </a:p>
        </p:txBody>
      </p:sp>
    </p:spTree>
    <p:extLst>
      <p:ext uri="{BB962C8B-B14F-4D97-AF65-F5344CB8AC3E}">
        <p14:creationId xmlns:p14="http://schemas.microsoft.com/office/powerpoint/2010/main" val="118218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299" y="1047134"/>
            <a:ext cx="11476701" cy="6150078"/>
          </a:xfrm>
        </p:spPr>
        <p:txBody>
          <a:bodyPr>
            <a:normAutofit fontScale="32500" lnSpcReduction="20000"/>
          </a:bodyPr>
          <a:lstStyle/>
          <a:p>
            <a:pPr marL="0" indent="0">
              <a:buNone/>
            </a:pPr>
            <a:r>
              <a:rPr lang="id-ID" sz="8000" dirty="0" smtClean="0"/>
              <a:t>1. Jenis generator berdasarkan arus yang dibangkitka :</a:t>
            </a:r>
          </a:p>
          <a:p>
            <a:pPr marL="722313" indent="-368300">
              <a:buAutoNum type="alphaLcPeriod"/>
            </a:pPr>
            <a:r>
              <a:rPr lang="id-ID" sz="8000" dirty="0" smtClean="0"/>
              <a:t>Generator arus bolak balik (AC)</a:t>
            </a:r>
          </a:p>
          <a:p>
            <a:pPr marL="722313" indent="-368300">
              <a:buAutoNum type="alphaLcPeriod"/>
            </a:pPr>
            <a:r>
              <a:rPr lang="id-ID" sz="8000" dirty="0" smtClean="0"/>
              <a:t>Generator arus searah (DC)</a:t>
            </a:r>
          </a:p>
          <a:p>
            <a:pPr marL="368300" indent="-368300">
              <a:buNone/>
            </a:pPr>
            <a:r>
              <a:rPr lang="id-ID" sz="8000" dirty="0" smtClean="0"/>
              <a:t>2. Jenis generator </a:t>
            </a:r>
            <a:r>
              <a:rPr lang="id-ID" sz="8000" dirty="0"/>
              <a:t>berdasarkan putaran medan dibagi menjadi </a:t>
            </a:r>
            <a:r>
              <a:rPr lang="id-ID" sz="8000" dirty="0" smtClean="0"/>
              <a:t>:</a:t>
            </a:r>
          </a:p>
          <a:p>
            <a:pPr marL="722313" indent="-368300">
              <a:buAutoNum type="alphaLcPeriod"/>
            </a:pPr>
            <a:r>
              <a:rPr lang="id-ID" sz="8000" dirty="0"/>
              <a:t>Generator </a:t>
            </a:r>
            <a:r>
              <a:rPr lang="id-ID" sz="8000" dirty="0" smtClean="0"/>
              <a:t>Sinkron</a:t>
            </a:r>
            <a:endParaRPr lang="id-ID" sz="8000" dirty="0"/>
          </a:p>
          <a:p>
            <a:pPr marL="722313" indent="-368300">
              <a:buAutoNum type="alphaLcPeriod"/>
            </a:pPr>
            <a:r>
              <a:rPr lang="id-ID" sz="8000" dirty="0" smtClean="0"/>
              <a:t>Generator Asinkrom</a:t>
            </a:r>
            <a:endParaRPr lang="id-ID" sz="8000" dirty="0"/>
          </a:p>
          <a:p>
            <a:pPr marL="368300" indent="-368300">
              <a:buNone/>
            </a:pPr>
            <a:r>
              <a:rPr lang="id-ID" sz="8000" dirty="0" smtClean="0"/>
              <a:t>3. </a:t>
            </a:r>
            <a:r>
              <a:rPr lang="id-ID" sz="8000" dirty="0"/>
              <a:t>Jenis generator </a:t>
            </a:r>
            <a:r>
              <a:rPr lang="id-ID" sz="8000" dirty="0" smtClean="0"/>
              <a:t>dilihat dari fasanya </a:t>
            </a:r>
            <a:r>
              <a:rPr lang="id-ID" sz="8000" dirty="0"/>
              <a:t>dibagi menjadi :</a:t>
            </a:r>
          </a:p>
          <a:p>
            <a:pPr marL="722313" indent="-368300">
              <a:buAutoNum type="alphaLcPeriod"/>
            </a:pPr>
            <a:r>
              <a:rPr lang="id-ID" sz="8000" dirty="0"/>
              <a:t>Generator </a:t>
            </a:r>
            <a:r>
              <a:rPr lang="id-ID" sz="8000" dirty="0" smtClean="0"/>
              <a:t>1 fasa</a:t>
            </a:r>
            <a:endParaRPr lang="id-ID" sz="8000" dirty="0"/>
          </a:p>
          <a:p>
            <a:pPr marL="722313" indent="-368300">
              <a:buAutoNum type="alphaLcPeriod"/>
            </a:pPr>
            <a:r>
              <a:rPr lang="id-ID" sz="8000" dirty="0"/>
              <a:t>Generator </a:t>
            </a:r>
            <a:r>
              <a:rPr lang="id-ID" sz="8000" dirty="0" smtClean="0"/>
              <a:t>3 fasa</a:t>
            </a:r>
            <a:endParaRPr lang="id-ID" sz="8000" dirty="0"/>
          </a:p>
          <a:p>
            <a:pPr marL="368300" indent="-368300">
              <a:buNone/>
            </a:pPr>
            <a:r>
              <a:rPr lang="id-ID" sz="8000" dirty="0" smtClean="0"/>
              <a:t>4. </a:t>
            </a:r>
            <a:r>
              <a:rPr lang="id-ID" sz="8000" dirty="0"/>
              <a:t>Jenis generator dilihat dari </a:t>
            </a:r>
            <a:r>
              <a:rPr lang="id-ID" sz="8000" dirty="0" smtClean="0"/>
              <a:t>bentuk rotornya </a:t>
            </a:r>
            <a:r>
              <a:rPr lang="id-ID" sz="8000" dirty="0"/>
              <a:t>dibagi menjadi </a:t>
            </a:r>
            <a:r>
              <a:rPr lang="id-ID" sz="8000" dirty="0" smtClean="0"/>
              <a:t>:</a:t>
            </a:r>
          </a:p>
          <a:p>
            <a:pPr marL="722313" indent="-368300">
              <a:buAutoNum type="alphaLcPeriod"/>
            </a:pPr>
            <a:r>
              <a:rPr lang="id-ID" sz="8000" dirty="0"/>
              <a:t>Generator </a:t>
            </a:r>
            <a:r>
              <a:rPr lang="id-ID" sz="8000" dirty="0" smtClean="0"/>
              <a:t>R</a:t>
            </a:r>
            <a:r>
              <a:rPr lang="sv-SE" sz="8000" dirty="0" smtClean="0"/>
              <a:t>otor </a:t>
            </a:r>
            <a:r>
              <a:rPr lang="sv-SE" sz="8000" dirty="0"/>
              <a:t>kutub menonjol </a:t>
            </a:r>
            <a:r>
              <a:rPr lang="sv-SE" sz="8000" dirty="0" smtClean="0"/>
              <a:t>→digunakan </a:t>
            </a:r>
            <a:r>
              <a:rPr lang="sv-SE" sz="8000" dirty="0"/>
              <a:t>pada generator dengan rpm rendah seperti </a:t>
            </a:r>
            <a:r>
              <a:rPr lang="sv-SE" sz="8000" dirty="0" smtClean="0"/>
              <a:t>PLTA</a:t>
            </a:r>
            <a:r>
              <a:rPr lang="id-ID" sz="8000" dirty="0" smtClean="0"/>
              <a:t> &amp; </a:t>
            </a:r>
            <a:r>
              <a:rPr lang="sv-SE" sz="8000" dirty="0" smtClean="0"/>
              <a:t>PLTD</a:t>
            </a:r>
            <a:endParaRPr lang="id-ID" sz="8000" dirty="0" smtClean="0"/>
          </a:p>
          <a:p>
            <a:pPr marL="722313" indent="-368300">
              <a:buAutoNum type="alphaLcPeriod"/>
            </a:pPr>
            <a:r>
              <a:rPr lang="id-ID" sz="8000" dirty="0" smtClean="0"/>
              <a:t>Generator </a:t>
            </a:r>
            <a:r>
              <a:rPr lang="id-ID" sz="8000" dirty="0"/>
              <a:t>rotor kutub rata (silindris) </a:t>
            </a:r>
            <a:r>
              <a:rPr lang="id-ID" sz="8000" dirty="0" smtClean="0"/>
              <a:t>→digunakan </a:t>
            </a:r>
            <a:r>
              <a:rPr lang="id-ID" sz="8000" dirty="0"/>
              <a:t>pada pembangkit </a:t>
            </a:r>
            <a:r>
              <a:rPr lang="id-ID" sz="8000" dirty="0" smtClean="0"/>
              <a:t>listrik/ </a:t>
            </a:r>
            <a:r>
              <a:rPr lang="id-ID" sz="8000" dirty="0"/>
              <a:t>generator dengan putaran rpm tinggi seperti PLTG dan PLTU </a:t>
            </a:r>
            <a:endParaRPr lang="id-ID" sz="8000" dirty="0" smtClean="0"/>
          </a:p>
        </p:txBody>
      </p:sp>
      <p:sp>
        <p:nvSpPr>
          <p:cNvPr id="4" name="Title 1"/>
          <p:cNvSpPr>
            <a:spLocks noGrp="1"/>
          </p:cNvSpPr>
          <p:nvPr>
            <p:ph type="title"/>
          </p:nvPr>
        </p:nvSpPr>
        <p:spPr>
          <a:xfrm>
            <a:off x="715299" y="291383"/>
            <a:ext cx="10515600" cy="549275"/>
          </a:xfrm>
        </p:spPr>
        <p:txBody>
          <a:bodyPr>
            <a:normAutofit fontScale="90000"/>
          </a:bodyPr>
          <a:lstStyle/>
          <a:p>
            <a:r>
              <a:rPr lang="id-ID" b="1" dirty="0">
                <a:solidFill>
                  <a:srgbClr val="FF0000"/>
                </a:solidFill>
              </a:rPr>
              <a:t>3</a:t>
            </a:r>
            <a:r>
              <a:rPr lang="id-ID" b="1" dirty="0" smtClean="0">
                <a:solidFill>
                  <a:srgbClr val="FF0000"/>
                </a:solidFill>
              </a:rPr>
              <a:t>. JENIS-JENIS GENERATOR</a:t>
            </a:r>
            <a:endParaRPr lang="id-ID" b="1" dirty="0">
              <a:solidFill>
                <a:srgbClr val="FF0000"/>
              </a:solidFill>
            </a:endParaRPr>
          </a:p>
        </p:txBody>
      </p:sp>
    </p:spTree>
    <p:extLst>
      <p:ext uri="{BB962C8B-B14F-4D97-AF65-F5344CB8AC3E}">
        <p14:creationId xmlns:p14="http://schemas.microsoft.com/office/powerpoint/2010/main" val="1816809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6129"/>
            <a:ext cx="10515600" cy="4967595"/>
          </a:xfrm>
        </p:spPr>
        <p:txBody>
          <a:bodyPr/>
          <a:lstStyle/>
          <a:p>
            <a:pPr marL="0" indent="0" algn="just">
              <a:buNone/>
            </a:pPr>
            <a:r>
              <a:rPr lang="id-ID" dirty="0" smtClean="0"/>
              <a:t>Generator arus bolak balik (AC) adalah generator yang berfungsi mengubah tenaga mekanis menjadi tenaga istrik arus bolak balik (AC). Sering juga disebut alternating. Umumnya generator AC dibagi atas dua jenis yaitu :</a:t>
            </a:r>
          </a:p>
          <a:p>
            <a:pPr marL="514350" indent="-514350" algn="just">
              <a:buAutoNum type="arabicPeriod"/>
            </a:pPr>
            <a:r>
              <a:rPr lang="id-ID" dirty="0" smtClean="0"/>
              <a:t>Generator Sinkron</a:t>
            </a:r>
          </a:p>
          <a:p>
            <a:pPr marL="514350" indent="-514350" algn="just">
              <a:buAutoNum type="arabicPeriod"/>
            </a:pPr>
            <a:r>
              <a:rPr lang="id-ID" dirty="0" smtClean="0"/>
              <a:t>Generator Asinkron</a:t>
            </a:r>
            <a:endParaRPr lang="id-ID" dirty="0"/>
          </a:p>
        </p:txBody>
      </p:sp>
      <p:sp>
        <p:nvSpPr>
          <p:cNvPr id="4" name="Title 1"/>
          <p:cNvSpPr>
            <a:spLocks noGrp="1"/>
          </p:cNvSpPr>
          <p:nvPr>
            <p:ph type="title"/>
          </p:nvPr>
        </p:nvSpPr>
        <p:spPr>
          <a:xfrm>
            <a:off x="838200" y="365125"/>
            <a:ext cx="10515600" cy="549275"/>
          </a:xfrm>
        </p:spPr>
        <p:txBody>
          <a:bodyPr>
            <a:normAutofit fontScale="90000"/>
          </a:bodyPr>
          <a:lstStyle/>
          <a:p>
            <a:r>
              <a:rPr lang="id-ID" b="1" dirty="0">
                <a:solidFill>
                  <a:srgbClr val="FF0000"/>
                </a:solidFill>
              </a:rPr>
              <a:t>4</a:t>
            </a:r>
            <a:r>
              <a:rPr lang="id-ID" b="1" dirty="0" smtClean="0">
                <a:solidFill>
                  <a:srgbClr val="FF0000"/>
                </a:solidFill>
              </a:rPr>
              <a:t>. GENERATOR AC</a:t>
            </a:r>
            <a:endParaRPr lang="id-ID" b="1" dirty="0">
              <a:solidFill>
                <a:srgbClr val="FF0000"/>
              </a:solidFill>
            </a:endParaRPr>
          </a:p>
        </p:txBody>
      </p:sp>
      <p:pic>
        <p:nvPicPr>
          <p:cNvPr id="2050" name="Picture 2" descr="https://sc01.alicdn.com/kf/HTB1ofsVw5MnBKNjSZFC7600KFXao/Y-High-voltage-Three-phase-Asynchronous-generator.png"/>
          <p:cNvPicPr>
            <a:picLocks noChangeAspect="1" noChangeArrowheads="1"/>
          </p:cNvPicPr>
          <p:nvPr/>
        </p:nvPicPr>
        <p:blipFill rotWithShape="1">
          <a:blip r:embed="rId2">
            <a:extLst>
              <a:ext uri="{28A0092B-C50C-407E-A947-70E740481C1C}">
                <a14:useLocalDpi xmlns:a14="http://schemas.microsoft.com/office/drawing/2010/main" val="0"/>
              </a:ext>
            </a:extLst>
          </a:blip>
          <a:srcRect t="2459" b="3388"/>
          <a:stretch/>
        </p:blipFill>
        <p:spPr bwMode="auto">
          <a:xfrm>
            <a:off x="8231722" y="3613355"/>
            <a:ext cx="2722746" cy="19762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529" y="3252926"/>
            <a:ext cx="2762300" cy="25553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66788" y="5808253"/>
            <a:ext cx="3241785" cy="400110"/>
          </a:xfrm>
          <a:prstGeom prst="rect">
            <a:avLst/>
          </a:prstGeom>
        </p:spPr>
        <p:txBody>
          <a:bodyPr wrap="none">
            <a:spAutoFit/>
          </a:bodyPr>
          <a:lstStyle/>
          <a:p>
            <a:pPr algn="just"/>
            <a:r>
              <a:rPr lang="id-ID" sz="2000" dirty="0" smtClean="0"/>
              <a:t>Gambar </a:t>
            </a:r>
            <a:r>
              <a:rPr lang="id-ID" sz="2000" dirty="0"/>
              <a:t>3</a:t>
            </a:r>
            <a:r>
              <a:rPr lang="id-ID" sz="2000" dirty="0" smtClean="0"/>
              <a:t>. Generator </a:t>
            </a:r>
            <a:r>
              <a:rPr lang="id-ID" sz="2000" dirty="0"/>
              <a:t>Sinkron</a:t>
            </a:r>
          </a:p>
        </p:txBody>
      </p:sp>
      <p:sp>
        <p:nvSpPr>
          <p:cNvPr id="8" name="Rectangle 7"/>
          <p:cNvSpPr/>
          <p:nvPr/>
        </p:nvSpPr>
        <p:spPr>
          <a:xfrm>
            <a:off x="7906479" y="5808253"/>
            <a:ext cx="3373231" cy="400110"/>
          </a:xfrm>
          <a:prstGeom prst="rect">
            <a:avLst/>
          </a:prstGeom>
        </p:spPr>
        <p:txBody>
          <a:bodyPr wrap="none">
            <a:spAutoFit/>
          </a:bodyPr>
          <a:lstStyle/>
          <a:p>
            <a:pPr algn="just"/>
            <a:r>
              <a:rPr lang="id-ID" sz="2000" dirty="0" smtClean="0"/>
              <a:t>Gambar 4. Generator Asinkron</a:t>
            </a:r>
            <a:endParaRPr lang="id-ID" sz="2000" dirty="0"/>
          </a:p>
        </p:txBody>
      </p:sp>
    </p:spTree>
    <p:extLst>
      <p:ext uri="{BB962C8B-B14F-4D97-AF65-F5344CB8AC3E}">
        <p14:creationId xmlns:p14="http://schemas.microsoft.com/office/powerpoint/2010/main" val="748822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8269"/>
          </a:xfrm>
        </p:spPr>
        <p:txBody>
          <a:bodyPr>
            <a:normAutofit fontScale="90000"/>
          </a:bodyPr>
          <a:lstStyle/>
          <a:p>
            <a:r>
              <a:rPr lang="id-ID" b="1" dirty="0">
                <a:solidFill>
                  <a:srgbClr val="FF0000"/>
                </a:solidFill>
              </a:rPr>
              <a:t>5</a:t>
            </a:r>
            <a:r>
              <a:rPr lang="id-ID" b="1" dirty="0" smtClean="0">
                <a:solidFill>
                  <a:srgbClr val="FF0000"/>
                </a:solidFill>
              </a:rPr>
              <a:t>. GENERATOR SINKRON</a:t>
            </a:r>
            <a:endParaRPr lang="id-ID" b="1" dirty="0">
              <a:solidFill>
                <a:srgbClr val="FF0000"/>
              </a:solidFill>
            </a:endParaRPr>
          </a:p>
        </p:txBody>
      </p:sp>
      <p:sp>
        <p:nvSpPr>
          <p:cNvPr id="3" name="Content Placeholder 2"/>
          <p:cNvSpPr>
            <a:spLocks noGrp="1"/>
          </p:cNvSpPr>
          <p:nvPr>
            <p:ph idx="1"/>
          </p:nvPr>
        </p:nvSpPr>
        <p:spPr>
          <a:xfrm>
            <a:off x="838200" y="1106129"/>
            <a:ext cx="10515600" cy="2521974"/>
          </a:xfrm>
        </p:spPr>
        <p:txBody>
          <a:bodyPr>
            <a:normAutofit fontScale="92500" lnSpcReduction="20000"/>
          </a:bodyPr>
          <a:lstStyle/>
          <a:p>
            <a:pPr marL="0" indent="0" algn="just">
              <a:buNone/>
            </a:pPr>
            <a:r>
              <a:rPr lang="id-ID" dirty="0" smtClean="0"/>
              <a:t>Hampir semua energi listrik dibangkitkan dengan menggunakan mesin sinkron. Generator sinkron adalah mesin sinkron yang digunakan untuk mengubah daya mekanik menjadi daya listrik. Dikatakan generator sinkron karena jumlah putarannya sinkron atau sama dengan jumlah frekuensinya. Misalnya jika jumlah f = 50 Hz maka jumlah putarannya 50 x perdetik atau 50x60=3000 putaran permenit, sehingga disebut mesin sinkron. Generator sinkron dapat berupa generator sinkron AC tiga fasa atau generator sinkron AC satu fasa tergantung dari kebutuhan.</a:t>
            </a:r>
            <a:endParaRPr lang="id-ID" dirty="0"/>
          </a:p>
        </p:txBody>
      </p:sp>
      <p:pic>
        <p:nvPicPr>
          <p:cNvPr id="4098" name="Picture 2" descr="http://4.bp.blogspot.com/_jqFxKzwEbD8/SfgpO87i0aI/AAAAAAAAA3s/cmeD3Sw3M0A/s320/g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946" y="3825248"/>
            <a:ext cx="5307991" cy="20070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80795" y="6029479"/>
            <a:ext cx="4777142" cy="400110"/>
          </a:xfrm>
          <a:prstGeom prst="rect">
            <a:avLst/>
          </a:prstGeom>
        </p:spPr>
        <p:txBody>
          <a:bodyPr wrap="none">
            <a:spAutoFit/>
          </a:bodyPr>
          <a:lstStyle/>
          <a:p>
            <a:pPr algn="just"/>
            <a:r>
              <a:rPr lang="id-ID" sz="2000" dirty="0" smtClean="0"/>
              <a:t>Gambar 6. Ilustrasi Generator Sinkron 3 fasa</a:t>
            </a:r>
            <a:endParaRPr lang="id-ID" sz="2000" dirty="0"/>
          </a:p>
        </p:txBody>
      </p:sp>
      <p:sp>
        <p:nvSpPr>
          <p:cNvPr id="7" name="Rectangle 6"/>
          <p:cNvSpPr/>
          <p:nvPr/>
        </p:nvSpPr>
        <p:spPr>
          <a:xfrm>
            <a:off x="1003216" y="6029479"/>
            <a:ext cx="4906984" cy="400110"/>
          </a:xfrm>
          <a:prstGeom prst="rect">
            <a:avLst/>
          </a:prstGeom>
        </p:spPr>
        <p:txBody>
          <a:bodyPr wrap="none">
            <a:spAutoFit/>
          </a:bodyPr>
          <a:lstStyle/>
          <a:p>
            <a:pPr algn="just"/>
            <a:r>
              <a:rPr lang="id-ID" sz="2000" dirty="0" smtClean="0"/>
              <a:t>Gambar 5. Ilustrasi Generator Sinkron 1 fasa</a:t>
            </a:r>
            <a:endParaRPr lang="id-ID"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541" y="3825248"/>
            <a:ext cx="3682334" cy="2048002"/>
          </a:xfrm>
          <a:prstGeom prst="rect">
            <a:avLst/>
          </a:prstGeom>
        </p:spPr>
      </p:pic>
    </p:spTree>
    <p:extLst>
      <p:ext uri="{BB962C8B-B14F-4D97-AF65-F5344CB8AC3E}">
        <p14:creationId xmlns:p14="http://schemas.microsoft.com/office/powerpoint/2010/main" val="368156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873"/>
            <a:ext cx="10515600" cy="475533"/>
          </a:xfrm>
        </p:spPr>
        <p:txBody>
          <a:bodyPr>
            <a:noAutofit/>
          </a:bodyPr>
          <a:lstStyle/>
          <a:p>
            <a:r>
              <a:rPr lang="id-ID" sz="3600" b="1" dirty="0" smtClean="0">
                <a:solidFill>
                  <a:srgbClr val="00B0F0"/>
                </a:solidFill>
              </a:rPr>
              <a:t>4.1. Bagian-bagian Generator Sinkron  </a:t>
            </a:r>
            <a:endParaRPr lang="id-ID" sz="3600" b="1" dirty="0">
              <a:solidFill>
                <a:srgbClr val="00B0F0"/>
              </a:solidFill>
            </a:endParaRPr>
          </a:p>
        </p:txBody>
      </p:sp>
      <p:sp>
        <p:nvSpPr>
          <p:cNvPr id="3" name="Content Placeholder 2"/>
          <p:cNvSpPr>
            <a:spLocks noGrp="1"/>
          </p:cNvSpPr>
          <p:nvPr>
            <p:ph idx="1"/>
          </p:nvPr>
        </p:nvSpPr>
        <p:spPr>
          <a:xfrm>
            <a:off x="838200" y="1279934"/>
            <a:ext cx="10515600" cy="4351338"/>
          </a:xfrm>
        </p:spPr>
        <p:txBody>
          <a:bodyPr/>
          <a:lstStyle/>
          <a:p>
            <a:pPr marL="0" indent="0">
              <a:buNone/>
            </a:pPr>
            <a:r>
              <a:rPr lang="id-ID" dirty="0" smtClean="0">
                <a:solidFill>
                  <a:srgbClr val="00B0F0"/>
                </a:solidFill>
              </a:rPr>
              <a:t>A.  Stator</a:t>
            </a:r>
          </a:p>
          <a:p>
            <a:pPr marL="0" indent="0" algn="just">
              <a:buNone/>
            </a:pPr>
            <a:r>
              <a:rPr lang="id-ID" dirty="0"/>
              <a:t>Stator atau armatur adalah bagian generator yang berfungsi sebagai tempat untuk menerima induksi magnet dari rotor. Arus AC yang menuju ke beban disalurkan melalui armatur, komponen ini berbentuk sebuah rangka silinder dengan lilitan kawat konduktor yang sangat banyak. Armatur selalu diam (tidak bergerak). Stator dari mesin sinkron terbuat dari bahan ferromagnetik yang berbentuk laminasi untuk mengurangi rugi-rugi arus pusar. </a:t>
            </a:r>
            <a:r>
              <a:rPr lang="id-ID" dirty="0" smtClean="0"/>
              <a:t>Stator generator sinkron sendiri terdiri dari beberapa bagain Seperti :</a:t>
            </a:r>
            <a:endParaRPr lang="id-ID" dirty="0">
              <a:solidFill>
                <a:srgbClr val="00B050"/>
              </a:solidFill>
            </a:endParaRPr>
          </a:p>
        </p:txBody>
      </p:sp>
    </p:spTree>
    <p:extLst>
      <p:ext uri="{BB962C8B-B14F-4D97-AF65-F5344CB8AC3E}">
        <p14:creationId xmlns:p14="http://schemas.microsoft.com/office/powerpoint/2010/main" val="176529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3350" y="766048"/>
            <a:ext cx="9294481" cy="4879782"/>
          </a:xfrm>
          <a:prstGeom prst="rect">
            <a:avLst/>
          </a:prstGeom>
        </p:spPr>
      </p:pic>
      <p:sp>
        <p:nvSpPr>
          <p:cNvPr id="5" name="Rectangle 4"/>
          <p:cNvSpPr/>
          <p:nvPr/>
        </p:nvSpPr>
        <p:spPr>
          <a:xfrm>
            <a:off x="4122267" y="5837750"/>
            <a:ext cx="4597734" cy="400110"/>
          </a:xfrm>
          <a:prstGeom prst="rect">
            <a:avLst/>
          </a:prstGeom>
        </p:spPr>
        <p:txBody>
          <a:bodyPr wrap="none">
            <a:spAutoFit/>
          </a:bodyPr>
          <a:lstStyle/>
          <a:p>
            <a:pPr algn="just"/>
            <a:r>
              <a:rPr lang="id-ID" sz="2000" dirty="0" smtClean="0"/>
              <a:t>Gambar 7. Stator Generator Sinkron 3 fasa</a:t>
            </a:r>
            <a:endParaRPr lang="id-ID" sz="2000" dirty="0"/>
          </a:p>
        </p:txBody>
      </p:sp>
    </p:spTree>
    <p:extLst>
      <p:ext uri="{BB962C8B-B14F-4D97-AF65-F5344CB8AC3E}">
        <p14:creationId xmlns:p14="http://schemas.microsoft.com/office/powerpoint/2010/main" val="350500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3520"/>
          </a:xfrm>
        </p:spPr>
        <p:txBody>
          <a:bodyPr>
            <a:normAutofit/>
          </a:bodyPr>
          <a:lstStyle/>
          <a:p>
            <a:r>
              <a:rPr lang="id-ID" sz="3600" b="1" dirty="0" smtClean="0">
                <a:solidFill>
                  <a:srgbClr val="00B050"/>
                </a:solidFill>
              </a:rPr>
              <a:t>A.1. Inti Stator</a:t>
            </a:r>
            <a:endParaRPr lang="id-ID" sz="3600" b="1" dirty="0">
              <a:solidFill>
                <a:srgbClr val="00B050"/>
              </a:solidFill>
            </a:endParaRPr>
          </a:p>
        </p:txBody>
      </p:sp>
      <p:sp>
        <p:nvSpPr>
          <p:cNvPr id="3" name="Content Placeholder 2"/>
          <p:cNvSpPr>
            <a:spLocks noGrp="1"/>
          </p:cNvSpPr>
          <p:nvPr>
            <p:ph idx="1"/>
          </p:nvPr>
        </p:nvSpPr>
        <p:spPr>
          <a:xfrm>
            <a:off x="838200" y="1088206"/>
            <a:ext cx="10515600" cy="2436659"/>
          </a:xfrm>
        </p:spPr>
        <p:txBody>
          <a:bodyPr/>
          <a:lstStyle/>
          <a:p>
            <a:pPr marL="0" indent="0" algn="just">
              <a:buNone/>
            </a:pPr>
            <a:r>
              <a:rPr lang="id-ID" dirty="0"/>
              <a:t>Bentuk dari inti stator ini berupa cincin laminasi-laminasi yang diikat serapat mungkin untuk menghindari rugi-rugi arus eddy (</a:t>
            </a:r>
            <a:r>
              <a:rPr lang="id-ID" i="1" dirty="0"/>
              <a:t>eddy current losses</a:t>
            </a:r>
            <a:r>
              <a:rPr lang="id-ID" dirty="0"/>
              <a:t>). Pada inti ini terdapat slot-slot untuk menempatkan konduktor dan untuk mengatur arah medan magnetnya. Untuk menghindari arus pusar dan panas yang timbul, maka inti stator dibuat dari lempengan baja tipis dan isolasi satu terhadap yang lain. </a:t>
            </a:r>
          </a:p>
        </p:txBody>
      </p:sp>
      <p:pic>
        <p:nvPicPr>
          <p:cNvPr id="5122" name="Picture 2" descr="Hasil gambar untuk Inti st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5" y="3524865"/>
            <a:ext cx="3467100" cy="2476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56720" y="6186743"/>
            <a:ext cx="2765501" cy="461665"/>
          </a:xfrm>
          <a:prstGeom prst="rect">
            <a:avLst/>
          </a:prstGeom>
        </p:spPr>
        <p:txBody>
          <a:bodyPr wrap="none">
            <a:spAutoFit/>
          </a:bodyPr>
          <a:lstStyle/>
          <a:p>
            <a:pPr algn="just"/>
            <a:r>
              <a:rPr lang="id-ID" sz="2400" dirty="0" smtClean="0"/>
              <a:t>Gambar 8. Inti stator</a:t>
            </a:r>
            <a:endParaRPr lang="id-ID" sz="2400" dirty="0"/>
          </a:p>
        </p:txBody>
      </p:sp>
      <p:pic>
        <p:nvPicPr>
          <p:cNvPr id="5124" name="Picture 4" descr="http://1.bp.blogspot.com/-o8-e-5xljc4/T7gDqRFklpI/AAAAAAAAAnA/AxxvTifLrHU/s1600/New+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655" y="3573336"/>
            <a:ext cx="5022235" cy="233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956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1926</TotalTime>
  <Words>1628</Words>
  <Application>Microsoft Office PowerPoint</Application>
  <PresentationFormat>Widescreen</PresentationFormat>
  <Paragraphs>207</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Bernard MT Condensed</vt:lpstr>
      <vt:lpstr>Calibri</vt:lpstr>
      <vt:lpstr>Calibri Light</vt:lpstr>
      <vt:lpstr>Cambria Math</vt:lpstr>
      <vt:lpstr>Open Sans</vt:lpstr>
      <vt:lpstr>Times New Roman</vt:lpstr>
      <vt:lpstr>Wingdings</vt:lpstr>
      <vt:lpstr>Office Theme</vt:lpstr>
      <vt:lpstr>DASAR KONVERSI ENERGI LISTRIK</vt:lpstr>
      <vt:lpstr>1. GENERATOR</vt:lpstr>
      <vt:lpstr>2. JENIS UMUM GENERATOR</vt:lpstr>
      <vt:lpstr>3. JENIS-JENIS GENERATOR</vt:lpstr>
      <vt:lpstr>4. GENERATOR AC</vt:lpstr>
      <vt:lpstr>5. GENERATOR SINKRON</vt:lpstr>
      <vt:lpstr>4.1. Bagian-bagian Generator Sinkron  </vt:lpstr>
      <vt:lpstr>PowerPoint Presentation</vt:lpstr>
      <vt:lpstr>A.1. Inti Stator</vt:lpstr>
      <vt:lpstr>A.2. Belitan Stator</vt:lpstr>
      <vt:lpstr>A.2.1. Hubungan Belitan Stator</vt:lpstr>
      <vt:lpstr>PowerPoint Presentation</vt:lpstr>
      <vt:lpstr>A.3. Alur Stator</vt:lpstr>
      <vt:lpstr>A.4. Rumah Stator</vt:lpstr>
      <vt:lpstr>B. Rotor</vt:lpstr>
      <vt:lpstr>PowerPoint Presentation</vt:lpstr>
      <vt:lpstr>PowerPoint Presentation</vt:lpstr>
      <vt:lpstr>C. Eksitasi</vt:lpstr>
      <vt:lpstr>PowerPoint Presentation</vt:lpstr>
      <vt:lpstr>PowerPoint Presentation</vt:lpstr>
      <vt:lpstr>4.2. Prinsip Kerja Generator Sinkron  </vt:lpstr>
      <vt:lpstr>PowerPoint Presentation</vt:lpstr>
      <vt:lpstr>PowerPoint Presentation</vt:lpstr>
      <vt:lpstr>4.3. Karakteristik Generator Sinkron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 Gelombang Sinusoidal yang dihasilkan generator sinkron</vt:lpstr>
      <vt:lpstr>PUSTAKA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&amp; Perkembangan Mikroprosesor</dc:title>
  <dc:creator>ferry rahmat astianta Bukit</dc:creator>
  <cp:lastModifiedBy>Faisal</cp:lastModifiedBy>
  <cp:revision>191</cp:revision>
  <dcterms:created xsi:type="dcterms:W3CDTF">2017-09-18T14:30:24Z</dcterms:created>
  <dcterms:modified xsi:type="dcterms:W3CDTF">2019-07-07T16:02:28Z</dcterms:modified>
</cp:coreProperties>
</file>