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34"/>
  </p:notesMasterIdLst>
  <p:handoutMasterIdLst>
    <p:handoutMasterId r:id="rId35"/>
  </p:handoutMasterIdLst>
  <p:sldIdLst>
    <p:sldId id="256" r:id="rId2"/>
    <p:sldId id="263" r:id="rId3"/>
    <p:sldId id="269" r:id="rId4"/>
    <p:sldId id="270" r:id="rId5"/>
    <p:sldId id="280" r:id="rId6"/>
    <p:sldId id="281" r:id="rId7"/>
    <p:sldId id="273" r:id="rId8"/>
    <p:sldId id="282" r:id="rId9"/>
    <p:sldId id="283" r:id="rId10"/>
    <p:sldId id="284" r:id="rId11"/>
    <p:sldId id="285" r:id="rId12"/>
    <p:sldId id="272" r:id="rId13"/>
    <p:sldId id="274" r:id="rId14"/>
    <p:sldId id="276" r:id="rId15"/>
    <p:sldId id="275" r:id="rId16"/>
    <p:sldId id="277" r:id="rId17"/>
    <p:sldId id="278" r:id="rId18"/>
    <p:sldId id="279" r:id="rId19"/>
    <p:sldId id="264" r:id="rId20"/>
    <p:sldId id="296" r:id="rId21"/>
    <p:sldId id="287" r:id="rId22"/>
    <p:sldId id="297" r:id="rId23"/>
    <p:sldId id="298" r:id="rId24"/>
    <p:sldId id="299" r:id="rId25"/>
    <p:sldId id="300" r:id="rId26"/>
    <p:sldId id="301" r:id="rId27"/>
    <p:sldId id="288" r:id="rId28"/>
    <p:sldId id="289" r:id="rId29"/>
    <p:sldId id="302" r:id="rId30"/>
    <p:sldId id="291" r:id="rId31"/>
    <p:sldId id="265" r:id="rId32"/>
    <p:sldId id="262" r:id="rId33"/>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2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741" autoAdjust="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id-ID"/>
          </a:p>
        </p:txBody>
      </p:sp>
      <p:sp>
        <p:nvSpPr>
          <p:cNvPr id="3" name="Date Placeholder 2"/>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fld id="{3604B6C0-E002-4CFB-A1F7-437F79D9E2FB}" type="datetimeFigureOut">
              <a:rPr lang="id-ID" smtClean="0"/>
              <a:t>08/07/2019</a:t>
            </a:fld>
            <a:endParaRPr lang="id-ID"/>
          </a:p>
        </p:txBody>
      </p:sp>
      <p:sp>
        <p:nvSpPr>
          <p:cNvPr id="4" name="Footer Placeholder 3"/>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id-ID"/>
          </a:p>
        </p:txBody>
      </p:sp>
      <p:sp>
        <p:nvSpPr>
          <p:cNvPr id="5" name="Slide Number Placeholder 4"/>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053D7547-D32E-4DB8-BA11-79E4BAC99634}" type="slidenum">
              <a:rPr lang="id-ID" smtClean="0"/>
              <a:t>‹#›</a:t>
            </a:fld>
            <a:endParaRPr lang="id-ID"/>
          </a:p>
        </p:txBody>
      </p:sp>
    </p:spTree>
    <p:extLst>
      <p:ext uri="{BB962C8B-B14F-4D97-AF65-F5344CB8AC3E}">
        <p14:creationId xmlns:p14="http://schemas.microsoft.com/office/powerpoint/2010/main" val="2795043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A957F6FB-EFD7-4E1D-A82D-1CC1460124E0}" type="datetimeFigureOut">
              <a:rPr lang="en-GB" smtClean="0"/>
              <a:t>08/07/2019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DEF0FB5-843B-4B6C-8A68-FEFDA944C46F}" type="slidenum">
              <a:rPr lang="en-GB" smtClean="0"/>
              <a:t>‹#›</a:t>
            </a:fld>
            <a:endParaRPr lang="en-GB"/>
          </a:p>
        </p:txBody>
      </p:sp>
    </p:spTree>
    <p:extLst>
      <p:ext uri="{BB962C8B-B14F-4D97-AF65-F5344CB8AC3E}">
        <p14:creationId xmlns:p14="http://schemas.microsoft.com/office/powerpoint/2010/main" val="425096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DEF0FB5-843B-4B6C-8A68-FEFDA944C46F}" type="slidenum">
              <a:rPr lang="en-GB" smtClean="0"/>
              <a:t>1</a:t>
            </a:fld>
            <a:endParaRPr lang="en-GB"/>
          </a:p>
        </p:txBody>
      </p:sp>
    </p:spTree>
    <p:extLst>
      <p:ext uri="{BB962C8B-B14F-4D97-AF65-F5344CB8AC3E}">
        <p14:creationId xmlns:p14="http://schemas.microsoft.com/office/powerpoint/2010/main" val="4003014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07477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473691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35650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3F1E03-EA83-4454-96B7-DB4AF7DD8F57}"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610857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F1E03-EA83-4454-96B7-DB4AF7DD8F57}"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87489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53F1E03-EA83-4454-96B7-DB4AF7DD8F57}"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53205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53F1E03-EA83-4454-96B7-DB4AF7DD8F57}" type="datetimeFigureOut">
              <a:rPr lang="en-GB" smtClean="0"/>
              <a:t>08/07/2019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48925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53F1E03-EA83-4454-96B7-DB4AF7DD8F57}" type="datetimeFigureOut">
              <a:rPr lang="en-GB" smtClean="0"/>
              <a:t>08/07/2019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0354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F1E03-EA83-4454-96B7-DB4AF7DD8F57}" type="datetimeFigureOut">
              <a:rPr lang="en-GB" smtClean="0"/>
              <a:t>08/07/2019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342978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29409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92517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F1E03-EA83-4454-96B7-DB4AF7DD8F57}" type="datetimeFigureOut">
              <a:rPr lang="en-GB" smtClean="0"/>
              <a:t>08/07/2019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2191B-9660-41B4-8F0A-FE5AA33942FA}" type="slidenum">
              <a:rPr lang="en-GB" smtClean="0"/>
              <a:t>‹#›</a:t>
            </a:fld>
            <a:endParaRPr lang="en-GB"/>
          </a:p>
        </p:txBody>
      </p:sp>
    </p:spTree>
    <p:extLst>
      <p:ext uri="{BB962C8B-B14F-4D97-AF65-F5344CB8AC3E}">
        <p14:creationId xmlns:p14="http://schemas.microsoft.com/office/powerpoint/2010/main" val="2988431776"/>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jpg"/><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2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powershow.com/view4/7975da-Y2IzN/MOTOR_INDUKSI_powerpoint_ppt_presenta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926166" y="1518711"/>
            <a:ext cx="11265834" cy="999844"/>
          </a:xfrm>
        </p:spPr>
        <p:txBody>
          <a:bodyPr>
            <a:normAutofit/>
          </a:bodyPr>
          <a:lstStyle/>
          <a:p>
            <a:pPr algn="l"/>
            <a:r>
              <a:rPr lang="id-ID" sz="5400" b="1" dirty="0" smtClean="0">
                <a:solidFill>
                  <a:srgbClr val="FF0000"/>
                </a:solidFill>
              </a:rPr>
              <a:t>DASAR KONVERSI ENERGI LISTRIK</a:t>
            </a:r>
            <a:endParaRPr lang="en-GB" sz="5400" b="1" dirty="0">
              <a:solidFill>
                <a:srgbClr val="FF0000"/>
              </a:solidFill>
            </a:endParaRPr>
          </a:p>
        </p:txBody>
      </p:sp>
      <p:sp>
        <p:nvSpPr>
          <p:cNvPr id="10" name="Content Placeholder 2"/>
          <p:cNvSpPr txBox="1">
            <a:spLocks/>
          </p:cNvSpPr>
          <p:nvPr/>
        </p:nvSpPr>
        <p:spPr>
          <a:xfrm>
            <a:off x="926166" y="2588922"/>
            <a:ext cx="10562908" cy="703811"/>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id-ID" sz="2400" dirty="0" smtClean="0">
                <a:solidFill>
                  <a:schemeClr val="tx1"/>
                </a:solidFill>
              </a:rPr>
              <a:t>Pertemuan 11 </a:t>
            </a:r>
            <a:endParaRPr lang="id-ID" dirty="0" smtClean="0"/>
          </a:p>
          <a:p>
            <a:endParaRPr lang="id-ID" dirty="0" smtClean="0"/>
          </a:p>
          <a:p>
            <a:endParaRPr lang="id-ID" dirty="0"/>
          </a:p>
        </p:txBody>
      </p:sp>
      <p:sp>
        <p:nvSpPr>
          <p:cNvPr id="11" name="Subtitle 2"/>
          <p:cNvSpPr>
            <a:spLocks noGrp="1"/>
          </p:cNvSpPr>
          <p:nvPr>
            <p:ph type="subTitle" idx="1"/>
          </p:nvPr>
        </p:nvSpPr>
        <p:spPr>
          <a:xfrm>
            <a:off x="926166" y="4230127"/>
            <a:ext cx="4488517" cy="916174"/>
          </a:xfrm>
        </p:spPr>
        <p:txBody>
          <a:bodyPr>
            <a:normAutofit/>
          </a:bodyPr>
          <a:lstStyle/>
          <a:p>
            <a:pPr algn="l"/>
            <a:r>
              <a:rPr lang="id-ID" sz="3200" dirty="0" smtClean="0">
                <a:solidFill>
                  <a:srgbClr val="00B0F0"/>
                </a:solidFill>
              </a:rPr>
              <a:t>AHMAD FAISAL, ST., MT</a:t>
            </a:r>
            <a:endParaRPr lang="en-GB" sz="3200" dirty="0">
              <a:solidFill>
                <a:srgbClr val="00B0F0"/>
              </a:solidFill>
            </a:endParaRPr>
          </a:p>
        </p:txBody>
      </p:sp>
      <p:sp>
        <p:nvSpPr>
          <p:cNvPr id="12" name="Content Placeholder 2"/>
          <p:cNvSpPr txBox="1">
            <a:spLocks/>
          </p:cNvSpPr>
          <p:nvPr/>
        </p:nvSpPr>
        <p:spPr>
          <a:xfrm>
            <a:off x="926166" y="3059150"/>
            <a:ext cx="8586544" cy="15335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d-ID" sz="3200" b="1" dirty="0" smtClean="0"/>
              <a:t>PRODUKSI ENERGI LISTRIK </a:t>
            </a:r>
          </a:p>
          <a:p>
            <a:pPr marL="457200" indent="-457200" algn="l">
              <a:buFontTx/>
              <a:buChar char="-"/>
            </a:pPr>
            <a:r>
              <a:rPr lang="id-ID" sz="3200" b="1" dirty="0" smtClean="0"/>
              <a:t>Generator Asinkrin dan Motor Asinkron</a:t>
            </a:r>
          </a:p>
        </p:txBody>
      </p:sp>
    </p:spTree>
    <p:extLst>
      <p:ext uri="{BB962C8B-B14F-4D97-AF65-F5344CB8AC3E}">
        <p14:creationId xmlns:p14="http://schemas.microsoft.com/office/powerpoint/2010/main" val="2126588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9871"/>
            <a:ext cx="10515600" cy="4997092"/>
          </a:xfrm>
        </p:spPr>
        <p:txBody>
          <a:bodyPr/>
          <a:lstStyle/>
          <a:p>
            <a:pPr marL="0" indent="0" algn="just">
              <a:buNone/>
            </a:pPr>
            <a:r>
              <a:rPr lang="id-ID" dirty="0"/>
              <a:t>Diantara stator dan rotor terdapat ruang yang disebut celah udara. Pada celah udara ini tempat berlangsungnya proses pengkonversian energi dalam bentuk induksi elektromagnetis. Celah udara sangat mempengaruhi efesiensi dari mesin induksi. Apabila celah udara besar, maka efisiensinya akan berkurang karena proses induksi listrik membutuhkan energi yang besar. Apabila celah udara sangat kecil, maka akan mengganggu perputaran rotor secara mekanis. Untuk itu celah udara antara stator dan rotor harus diatur sedemikian rupa agar mesin induksi dapat bekerja secara optimum </a:t>
            </a:r>
          </a:p>
        </p:txBody>
      </p:sp>
      <p:sp>
        <p:nvSpPr>
          <p:cNvPr id="4" name="Title 1"/>
          <p:cNvSpPr>
            <a:spLocks noGrp="1"/>
          </p:cNvSpPr>
          <p:nvPr>
            <p:ph type="title"/>
          </p:nvPr>
        </p:nvSpPr>
        <p:spPr>
          <a:xfrm>
            <a:off x="838200" y="365126"/>
            <a:ext cx="10515600" cy="682010"/>
          </a:xfrm>
        </p:spPr>
        <p:txBody>
          <a:bodyPr>
            <a:normAutofit fontScale="90000"/>
          </a:bodyPr>
          <a:lstStyle/>
          <a:p>
            <a:r>
              <a:rPr lang="id-ID" b="1" dirty="0" smtClean="0">
                <a:solidFill>
                  <a:srgbClr val="00B050"/>
                </a:solidFill>
              </a:rPr>
              <a:t>2.3. Celah Udara Generator Asinkron</a:t>
            </a:r>
            <a:endParaRPr lang="id-ID" b="1" dirty="0">
              <a:solidFill>
                <a:srgbClr val="00B050"/>
              </a:solidFill>
            </a:endParaRPr>
          </a:p>
        </p:txBody>
      </p:sp>
    </p:spTree>
    <p:extLst>
      <p:ext uri="{BB962C8B-B14F-4D97-AF65-F5344CB8AC3E}">
        <p14:creationId xmlns:p14="http://schemas.microsoft.com/office/powerpoint/2010/main" val="277515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6917"/>
            <a:ext cx="10515600" cy="1507510"/>
          </a:xfrm>
        </p:spPr>
        <p:txBody>
          <a:bodyPr/>
          <a:lstStyle/>
          <a:p>
            <a:pPr marL="0" indent="0" algn="just">
              <a:buNone/>
            </a:pPr>
            <a:r>
              <a:rPr lang="id-ID" dirty="0"/>
              <a:t>Terminal box ialah tempat dihubungkannya mesin induksi dengan power suplay (kondisi sebagai motor) atau tempat dihubungkannya mesin induksi dengan beban (kondisi sebagai generator). </a:t>
            </a:r>
          </a:p>
        </p:txBody>
      </p:sp>
      <p:sp>
        <p:nvSpPr>
          <p:cNvPr id="4" name="Title 1"/>
          <p:cNvSpPr>
            <a:spLocks noGrp="1"/>
          </p:cNvSpPr>
          <p:nvPr>
            <p:ph type="title"/>
          </p:nvPr>
        </p:nvSpPr>
        <p:spPr>
          <a:xfrm>
            <a:off x="838200" y="365126"/>
            <a:ext cx="10515600" cy="682010"/>
          </a:xfrm>
        </p:spPr>
        <p:txBody>
          <a:bodyPr>
            <a:normAutofit fontScale="90000"/>
          </a:bodyPr>
          <a:lstStyle/>
          <a:p>
            <a:r>
              <a:rPr lang="id-ID" b="1" dirty="0" smtClean="0">
                <a:solidFill>
                  <a:srgbClr val="00B050"/>
                </a:solidFill>
              </a:rPr>
              <a:t>2.4. Terminal Box Generator Asinkron</a:t>
            </a:r>
            <a:endParaRPr lang="id-ID" b="1" dirty="0">
              <a:solidFill>
                <a:srgbClr val="00B050"/>
              </a:solidFill>
            </a:endParaRPr>
          </a:p>
        </p:txBody>
      </p:sp>
      <p:sp>
        <p:nvSpPr>
          <p:cNvPr id="5" name="Title 1"/>
          <p:cNvSpPr txBox="1">
            <a:spLocks/>
          </p:cNvSpPr>
          <p:nvPr/>
        </p:nvSpPr>
        <p:spPr>
          <a:xfrm>
            <a:off x="838200" y="2574208"/>
            <a:ext cx="10515600" cy="68201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b="1" dirty="0" smtClean="0">
                <a:solidFill>
                  <a:srgbClr val="00B050"/>
                </a:solidFill>
              </a:rPr>
              <a:t>2.5. Kipas Rotot Generator Asinkron</a:t>
            </a:r>
            <a:endParaRPr lang="id-ID" b="1" dirty="0">
              <a:solidFill>
                <a:srgbClr val="00B050"/>
              </a:solidFill>
            </a:endParaRPr>
          </a:p>
        </p:txBody>
      </p:sp>
      <p:sp>
        <p:nvSpPr>
          <p:cNvPr id="6" name="Content Placeholder 2"/>
          <p:cNvSpPr txBox="1">
            <a:spLocks/>
          </p:cNvSpPr>
          <p:nvPr/>
        </p:nvSpPr>
        <p:spPr>
          <a:xfrm>
            <a:off x="838200" y="3265999"/>
            <a:ext cx="10515600" cy="325099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id-ID" dirty="0"/>
              <a:t>Pada saat mesin induksi beroperasi, mesin induksi menghasilkan rugi-rugi yaitu energi yang terbuang dalam bentuk panas. Semakin lama mesin induksi bekerja maka panas yang dihasilkan juga semakin besar. Hal itu akan mengganggu kinerja dari mesin induksi dan dapat menimbulkan kerusakan pada mesin induksi. Untuk itu pada rotor terdapat kipas yang dipasang seporos dengan rotor. Jadi pada saat mesin induksi beroperasi dalam bentuk putaran maka kipaspun akan berputar sehingga kipas dapat mengurangi panas yang ditimbulkan dari mesin induksi. </a:t>
            </a:r>
          </a:p>
        </p:txBody>
      </p:sp>
    </p:spTree>
    <p:extLst>
      <p:ext uri="{BB962C8B-B14F-4D97-AF65-F5344CB8AC3E}">
        <p14:creationId xmlns:p14="http://schemas.microsoft.com/office/powerpoint/2010/main" val="274630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023"/>
          </a:xfrm>
        </p:spPr>
        <p:txBody>
          <a:bodyPr>
            <a:noAutofit/>
          </a:bodyPr>
          <a:lstStyle/>
          <a:p>
            <a:r>
              <a:rPr lang="id-ID" sz="3600" b="1" dirty="0" smtClean="0">
                <a:solidFill>
                  <a:srgbClr val="FF0000"/>
                </a:solidFill>
              </a:rPr>
              <a:t>3. PRINSIP KERJE GENERATOR ASINKRON (INDUKSI)</a:t>
            </a:r>
            <a:endParaRPr lang="id-ID" sz="3600" b="1" dirty="0">
              <a:solidFill>
                <a:srgbClr val="FF0000"/>
              </a:solidFill>
            </a:endParaRPr>
          </a:p>
        </p:txBody>
      </p:sp>
      <p:sp>
        <p:nvSpPr>
          <p:cNvPr id="3" name="Content Placeholder 2"/>
          <p:cNvSpPr>
            <a:spLocks noGrp="1"/>
          </p:cNvSpPr>
          <p:nvPr>
            <p:ph idx="1"/>
          </p:nvPr>
        </p:nvSpPr>
        <p:spPr>
          <a:xfrm>
            <a:off x="838200" y="1102954"/>
            <a:ext cx="10515600" cy="4351338"/>
          </a:xfrm>
        </p:spPr>
        <p:txBody>
          <a:bodyPr>
            <a:normAutofit/>
          </a:bodyPr>
          <a:lstStyle/>
          <a:p>
            <a:pPr marL="0" indent="0" algn="just">
              <a:buNone/>
            </a:pPr>
            <a:r>
              <a:rPr lang="id-ID" sz="2600" dirty="0"/>
              <a:t>Prinsip kerja generator </a:t>
            </a:r>
            <a:r>
              <a:rPr lang="id-ID" sz="2600" dirty="0" smtClean="0"/>
              <a:t>asinkron </a:t>
            </a:r>
            <a:r>
              <a:rPr lang="id-ID" sz="2600" dirty="0"/>
              <a:t>adalah kebalikan </a:t>
            </a:r>
            <a:r>
              <a:rPr lang="id-ID" sz="2600" dirty="0" smtClean="0"/>
              <a:t>saat </a:t>
            </a:r>
            <a:r>
              <a:rPr lang="id-ID" sz="2600" dirty="0"/>
              <a:t>mesin </a:t>
            </a:r>
            <a:r>
              <a:rPr lang="id-ID" sz="2600" dirty="0" smtClean="0"/>
              <a:t>asinkron </a:t>
            </a:r>
            <a:r>
              <a:rPr lang="id-ID" sz="2600" dirty="0"/>
              <a:t>bekerja sebagai motor. ketika mesin berfungsi sebagai motor, kumparan stator diberi tegangan tiga fasa sehingga akan timbul medan putar dengan kecepatan sinkron (ns). Namun jika motor berfungsi sebagai generator, pada rotor motor diputar oleh sumber penggerak dengan kecepatan lebih besar </a:t>
            </a:r>
            <a:r>
              <a:rPr lang="id-ID" sz="2600" dirty="0" smtClean="0"/>
              <a:t>dari pada </a:t>
            </a:r>
            <a:r>
              <a:rPr lang="id-ID" sz="2600" dirty="0"/>
              <a:t>kecepatan sinkronnya. Bila suatu konduktor yang berputar didalam medan magnet (kumparan stator) akan membangkitkan tegangan </a:t>
            </a:r>
            <a:r>
              <a:rPr lang="id-ID" sz="2600" dirty="0" smtClean="0"/>
              <a:t>sebesar :</a:t>
            </a:r>
            <a:endParaRPr lang="id-ID" sz="2600" dirty="0"/>
          </a:p>
        </p:txBody>
      </p:sp>
      <p:sp>
        <p:nvSpPr>
          <p:cNvPr id="4" name="Rectangle 3"/>
          <p:cNvSpPr/>
          <p:nvPr/>
        </p:nvSpPr>
        <p:spPr>
          <a:xfrm>
            <a:off x="2089275" y="3849018"/>
            <a:ext cx="1349024" cy="523220"/>
          </a:xfrm>
          <a:prstGeom prst="rect">
            <a:avLst/>
          </a:prstGeom>
        </p:spPr>
        <p:txBody>
          <a:bodyPr wrap="none">
            <a:spAutoFit/>
          </a:bodyPr>
          <a:lstStyle/>
          <a:p>
            <a:r>
              <a:rPr lang="id-ID" sz="2800" b="1" dirty="0"/>
              <a:t>e</a:t>
            </a:r>
            <a:r>
              <a:rPr lang="id-ID" sz="2800" b="1" dirty="0" smtClean="0"/>
              <a:t> = B.l.v</a:t>
            </a:r>
            <a:endParaRPr lang="id-ID" sz="2800" b="1" dirty="0"/>
          </a:p>
        </p:txBody>
      </p:sp>
      <p:sp>
        <p:nvSpPr>
          <p:cNvPr id="5" name="Rectangle 4"/>
          <p:cNvSpPr/>
          <p:nvPr/>
        </p:nvSpPr>
        <p:spPr>
          <a:xfrm>
            <a:off x="838199" y="4517991"/>
            <a:ext cx="7052187" cy="1631216"/>
          </a:xfrm>
          <a:prstGeom prst="rect">
            <a:avLst/>
          </a:prstGeom>
        </p:spPr>
        <p:txBody>
          <a:bodyPr wrap="square">
            <a:spAutoFit/>
          </a:bodyPr>
          <a:lstStyle/>
          <a:p>
            <a:pPr algn="just" fontAlgn="base"/>
            <a:r>
              <a:rPr lang="id-ID" sz="2000" dirty="0">
                <a:latin typeface="inherit"/>
              </a:rPr>
              <a:t>Dimana :</a:t>
            </a:r>
            <a:endParaRPr lang="id-ID" sz="2000" dirty="0">
              <a:latin typeface="Open sans"/>
            </a:endParaRPr>
          </a:p>
          <a:p>
            <a:pPr algn="just" fontAlgn="base"/>
            <a:r>
              <a:rPr lang="id-ID" sz="2000" dirty="0">
                <a:latin typeface="inherit"/>
              </a:rPr>
              <a:t>e </a:t>
            </a:r>
            <a:r>
              <a:rPr lang="id-ID" sz="2000" dirty="0" smtClean="0">
                <a:latin typeface="inherit"/>
              </a:rPr>
              <a:t> = </a:t>
            </a:r>
            <a:r>
              <a:rPr lang="id-ID" sz="2000" dirty="0">
                <a:latin typeface="inherit"/>
              </a:rPr>
              <a:t>tegangan induksi yang dihasilkan (volt)</a:t>
            </a:r>
            <a:endParaRPr lang="id-ID" sz="2000" dirty="0">
              <a:latin typeface="Open sans"/>
            </a:endParaRPr>
          </a:p>
          <a:p>
            <a:pPr algn="just" fontAlgn="base"/>
            <a:r>
              <a:rPr lang="id-ID" sz="2000" dirty="0">
                <a:latin typeface="inherit"/>
              </a:rPr>
              <a:t>B </a:t>
            </a:r>
            <a:r>
              <a:rPr lang="id-ID" sz="2000" dirty="0" smtClean="0">
                <a:latin typeface="inherit"/>
              </a:rPr>
              <a:t> = </a:t>
            </a:r>
            <a:r>
              <a:rPr lang="id-ID" sz="2000" dirty="0">
                <a:latin typeface="inherit"/>
              </a:rPr>
              <a:t>fluks magnetik (weber)</a:t>
            </a:r>
            <a:endParaRPr lang="id-ID" sz="2000" dirty="0">
              <a:latin typeface="Open sans"/>
            </a:endParaRPr>
          </a:p>
          <a:p>
            <a:pPr algn="just" fontAlgn="base"/>
            <a:r>
              <a:rPr lang="id-ID" sz="2000" dirty="0">
                <a:latin typeface="inherit"/>
              </a:rPr>
              <a:t>l </a:t>
            </a:r>
            <a:r>
              <a:rPr lang="id-ID" sz="2000" dirty="0" smtClean="0">
                <a:latin typeface="inherit"/>
              </a:rPr>
              <a:t>  = </a:t>
            </a:r>
            <a:r>
              <a:rPr lang="id-ID" sz="2000" dirty="0">
                <a:latin typeface="inherit"/>
              </a:rPr>
              <a:t>panjang konduktor yang dilewati medan magnet (m)</a:t>
            </a:r>
            <a:endParaRPr lang="id-ID" sz="2000" dirty="0">
              <a:latin typeface="Open sans"/>
            </a:endParaRPr>
          </a:p>
          <a:p>
            <a:pPr algn="just" fontAlgn="base"/>
            <a:r>
              <a:rPr lang="id-ID" sz="2000" dirty="0">
                <a:latin typeface="inherit"/>
              </a:rPr>
              <a:t>v </a:t>
            </a:r>
            <a:r>
              <a:rPr lang="id-ID" sz="2000" dirty="0" smtClean="0">
                <a:latin typeface="inherit"/>
              </a:rPr>
              <a:t> = </a:t>
            </a:r>
            <a:r>
              <a:rPr lang="id-ID" sz="2000" dirty="0">
                <a:latin typeface="inherit"/>
              </a:rPr>
              <a:t>kecepatan medan magnet melewati konduktor (m/s)</a:t>
            </a:r>
            <a:endParaRPr lang="id-ID" sz="2000" b="0" i="0" dirty="0">
              <a:effectLst/>
              <a:latin typeface="Open sans"/>
            </a:endParaRPr>
          </a:p>
        </p:txBody>
      </p:sp>
    </p:spTree>
    <p:extLst>
      <p:ext uri="{BB962C8B-B14F-4D97-AF65-F5344CB8AC3E}">
        <p14:creationId xmlns:p14="http://schemas.microsoft.com/office/powerpoint/2010/main" val="1885909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2955"/>
            <a:ext cx="10515600" cy="5764008"/>
          </a:xfrm>
        </p:spPr>
        <p:txBody>
          <a:bodyPr>
            <a:normAutofit fontScale="92500" lnSpcReduction="10000"/>
          </a:bodyPr>
          <a:lstStyle/>
          <a:p>
            <a:pPr marL="0" indent="0" algn="just">
              <a:buNone/>
            </a:pPr>
            <a:r>
              <a:rPr lang="id-ID" dirty="0" smtClean="0"/>
              <a:t>bila </a:t>
            </a:r>
            <a:r>
              <a:rPr lang="id-ID" dirty="0"/>
              <a:t>dihubungkan ke beban akan mengalirkan arus. Arus pada rotor ini akan berinteraksi dengan medan magnet pada kumparan stator sehingga timbul arus pada kumparan stator sebagai reaksi atas gaya mekanik yang diberikan. Pada proses perubahan motor induksi menjadi generator induksi dibutuhkan daya reaktif atau daya magnetisasi untuk membangkitkan tegangan pada terminal keluarannya. Dalam hal ini yang berfungsi sebagai penyedia daya reaktif adalah kapasitor yang besarnya disesuaikan dengan daya reaktif yang diperlukan</a:t>
            </a:r>
            <a:r>
              <a:rPr lang="id-ID" dirty="0" smtClean="0"/>
              <a:t>.</a:t>
            </a:r>
          </a:p>
          <a:p>
            <a:pPr marL="0" indent="0" algn="just">
              <a:buNone/>
            </a:pPr>
            <a:r>
              <a:rPr lang="id-ID" dirty="0"/>
              <a:t>Kebutuhan daya reaktif dapat dipenuhi dengan memasang suatu unit kapasitor pada terminal keluaran, dimana kapasitor menarik daya reaktif kapasitif atau dengan kata lain kapasitor memberikan daya reaktif induktif pada mesin induksi. Kerja dari kapasitor ini dapat dipandang sebagai suatu sistem penguat (eksitasi) sehingga generator induksi juga dikenal dengan sebutan generator induksi penguatan sendiri (self excited of induction generator). Hal terpenting yang harus diperhatikan dalam kinerja generator induksi adalah fluksi sisa atau medan magnet pada kumparan stator, dimana tanpa adanya fluksi sisa ini proses pembangkitan tegangan tidak akan tejadi.</a:t>
            </a:r>
          </a:p>
        </p:txBody>
      </p:sp>
    </p:spTree>
    <p:extLst>
      <p:ext uri="{BB962C8B-B14F-4D97-AF65-F5344CB8AC3E}">
        <p14:creationId xmlns:p14="http://schemas.microsoft.com/office/powerpoint/2010/main" val="2792458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5910"/>
            <a:ext cx="10515600" cy="5351053"/>
          </a:xfrm>
        </p:spPr>
        <p:txBody>
          <a:bodyPr/>
          <a:lstStyle/>
          <a:p>
            <a:pPr marL="0" indent="0" algn="just">
              <a:buNone/>
            </a:pPr>
            <a:r>
              <a:rPr lang="id-ID" dirty="0"/>
              <a:t>Dengan adanya fluksi sisa ini dan perputaran rotor akan menimbulkan tegangan induksi pada rotor. Tegangan induksi ini akan terinduksi pula pada sisi stator dan akan menimbulkan arus yang akan mengisi kapasitor hingga terjadi keseimbangan. Keseimbangan tersebut ditandai dengan titik pertemuan antara lengkung magnetisasi dengan garis reaktansi kapasitif seperti terlihat pada gambar di bawah ini . Lengkung magnetisasi tersebut terjadi akibat adanya kejenuhan inti besi dari generator</a:t>
            </a:r>
            <a:r>
              <a:rPr lang="id-ID" dirty="0" smtClean="0"/>
              <a:t>.</a:t>
            </a:r>
          </a:p>
          <a:p>
            <a:pPr marL="0" indent="0" algn="just">
              <a:buNone/>
            </a:pPr>
            <a:r>
              <a:rPr lang="id-ID" dirty="0"/>
              <a:t>Pada generator induksi tidak terdapat hubungan listrik antara stator dengan rotor, karena arus pada rotor merupakan arus induksi.</a:t>
            </a:r>
          </a:p>
        </p:txBody>
      </p:sp>
    </p:spTree>
    <p:extLst>
      <p:ext uri="{BB962C8B-B14F-4D97-AF65-F5344CB8AC3E}">
        <p14:creationId xmlns:p14="http://schemas.microsoft.com/office/powerpoint/2010/main" val="3648418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9432"/>
            <a:ext cx="10515600" cy="5557531"/>
          </a:xfrm>
        </p:spPr>
        <p:txBody>
          <a:bodyPr>
            <a:normAutofit fontScale="92500" lnSpcReduction="20000"/>
          </a:bodyPr>
          <a:lstStyle/>
          <a:p>
            <a:pPr marL="0" indent="0" fontAlgn="base">
              <a:buNone/>
            </a:pPr>
            <a:r>
              <a:rPr lang="id-ID" sz="3000" dirty="0">
                <a:solidFill>
                  <a:srgbClr val="00A249"/>
                </a:solidFill>
              </a:rPr>
              <a:t>Sehingga prinsip kerjanya dapat di simpulkan bahwa </a:t>
            </a:r>
            <a:r>
              <a:rPr lang="id-ID" sz="3000" dirty="0" smtClean="0">
                <a:solidFill>
                  <a:srgbClr val="00A249"/>
                </a:solidFill>
              </a:rPr>
              <a:t>:</a:t>
            </a:r>
          </a:p>
          <a:p>
            <a:pPr marL="0" indent="0" fontAlgn="base">
              <a:buNone/>
            </a:pPr>
            <a:endParaRPr lang="id-ID" sz="1100" dirty="0">
              <a:solidFill>
                <a:srgbClr val="00A249"/>
              </a:solidFill>
            </a:endParaRPr>
          </a:p>
          <a:p>
            <a:pPr marL="514350" indent="-514350" algn="just" fontAlgn="base">
              <a:buAutoNum type="arabicPeriod"/>
            </a:pPr>
            <a:r>
              <a:rPr lang="id-ID" dirty="0" smtClean="0"/>
              <a:t>Bila </a:t>
            </a:r>
            <a:r>
              <a:rPr lang="id-ID" dirty="0"/>
              <a:t>sumber tegangan yang dipasang pada kumparan stator, akan timbul medan putar dengan </a:t>
            </a:r>
            <a:r>
              <a:rPr lang="id-ID" dirty="0" smtClean="0"/>
              <a:t>kecepetan </a:t>
            </a:r>
          </a:p>
          <a:p>
            <a:pPr marL="0" indent="0" algn="just" fontAlgn="base">
              <a:buNone/>
            </a:pPr>
            <a:r>
              <a:rPr lang="id-ID" dirty="0"/>
              <a:t>	</a:t>
            </a:r>
            <a:endParaRPr lang="id-ID" dirty="0" smtClean="0"/>
          </a:p>
          <a:p>
            <a:pPr marL="0" indent="0" algn="just" fontAlgn="base">
              <a:buNone/>
            </a:pPr>
            <a:endParaRPr lang="id-ID" dirty="0"/>
          </a:p>
          <a:p>
            <a:pPr marL="514350" indent="-514350" algn="just" fontAlgn="base">
              <a:buFont typeface="+mj-lt"/>
              <a:buAutoNum type="arabicPeriod" startAt="2"/>
            </a:pPr>
            <a:r>
              <a:rPr lang="id-ID" dirty="0" smtClean="0"/>
              <a:t>Medan </a:t>
            </a:r>
            <a:r>
              <a:rPr lang="id-ID" dirty="0"/>
              <a:t>putar stator tersebut akan memotong batang konduksi pada </a:t>
            </a:r>
            <a:r>
              <a:rPr lang="id-ID" dirty="0" smtClean="0"/>
              <a:t>rotor.</a:t>
            </a:r>
          </a:p>
          <a:p>
            <a:pPr marL="514350" indent="-514350" algn="just" fontAlgn="base">
              <a:buAutoNum type="arabicPeriod" startAt="2"/>
            </a:pPr>
            <a:r>
              <a:rPr lang="id-ID" dirty="0" smtClean="0"/>
              <a:t>Akibatnya </a:t>
            </a:r>
            <a:r>
              <a:rPr lang="id-ID" dirty="0"/>
              <a:t>pada rotor akan timbul ggl </a:t>
            </a:r>
            <a:r>
              <a:rPr lang="id-ID" dirty="0" smtClean="0"/>
              <a:t>induksi</a:t>
            </a:r>
          </a:p>
          <a:p>
            <a:pPr marL="514350" indent="-514350" algn="just" fontAlgn="base">
              <a:buAutoNum type="arabicPeriod" startAt="2"/>
            </a:pPr>
            <a:r>
              <a:rPr lang="id-ID" dirty="0" smtClean="0"/>
              <a:t>Karena </a:t>
            </a:r>
            <a:r>
              <a:rPr lang="id-ID" dirty="0"/>
              <a:t>rotor merupakan rangkaian yang tertutup maka ggl induksi </a:t>
            </a:r>
            <a:r>
              <a:rPr lang="id-ID" dirty="0" smtClean="0"/>
              <a:t>akanm engalirkan </a:t>
            </a:r>
            <a:r>
              <a:rPr lang="id-ID" dirty="0"/>
              <a:t>arus ( </a:t>
            </a:r>
            <a:r>
              <a:rPr lang="id-ID" dirty="0" smtClean="0"/>
              <a:t>I).</a:t>
            </a:r>
          </a:p>
          <a:p>
            <a:pPr marL="514350" indent="-514350" algn="just" fontAlgn="base">
              <a:buAutoNum type="arabicPeriod" startAt="2"/>
            </a:pPr>
            <a:r>
              <a:rPr lang="id-ID" dirty="0" smtClean="0"/>
              <a:t>Adanya </a:t>
            </a:r>
            <a:r>
              <a:rPr lang="id-ID" dirty="0"/>
              <a:t>arus (I) dalam medan magnet akan menimbulkan gaya pada </a:t>
            </a:r>
            <a:r>
              <a:rPr lang="id-ID" dirty="0" smtClean="0"/>
              <a:t>rotor.</a:t>
            </a:r>
          </a:p>
          <a:p>
            <a:pPr marL="514350" indent="-514350" algn="just" fontAlgn="base">
              <a:buAutoNum type="arabicPeriod" startAt="2"/>
            </a:pPr>
            <a:r>
              <a:rPr lang="id-ID" dirty="0" smtClean="0"/>
              <a:t>Pada </a:t>
            </a:r>
            <a:r>
              <a:rPr lang="id-ID" dirty="0"/>
              <a:t>kopel muka yang dihasilkan oleh gaya pada rotor cukup besar </a:t>
            </a:r>
            <a:r>
              <a:rPr lang="id-ID" dirty="0" smtClean="0"/>
              <a:t>memikul kopel </a:t>
            </a:r>
            <a:r>
              <a:rPr lang="id-ID" dirty="0"/>
              <a:t>beban , rotor akan berputar searah dengan putar rotor</a:t>
            </a:r>
          </a:p>
          <a:p>
            <a:pPr marL="514350" indent="-514350" fontAlgn="base">
              <a:buAutoNum type="arabicPeriod" startAt="2"/>
            </a:pPr>
            <a:endParaRPr lang="id-ID" dirty="0" smtClean="0"/>
          </a:p>
          <a:p>
            <a:pPr marL="0" indent="0">
              <a:buNone/>
            </a:pPr>
            <a:endParaRPr lang="id-ID" dirty="0"/>
          </a:p>
        </p:txBody>
      </p:sp>
      <mc:AlternateContent xmlns:mc="http://schemas.openxmlformats.org/markup-compatibility/2006" xmlns:a14="http://schemas.microsoft.com/office/drawing/2010/main">
        <mc:Choice Requires="a14">
          <p:sp>
            <p:nvSpPr>
              <p:cNvPr id="4" name="Rectangle 3"/>
              <p:cNvSpPr/>
              <p:nvPr/>
            </p:nvSpPr>
            <p:spPr>
              <a:xfrm>
                <a:off x="2210086" y="1866841"/>
                <a:ext cx="1534779" cy="6754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id-ID" sz="2000" smtClean="0">
                          <a:latin typeface="Cambria Math" panose="02040503050406030204" pitchFamily="18" charset="0"/>
                        </a:rPr>
                        <m:t>N</m:t>
                      </m:r>
                      <m:r>
                        <m:rPr>
                          <m:sty m:val="p"/>
                        </m:rPr>
                        <a:rPr lang="id-ID" sz="2000" b="0" i="0" smtClean="0">
                          <a:latin typeface="Cambria Math" panose="02040503050406030204" pitchFamily="18" charset="0"/>
                        </a:rPr>
                        <m:t>s</m:t>
                      </m:r>
                      <m:r>
                        <a:rPr lang="id-ID" sz="2000" i="0">
                          <a:latin typeface="Cambria Math" panose="02040503050406030204" pitchFamily="18" charset="0"/>
                        </a:rPr>
                        <m:t>=</m:t>
                      </m:r>
                      <m:f>
                        <m:fPr>
                          <m:ctrlPr>
                            <a:rPr lang="id-ID" sz="2000" i="1">
                              <a:latin typeface="Cambria Math" panose="02040503050406030204" pitchFamily="18" charset="0"/>
                            </a:rPr>
                          </m:ctrlPr>
                        </m:fPr>
                        <m:num>
                          <m:r>
                            <a:rPr lang="id-ID" sz="2000" b="0" i="1" smtClean="0">
                              <a:latin typeface="Cambria Math" panose="02040503050406030204" pitchFamily="18" charset="0"/>
                            </a:rPr>
                            <m:t>120.</m:t>
                          </m:r>
                          <m:r>
                            <a:rPr lang="id-ID" sz="2000" b="0" i="1" smtClean="0">
                              <a:latin typeface="Cambria Math" panose="02040503050406030204" pitchFamily="18" charset="0"/>
                            </a:rPr>
                            <m:t>𝑓</m:t>
                          </m:r>
                        </m:num>
                        <m:den>
                          <m:r>
                            <a:rPr lang="id-ID" sz="2000" b="0" i="1" smtClean="0">
                              <a:latin typeface="Cambria Math" panose="02040503050406030204" pitchFamily="18" charset="0"/>
                            </a:rPr>
                            <m:t>𝑃</m:t>
                          </m:r>
                        </m:den>
                      </m:f>
                    </m:oMath>
                  </m:oMathPara>
                </a14:m>
                <a:endParaRPr lang="id-ID" sz="2800" dirty="0"/>
              </a:p>
            </p:txBody>
          </p:sp>
        </mc:Choice>
        <mc:Fallback xmlns="">
          <p:sp>
            <p:nvSpPr>
              <p:cNvPr id="4" name="Rectangle 3"/>
              <p:cNvSpPr>
                <a:spLocks noRot="1" noChangeAspect="1" noMove="1" noResize="1" noEditPoints="1" noAdjustHandles="1" noChangeArrowheads="1" noChangeShapeType="1" noTextEdit="1"/>
              </p:cNvSpPr>
              <p:nvPr/>
            </p:nvSpPr>
            <p:spPr>
              <a:xfrm>
                <a:off x="2210086" y="1866841"/>
                <a:ext cx="1534779" cy="675441"/>
              </a:xfrm>
              <a:prstGeom prst="rect">
                <a:avLst/>
              </a:prstGeom>
              <a:blipFill rotWithShape="0">
                <a:blip r:embed="rId2"/>
                <a:stretch>
                  <a:fillRect/>
                </a:stretch>
              </a:blipFill>
            </p:spPr>
            <p:txBody>
              <a:bodyPr/>
              <a:lstStyle/>
              <a:p>
                <a:r>
                  <a:rPr lang="id-ID">
                    <a:noFill/>
                  </a:rPr>
                  <a:t> </a:t>
                </a:r>
              </a:p>
            </p:txBody>
          </p:sp>
        </mc:Fallback>
      </mc:AlternateContent>
    </p:spTree>
    <p:extLst>
      <p:ext uri="{BB962C8B-B14F-4D97-AF65-F5344CB8AC3E}">
        <p14:creationId xmlns:p14="http://schemas.microsoft.com/office/powerpoint/2010/main" val="24509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7419"/>
            <a:ext cx="10515600" cy="5439544"/>
          </a:xfrm>
        </p:spPr>
        <p:txBody>
          <a:bodyPr/>
          <a:lstStyle/>
          <a:p>
            <a:pPr marL="514350" indent="-514350" algn="just" fontAlgn="base">
              <a:buFont typeface="+mj-lt"/>
              <a:buAutoNum type="arabicPeriod" startAt="7"/>
            </a:pPr>
            <a:r>
              <a:rPr lang="id-ID" dirty="0" smtClean="0"/>
              <a:t>Seperti </a:t>
            </a:r>
            <a:r>
              <a:rPr lang="id-ID" dirty="0"/>
              <a:t>yang telah dijelaskan, ggl induksi akan timbul karena terpotongnya rotor atau medan putar stator, artinya ggl induksi timbul diperlukan adanya perbedaan antara kecepatan medan putar stator (Ns) dan kecepata berputarnya rotor (</a:t>
            </a:r>
            <a:r>
              <a:rPr lang="id-ID" dirty="0" smtClean="0"/>
              <a:t>Nr).</a:t>
            </a:r>
          </a:p>
          <a:p>
            <a:pPr marL="514350" indent="-514350" algn="just" fontAlgn="base">
              <a:buFont typeface="+mj-lt"/>
              <a:buAutoNum type="arabicPeriod" startAt="7"/>
            </a:pPr>
            <a:r>
              <a:rPr lang="id-ID" dirty="0" smtClean="0"/>
              <a:t>Perbedaan </a:t>
            </a:r>
            <a:r>
              <a:rPr lang="id-ID" dirty="0"/>
              <a:t>kecepatan antara Nr dan Ns disebut </a:t>
            </a:r>
            <a:r>
              <a:rPr lang="id-ID" dirty="0" smtClean="0"/>
              <a:t>slip.</a:t>
            </a:r>
          </a:p>
          <a:p>
            <a:pPr marL="514350" indent="-514350" algn="just" fontAlgn="base">
              <a:buFont typeface="+mj-lt"/>
              <a:buAutoNum type="arabicPeriod" startAt="7"/>
            </a:pPr>
            <a:r>
              <a:rPr lang="id-ID" dirty="0" smtClean="0"/>
              <a:t>Besarnya </a:t>
            </a:r>
            <a:r>
              <a:rPr lang="id-ID" dirty="0"/>
              <a:t>Nr (kecepatan rotor) lebih besar daripada Ns (kecepatan </a:t>
            </a:r>
            <a:r>
              <a:rPr lang="id-ID" dirty="0" smtClean="0"/>
              <a:t>stator).</a:t>
            </a:r>
          </a:p>
          <a:p>
            <a:pPr marL="514350" indent="-514350" algn="just" fontAlgn="base">
              <a:buFont typeface="+mj-lt"/>
              <a:buAutoNum type="arabicPeriod" startAt="7"/>
            </a:pPr>
            <a:r>
              <a:rPr lang="id-ID" dirty="0" smtClean="0"/>
              <a:t>Rumus </a:t>
            </a:r>
            <a:r>
              <a:rPr lang="id-ID" dirty="0"/>
              <a:t>slip dinyatakan </a:t>
            </a:r>
            <a:r>
              <a:rPr lang="id-ID" dirty="0" smtClean="0"/>
              <a:t>dalam :</a:t>
            </a:r>
            <a:endParaRPr lang="id-ID" dirty="0"/>
          </a:p>
          <a:p>
            <a:pPr marL="0" indent="0">
              <a:buNone/>
            </a:pPr>
            <a:endParaRPr lang="id-ID" dirty="0"/>
          </a:p>
        </p:txBody>
      </p:sp>
      <p:pic>
        <p:nvPicPr>
          <p:cNvPr id="4098" name="Picture 2" descr="clip_image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7769" y="4663410"/>
            <a:ext cx="2931920" cy="11622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833855" y="4255954"/>
            <a:ext cx="2900409" cy="1569660"/>
          </a:xfrm>
          <a:prstGeom prst="rect">
            <a:avLst/>
          </a:prstGeom>
        </p:spPr>
        <p:txBody>
          <a:bodyPr wrap="none">
            <a:spAutoFit/>
          </a:bodyPr>
          <a:lstStyle/>
          <a:p>
            <a:r>
              <a:rPr lang="id-ID" sz="2400" dirty="0" smtClean="0"/>
              <a:t>dimana :</a:t>
            </a:r>
          </a:p>
          <a:p>
            <a:r>
              <a:rPr lang="id-ID" sz="2400" dirty="0" smtClean="0"/>
              <a:t>S = Slip</a:t>
            </a:r>
          </a:p>
          <a:p>
            <a:r>
              <a:rPr lang="id-ID" sz="2400" dirty="0" smtClean="0"/>
              <a:t>Ns = Kecepatan stator</a:t>
            </a:r>
          </a:p>
          <a:p>
            <a:r>
              <a:rPr lang="id-ID" sz="2400" dirty="0" smtClean="0"/>
              <a:t>Nr = Kecepatan rotor</a:t>
            </a:r>
            <a:endParaRPr lang="id-ID" sz="2400" dirty="0"/>
          </a:p>
        </p:txBody>
      </p:sp>
    </p:spTree>
    <p:extLst>
      <p:ext uri="{BB962C8B-B14F-4D97-AF65-F5344CB8AC3E}">
        <p14:creationId xmlns:p14="http://schemas.microsoft.com/office/powerpoint/2010/main" val="3692250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564023"/>
          </a:xfrm>
        </p:spPr>
        <p:txBody>
          <a:bodyPr>
            <a:noAutofit/>
          </a:bodyPr>
          <a:lstStyle/>
          <a:p>
            <a:r>
              <a:rPr lang="id-ID" sz="3600" b="1" dirty="0">
                <a:solidFill>
                  <a:srgbClr val="FF0000"/>
                </a:solidFill>
              </a:rPr>
              <a:t>4</a:t>
            </a:r>
            <a:r>
              <a:rPr lang="id-ID" sz="3600" b="1" dirty="0" smtClean="0">
                <a:solidFill>
                  <a:srgbClr val="FF0000"/>
                </a:solidFill>
              </a:rPr>
              <a:t>. RANGKAIAN EKIUVALEN GENERATOR ASINKRON</a:t>
            </a:r>
            <a:endParaRPr lang="id-ID" sz="3600" b="1" dirty="0">
              <a:solidFill>
                <a:srgbClr val="FF0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395872"/>
            <a:ext cx="6214690" cy="2718927"/>
          </a:xfrm>
          <a:prstGeom prst="rect">
            <a:avLst/>
          </a:prstGeom>
        </p:spPr>
      </p:pic>
      <p:sp>
        <p:nvSpPr>
          <p:cNvPr id="6" name="Rectangle 5"/>
          <p:cNvSpPr/>
          <p:nvPr/>
        </p:nvSpPr>
        <p:spPr>
          <a:xfrm>
            <a:off x="661921" y="4212191"/>
            <a:ext cx="7139975" cy="369332"/>
          </a:xfrm>
          <a:prstGeom prst="rect">
            <a:avLst/>
          </a:prstGeom>
        </p:spPr>
        <p:txBody>
          <a:bodyPr wrap="square">
            <a:spAutoFit/>
          </a:bodyPr>
          <a:lstStyle/>
          <a:p>
            <a:r>
              <a:rPr lang="id-ID" dirty="0"/>
              <a:t>Gambar </a:t>
            </a:r>
            <a:r>
              <a:rPr lang="id-ID" dirty="0" smtClean="0"/>
              <a:t>5. </a:t>
            </a:r>
            <a:r>
              <a:rPr lang="id-ID" dirty="0"/>
              <a:t>Rangkaian ekivalen generator induksi berpenguatan sendiri </a:t>
            </a:r>
          </a:p>
        </p:txBody>
      </p:sp>
      <p:sp>
        <p:nvSpPr>
          <p:cNvPr id="7" name="Rectangle 6"/>
          <p:cNvSpPr/>
          <p:nvPr/>
        </p:nvSpPr>
        <p:spPr>
          <a:xfrm>
            <a:off x="7339781" y="1521993"/>
            <a:ext cx="4267200" cy="4524315"/>
          </a:xfrm>
          <a:prstGeom prst="rect">
            <a:avLst/>
          </a:prstGeom>
        </p:spPr>
        <p:txBody>
          <a:bodyPr wrap="square">
            <a:spAutoFit/>
          </a:bodyPr>
          <a:lstStyle/>
          <a:p>
            <a:r>
              <a:rPr lang="id-ID" sz="2400" dirty="0"/>
              <a:t>Dimana: </a:t>
            </a:r>
            <a:endParaRPr lang="id-ID" sz="2400" dirty="0" smtClean="0"/>
          </a:p>
          <a:p>
            <a:r>
              <a:rPr lang="id-ID" sz="2400" dirty="0" smtClean="0"/>
              <a:t>R</a:t>
            </a:r>
            <a:r>
              <a:rPr lang="id-ID" sz="1600" dirty="0" smtClean="0"/>
              <a:t>1</a:t>
            </a:r>
            <a:r>
              <a:rPr lang="id-ID" sz="2400" dirty="0" smtClean="0"/>
              <a:t> = </a:t>
            </a:r>
            <a:r>
              <a:rPr lang="id-ID" sz="2400" dirty="0"/>
              <a:t>Resistansi stator </a:t>
            </a:r>
            <a:endParaRPr lang="id-ID" sz="2400" dirty="0" smtClean="0"/>
          </a:p>
          <a:p>
            <a:r>
              <a:rPr lang="id-ID" sz="2400" dirty="0" smtClean="0"/>
              <a:t>X</a:t>
            </a:r>
            <a:r>
              <a:rPr lang="id-ID" sz="1600" dirty="0" smtClean="0"/>
              <a:t>1  </a:t>
            </a:r>
            <a:r>
              <a:rPr lang="id-ID" sz="2400" dirty="0" smtClean="0"/>
              <a:t>= </a:t>
            </a:r>
            <a:r>
              <a:rPr lang="id-ID" sz="2400" dirty="0"/>
              <a:t>Reaktansi stator </a:t>
            </a:r>
            <a:endParaRPr lang="id-ID" sz="2400" dirty="0" smtClean="0"/>
          </a:p>
          <a:p>
            <a:r>
              <a:rPr lang="id-ID" sz="2400" dirty="0" smtClean="0"/>
              <a:t>R</a:t>
            </a:r>
            <a:r>
              <a:rPr lang="id-ID" sz="1600" dirty="0" smtClean="0"/>
              <a:t>2</a:t>
            </a:r>
            <a:r>
              <a:rPr lang="id-ID" sz="2400" dirty="0" smtClean="0"/>
              <a:t> = </a:t>
            </a:r>
            <a:r>
              <a:rPr lang="id-ID" sz="2400" dirty="0"/>
              <a:t>Resistansi rotor </a:t>
            </a:r>
            <a:endParaRPr lang="id-ID" sz="2400" dirty="0" smtClean="0"/>
          </a:p>
          <a:p>
            <a:r>
              <a:rPr lang="id-ID" sz="2400" dirty="0" smtClean="0"/>
              <a:t>X</a:t>
            </a:r>
            <a:r>
              <a:rPr lang="id-ID" sz="1600" dirty="0" smtClean="0"/>
              <a:t>2</a:t>
            </a:r>
            <a:r>
              <a:rPr lang="id-ID" sz="2400" dirty="0" smtClean="0"/>
              <a:t> = </a:t>
            </a:r>
            <a:r>
              <a:rPr lang="id-ID" sz="2400" dirty="0"/>
              <a:t>Reaktansi rotor </a:t>
            </a:r>
            <a:endParaRPr lang="id-ID" sz="2400" dirty="0" smtClean="0"/>
          </a:p>
          <a:p>
            <a:r>
              <a:rPr lang="id-ID" sz="2400" dirty="0" smtClean="0"/>
              <a:t>X</a:t>
            </a:r>
            <a:r>
              <a:rPr lang="id-ID" sz="1600" dirty="0" smtClean="0"/>
              <a:t>m</a:t>
            </a:r>
            <a:r>
              <a:rPr lang="id-ID" sz="2400" dirty="0" smtClean="0"/>
              <a:t> = </a:t>
            </a:r>
            <a:r>
              <a:rPr lang="id-ID" sz="2400" dirty="0"/>
              <a:t>Reaktansi magnetisasi </a:t>
            </a:r>
            <a:endParaRPr lang="id-ID" sz="2400" dirty="0" smtClean="0"/>
          </a:p>
          <a:p>
            <a:r>
              <a:rPr lang="id-ID" sz="2400" dirty="0" smtClean="0"/>
              <a:t>X</a:t>
            </a:r>
            <a:r>
              <a:rPr lang="id-ID" sz="1600" dirty="0" smtClean="0"/>
              <a:t>c</a:t>
            </a:r>
            <a:r>
              <a:rPr lang="id-ID" sz="2400" dirty="0" smtClean="0"/>
              <a:t> = </a:t>
            </a:r>
            <a:r>
              <a:rPr lang="id-ID" sz="2400" dirty="0"/>
              <a:t>Reaktansi kapasitor eksitasi </a:t>
            </a:r>
            <a:endParaRPr lang="id-ID" sz="2400" dirty="0" smtClean="0"/>
          </a:p>
          <a:p>
            <a:r>
              <a:rPr lang="id-ID" sz="2400" dirty="0" smtClean="0"/>
              <a:t>S  = </a:t>
            </a:r>
            <a:r>
              <a:rPr lang="id-ID" sz="2400" dirty="0"/>
              <a:t>Slip </a:t>
            </a:r>
            <a:endParaRPr lang="id-ID" sz="2400" dirty="0" smtClean="0"/>
          </a:p>
          <a:p>
            <a:r>
              <a:rPr lang="id-ID" sz="2400" dirty="0" smtClean="0"/>
              <a:t>I</a:t>
            </a:r>
            <a:r>
              <a:rPr lang="id-ID" sz="1600" dirty="0" smtClean="0"/>
              <a:t>1</a:t>
            </a:r>
            <a:r>
              <a:rPr lang="id-ID" sz="2400" dirty="0" smtClean="0"/>
              <a:t> = </a:t>
            </a:r>
            <a:r>
              <a:rPr lang="id-ID" sz="2400" dirty="0"/>
              <a:t>Arus </a:t>
            </a:r>
            <a:r>
              <a:rPr lang="id-ID" sz="2400" dirty="0" smtClean="0"/>
              <a:t>stator</a:t>
            </a:r>
          </a:p>
          <a:p>
            <a:r>
              <a:rPr lang="id-ID" sz="2400" dirty="0" smtClean="0"/>
              <a:t>I</a:t>
            </a:r>
            <a:r>
              <a:rPr lang="id-ID" sz="1600" dirty="0" smtClean="0"/>
              <a:t>L</a:t>
            </a:r>
            <a:r>
              <a:rPr lang="id-ID" sz="2400" dirty="0" smtClean="0"/>
              <a:t> = </a:t>
            </a:r>
            <a:r>
              <a:rPr lang="id-ID" sz="2400" dirty="0"/>
              <a:t>Arus beban </a:t>
            </a:r>
            <a:endParaRPr lang="id-ID" sz="2400" dirty="0" smtClean="0"/>
          </a:p>
          <a:p>
            <a:r>
              <a:rPr lang="id-ID" sz="2400" dirty="0" smtClean="0"/>
              <a:t>I</a:t>
            </a:r>
            <a:r>
              <a:rPr lang="id-ID" sz="1600" dirty="0" smtClean="0"/>
              <a:t>c</a:t>
            </a:r>
            <a:r>
              <a:rPr lang="id-ID" sz="2400" dirty="0" smtClean="0"/>
              <a:t> = </a:t>
            </a:r>
            <a:r>
              <a:rPr lang="id-ID" sz="2400" dirty="0"/>
              <a:t>Arus magnetisasi </a:t>
            </a:r>
            <a:endParaRPr lang="id-ID" sz="2400" dirty="0" smtClean="0"/>
          </a:p>
          <a:p>
            <a:r>
              <a:rPr lang="id-ID" sz="2400" dirty="0" smtClean="0"/>
              <a:t>V = Tegangan</a:t>
            </a:r>
            <a:endParaRPr lang="id-ID" sz="2400" dirty="0"/>
          </a:p>
        </p:txBody>
      </p:sp>
    </p:spTree>
    <p:extLst>
      <p:ext uri="{BB962C8B-B14F-4D97-AF65-F5344CB8AC3E}">
        <p14:creationId xmlns:p14="http://schemas.microsoft.com/office/powerpoint/2010/main" val="2440422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7419"/>
            <a:ext cx="10515600" cy="5439544"/>
          </a:xfrm>
        </p:spPr>
        <p:txBody>
          <a:bodyPr>
            <a:normAutofit fontScale="92500" lnSpcReduction="10000"/>
          </a:bodyPr>
          <a:lstStyle/>
          <a:p>
            <a:pPr marL="0" indent="0" algn="just">
              <a:buNone/>
            </a:pPr>
            <a:r>
              <a:rPr lang="id-ID" dirty="0"/>
              <a:t>Dari rangkaian ekivalen generator induksi berpenguatan </a:t>
            </a:r>
            <a:r>
              <a:rPr lang="id-ID" dirty="0" smtClean="0"/>
              <a:t>sendiri gambar 5, </a:t>
            </a:r>
            <a:r>
              <a:rPr lang="id-ID" dirty="0"/>
              <a:t>hubungan antara tegangan keluaran dengan arus stator diperlihatkan pada persamaan </a:t>
            </a:r>
            <a:r>
              <a:rPr lang="id-ID" dirty="0" smtClean="0"/>
              <a:t>berikut :</a:t>
            </a:r>
          </a:p>
          <a:p>
            <a:pPr marL="0" indent="0" algn="just">
              <a:buNone/>
            </a:pPr>
            <a:r>
              <a:rPr lang="id-ID" dirty="0"/>
              <a:t>	</a:t>
            </a:r>
            <a:r>
              <a:rPr lang="id-ID" i="1" dirty="0" smtClean="0"/>
              <a:t>V = E</a:t>
            </a:r>
            <a:r>
              <a:rPr lang="id-ID" sz="1700" i="1" dirty="0" smtClean="0"/>
              <a:t>1</a:t>
            </a:r>
            <a:r>
              <a:rPr lang="id-ID" i="1" dirty="0" smtClean="0"/>
              <a:t> – I</a:t>
            </a:r>
            <a:r>
              <a:rPr lang="id-ID" sz="1700" i="1" dirty="0" smtClean="0"/>
              <a:t>1</a:t>
            </a:r>
            <a:r>
              <a:rPr lang="id-ID" i="1" dirty="0" smtClean="0"/>
              <a:t> (R</a:t>
            </a:r>
            <a:r>
              <a:rPr lang="id-ID" sz="1700" i="1" dirty="0" smtClean="0"/>
              <a:t>1</a:t>
            </a:r>
            <a:r>
              <a:rPr lang="id-ID" i="1" dirty="0" smtClean="0"/>
              <a:t> + jX</a:t>
            </a:r>
            <a:r>
              <a:rPr lang="id-ID" sz="1700" i="1" dirty="0" smtClean="0"/>
              <a:t>1</a:t>
            </a:r>
            <a:r>
              <a:rPr lang="id-ID" i="1" dirty="0" smtClean="0"/>
              <a:t>)</a:t>
            </a:r>
          </a:p>
          <a:p>
            <a:pPr marL="0" indent="0" algn="just">
              <a:buNone/>
            </a:pPr>
            <a:r>
              <a:rPr lang="id-ID" i="1" dirty="0"/>
              <a:t>	</a:t>
            </a:r>
            <a:r>
              <a:rPr lang="id-ID" i="1" dirty="0" smtClean="0"/>
              <a:t>E</a:t>
            </a:r>
            <a:r>
              <a:rPr lang="id-ID" sz="1700" i="1" dirty="0" smtClean="0"/>
              <a:t>2S</a:t>
            </a:r>
            <a:r>
              <a:rPr lang="id-ID" i="1" dirty="0" smtClean="0"/>
              <a:t> = I</a:t>
            </a:r>
            <a:r>
              <a:rPr lang="id-ID" sz="1700" i="1" dirty="0" smtClean="0"/>
              <a:t>2</a:t>
            </a:r>
            <a:r>
              <a:rPr lang="id-ID" i="1" dirty="0" smtClean="0"/>
              <a:t> (</a:t>
            </a:r>
            <a:r>
              <a:rPr lang="id-ID" i="1" dirty="0"/>
              <a:t>R</a:t>
            </a:r>
            <a:r>
              <a:rPr lang="id-ID" sz="1700" i="1" dirty="0"/>
              <a:t>1</a:t>
            </a:r>
            <a:r>
              <a:rPr lang="id-ID" i="1" dirty="0"/>
              <a:t> + jX</a:t>
            </a:r>
            <a:r>
              <a:rPr lang="id-ID" sz="1700" i="1" dirty="0"/>
              <a:t>1</a:t>
            </a:r>
            <a:r>
              <a:rPr lang="id-ID" i="1" dirty="0" smtClean="0"/>
              <a:t>)</a:t>
            </a:r>
          </a:p>
          <a:p>
            <a:pPr marL="0" indent="0" algn="just">
              <a:buNone/>
            </a:pPr>
            <a:r>
              <a:rPr lang="id-ID" i="1" dirty="0"/>
              <a:t>	</a:t>
            </a:r>
            <a:r>
              <a:rPr lang="id-ID" i="1" dirty="0" smtClean="0"/>
              <a:t>I</a:t>
            </a:r>
            <a:r>
              <a:rPr lang="id-ID" sz="1700" i="1" dirty="0" smtClean="0"/>
              <a:t>1</a:t>
            </a:r>
            <a:r>
              <a:rPr lang="id-ID" i="1" dirty="0" smtClean="0"/>
              <a:t> = I</a:t>
            </a:r>
            <a:r>
              <a:rPr lang="id-ID" sz="1700" i="1" dirty="0" smtClean="0"/>
              <a:t>C</a:t>
            </a:r>
            <a:r>
              <a:rPr lang="id-ID" i="1" dirty="0" smtClean="0"/>
              <a:t> + I</a:t>
            </a:r>
            <a:r>
              <a:rPr lang="id-ID" sz="1700" i="1" dirty="0" smtClean="0"/>
              <a:t>L</a:t>
            </a:r>
            <a:endParaRPr lang="id-ID" i="1" dirty="0"/>
          </a:p>
          <a:p>
            <a:pPr marL="0" indent="0" algn="just">
              <a:buNone/>
            </a:pPr>
            <a:endParaRPr lang="id-ID" i="1" dirty="0" smtClean="0"/>
          </a:p>
          <a:p>
            <a:pPr marL="0" indent="0" algn="just">
              <a:buNone/>
            </a:pPr>
            <a:r>
              <a:rPr lang="id-ID" dirty="0" smtClean="0"/>
              <a:t>Dimana :</a:t>
            </a:r>
          </a:p>
          <a:p>
            <a:pPr marL="0" indent="0" algn="just">
              <a:buNone/>
            </a:pPr>
            <a:r>
              <a:rPr lang="id-ID" dirty="0"/>
              <a:t>	V </a:t>
            </a:r>
            <a:r>
              <a:rPr lang="id-ID" dirty="0" smtClean="0"/>
              <a:t>  = </a:t>
            </a:r>
            <a:r>
              <a:rPr lang="id-ID" dirty="0"/>
              <a:t>Tegangan keluaran generator (Volt) </a:t>
            </a:r>
            <a:endParaRPr lang="id-ID" dirty="0" smtClean="0"/>
          </a:p>
          <a:p>
            <a:pPr marL="0" indent="0" algn="just">
              <a:buNone/>
            </a:pPr>
            <a:r>
              <a:rPr lang="id-ID" dirty="0"/>
              <a:t>	</a:t>
            </a:r>
            <a:r>
              <a:rPr lang="id-ID" dirty="0" smtClean="0"/>
              <a:t>E</a:t>
            </a:r>
            <a:r>
              <a:rPr lang="id-ID" sz="1600" dirty="0" smtClean="0"/>
              <a:t>1</a:t>
            </a:r>
            <a:r>
              <a:rPr lang="id-ID" dirty="0" smtClean="0"/>
              <a:t>  = </a:t>
            </a:r>
            <a:r>
              <a:rPr lang="id-ID" dirty="0"/>
              <a:t>ggl induksi yang dibangkitkan pada sisi stator (Volt) </a:t>
            </a:r>
            <a:endParaRPr lang="id-ID" dirty="0" smtClean="0"/>
          </a:p>
          <a:p>
            <a:pPr marL="0" indent="0" algn="just">
              <a:buNone/>
            </a:pPr>
            <a:r>
              <a:rPr lang="id-ID" dirty="0"/>
              <a:t>	</a:t>
            </a:r>
            <a:r>
              <a:rPr lang="id-ID" dirty="0" smtClean="0"/>
              <a:t>E</a:t>
            </a:r>
            <a:r>
              <a:rPr lang="id-ID" sz="1600" dirty="0" smtClean="0"/>
              <a:t>2S</a:t>
            </a:r>
            <a:r>
              <a:rPr lang="id-ID" dirty="0" smtClean="0"/>
              <a:t> = </a:t>
            </a:r>
            <a:r>
              <a:rPr lang="id-ID" dirty="0"/>
              <a:t>ggl yang dibangkitkan pada sisi rotor (Volt) </a:t>
            </a:r>
            <a:endParaRPr lang="id-ID" dirty="0" smtClean="0"/>
          </a:p>
          <a:p>
            <a:pPr marL="0" indent="0" algn="just">
              <a:buNone/>
            </a:pPr>
            <a:r>
              <a:rPr lang="id-ID" dirty="0"/>
              <a:t>	</a:t>
            </a:r>
            <a:r>
              <a:rPr lang="id-ID" dirty="0" smtClean="0"/>
              <a:t>I</a:t>
            </a:r>
            <a:r>
              <a:rPr lang="id-ID" sz="1600" dirty="0" smtClean="0"/>
              <a:t>1</a:t>
            </a:r>
            <a:r>
              <a:rPr lang="id-ID" dirty="0" smtClean="0"/>
              <a:t>   = </a:t>
            </a:r>
            <a:r>
              <a:rPr lang="id-ID" dirty="0"/>
              <a:t>Arus stator (Ampere) </a:t>
            </a:r>
          </a:p>
        </p:txBody>
      </p:sp>
    </p:spTree>
    <p:extLst>
      <p:ext uri="{BB962C8B-B14F-4D97-AF65-F5344CB8AC3E}">
        <p14:creationId xmlns:p14="http://schemas.microsoft.com/office/powerpoint/2010/main" val="197829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0785"/>
          </a:xfrm>
        </p:spPr>
        <p:txBody>
          <a:bodyPr>
            <a:normAutofit fontScale="90000"/>
          </a:bodyPr>
          <a:lstStyle/>
          <a:p>
            <a:r>
              <a:rPr lang="id-ID" sz="4000" b="1" dirty="0">
                <a:solidFill>
                  <a:srgbClr val="FF0000"/>
                </a:solidFill>
              </a:rPr>
              <a:t>6</a:t>
            </a:r>
            <a:r>
              <a:rPr lang="id-ID" sz="4000" b="1" dirty="0" smtClean="0">
                <a:solidFill>
                  <a:srgbClr val="FF0000"/>
                </a:solidFill>
              </a:rPr>
              <a:t>. MOTOR ASINKRON</a:t>
            </a:r>
            <a:endParaRPr lang="id-ID" sz="4000" b="1" dirty="0">
              <a:solidFill>
                <a:srgbClr val="FF0000"/>
              </a:solidFill>
            </a:endParaRPr>
          </a:p>
        </p:txBody>
      </p:sp>
      <p:sp>
        <p:nvSpPr>
          <p:cNvPr id="3" name="Content Placeholder 2"/>
          <p:cNvSpPr>
            <a:spLocks noGrp="1"/>
          </p:cNvSpPr>
          <p:nvPr>
            <p:ph idx="1"/>
          </p:nvPr>
        </p:nvSpPr>
        <p:spPr>
          <a:xfrm>
            <a:off x="838200" y="973394"/>
            <a:ext cx="10515600" cy="5203569"/>
          </a:xfrm>
        </p:spPr>
        <p:txBody>
          <a:bodyPr/>
          <a:lstStyle/>
          <a:p>
            <a:pPr marL="0" indent="0" algn="just">
              <a:buNone/>
            </a:pPr>
            <a:r>
              <a:rPr lang="id-ID" dirty="0" smtClean="0"/>
              <a:t>Motor </a:t>
            </a:r>
            <a:r>
              <a:rPr lang="id-ID" dirty="0"/>
              <a:t>induksi merupakan sebuah perangkat elektromagnetis yang mengubah energi listrik menjadi energi mekanik. Dari berbagai motor listrik yang ada, motor induksi merupakan jenis motor arus bolak-balik yang paling banyak digunakan. Hal ini disebabkan motor induksi memiliki konstruksi yang kuat dan karakteristik kerja yang baik </a:t>
            </a:r>
          </a:p>
        </p:txBody>
      </p:sp>
      <p:pic>
        <p:nvPicPr>
          <p:cNvPr id="4" name="Picture 2" descr="Gambar terka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8542" y="3156804"/>
            <a:ext cx="3595426" cy="302015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188542" y="6093614"/>
            <a:ext cx="3486917" cy="461665"/>
          </a:xfrm>
          <a:prstGeom prst="rect">
            <a:avLst/>
          </a:prstGeom>
        </p:spPr>
        <p:txBody>
          <a:bodyPr wrap="none">
            <a:spAutoFit/>
          </a:bodyPr>
          <a:lstStyle/>
          <a:p>
            <a:r>
              <a:rPr lang="id-ID" sz="2400" dirty="0"/>
              <a:t>Gambar </a:t>
            </a:r>
            <a:r>
              <a:rPr lang="id-ID" sz="2400" dirty="0" smtClean="0"/>
              <a:t>6. </a:t>
            </a:r>
            <a:r>
              <a:rPr lang="id-ID" sz="2400" dirty="0"/>
              <a:t>M</a:t>
            </a:r>
            <a:r>
              <a:rPr lang="id-ID" sz="2400" dirty="0" smtClean="0"/>
              <a:t>otor asinkron</a:t>
            </a:r>
            <a:endParaRPr lang="id-ID" sz="2400" dirty="0"/>
          </a:p>
        </p:txBody>
      </p:sp>
    </p:spTree>
    <p:extLst>
      <p:ext uri="{BB962C8B-B14F-4D97-AF65-F5344CB8AC3E}">
        <p14:creationId xmlns:p14="http://schemas.microsoft.com/office/powerpoint/2010/main" val="3493941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7765"/>
          </a:xfrm>
        </p:spPr>
        <p:txBody>
          <a:bodyPr>
            <a:normAutofit fontScale="90000"/>
          </a:bodyPr>
          <a:lstStyle/>
          <a:p>
            <a:r>
              <a:rPr lang="id-ID" sz="4000" b="1" dirty="0" smtClean="0">
                <a:solidFill>
                  <a:srgbClr val="FF0000"/>
                </a:solidFill>
              </a:rPr>
              <a:t>1. GENERATOR ASINKRON</a:t>
            </a:r>
            <a:endParaRPr lang="id-ID" sz="4000" b="1" dirty="0">
              <a:solidFill>
                <a:srgbClr val="FF0000"/>
              </a:solidFill>
            </a:endParaRPr>
          </a:p>
        </p:txBody>
      </p:sp>
      <p:sp>
        <p:nvSpPr>
          <p:cNvPr id="3" name="Content Placeholder 2"/>
          <p:cNvSpPr>
            <a:spLocks noGrp="1"/>
          </p:cNvSpPr>
          <p:nvPr>
            <p:ph idx="1"/>
          </p:nvPr>
        </p:nvSpPr>
        <p:spPr>
          <a:xfrm>
            <a:off x="838200" y="1415846"/>
            <a:ext cx="10515600" cy="4923350"/>
          </a:xfrm>
        </p:spPr>
        <p:txBody>
          <a:bodyPr/>
          <a:lstStyle/>
          <a:p>
            <a:pPr marL="0" indent="0" algn="just">
              <a:buNone/>
            </a:pPr>
            <a:r>
              <a:rPr lang="id-ID" dirty="0"/>
              <a:t>Generator induksi adalah mesin induksi yang bekerja sebagai </a:t>
            </a:r>
            <a:r>
              <a:rPr lang="id-ID" dirty="0" smtClean="0"/>
              <a:t>generator untuk menghasilkan tegangan arus bolak balik (AC), oleh </a:t>
            </a:r>
            <a:r>
              <a:rPr lang="id-ID" dirty="0"/>
              <a:t>karena itu mesin induksi mempunyai persamaan dan konstruksi yang sama untuk generator maupun untuk motor. Generator ini mendapat eksitasi dari luar</a:t>
            </a:r>
            <a:r>
              <a:rPr lang="id-ID" dirty="0" smtClean="0"/>
              <a:t>, syarat </a:t>
            </a:r>
            <a:r>
              <a:rPr lang="id-ID" dirty="0"/>
              <a:t>utama tegangan dapat timbul untuk generator induksi adalah jika Nr&gt;Ns dengan Nr = kecepatan rotor dan Ns = kecepatan sinkron. Misal radiator diputus oleh penggerak luar</a:t>
            </a:r>
            <a:r>
              <a:rPr lang="id-ID" dirty="0" smtClean="0"/>
              <a:t>, diatas </a:t>
            </a:r>
            <a:r>
              <a:rPr lang="id-ID" dirty="0"/>
              <a:t>Ns maka slip akan bernilai </a:t>
            </a:r>
            <a:r>
              <a:rPr lang="id-ID" dirty="0" smtClean="0"/>
              <a:t>negatif </a:t>
            </a:r>
            <a:r>
              <a:rPr lang="id-ID" dirty="0"/>
              <a:t>lalu mesin akan mensuplay daya dan menghasilkan tegangan, Selain itu membangkitkan tenaga juga memerluka daya remanasi magnet pada rotor .</a:t>
            </a:r>
          </a:p>
        </p:txBody>
      </p:sp>
    </p:spTree>
    <p:extLst>
      <p:ext uri="{BB962C8B-B14F-4D97-AF65-F5344CB8AC3E}">
        <p14:creationId xmlns:p14="http://schemas.microsoft.com/office/powerpoint/2010/main" val="2543123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83110"/>
            <a:ext cx="10515600" cy="4893853"/>
          </a:xfrm>
        </p:spPr>
        <p:txBody>
          <a:bodyPr/>
          <a:lstStyle/>
          <a:p>
            <a:pPr marL="0" indent="0" algn="just">
              <a:buNone/>
            </a:pPr>
            <a:r>
              <a:rPr lang="id-ID" dirty="0" smtClean="0"/>
              <a:t>Motor asinkron mempunyai kontruksi umum yang sama dengan generator asinkron. Sebagai mana pernah juga disinggung bahwa mesin listrik baik berupa generator ataupun motor secara umum konstruksi umumnya adalah stator dan rotor. Stator adalah bagian yang diam dan rotor adalah bagian yang bergerak</a:t>
            </a:r>
          </a:p>
          <a:p>
            <a:pPr marL="0" indent="0">
              <a:buNone/>
            </a:pPr>
            <a:endParaRPr lang="id-ID" dirty="0"/>
          </a:p>
        </p:txBody>
      </p:sp>
      <p:sp>
        <p:nvSpPr>
          <p:cNvPr id="4" name="Title 1"/>
          <p:cNvSpPr>
            <a:spLocks noGrp="1"/>
          </p:cNvSpPr>
          <p:nvPr>
            <p:ph type="title"/>
          </p:nvPr>
        </p:nvSpPr>
        <p:spPr>
          <a:xfrm>
            <a:off x="838200" y="365125"/>
            <a:ext cx="10515600" cy="623017"/>
          </a:xfrm>
        </p:spPr>
        <p:txBody>
          <a:bodyPr>
            <a:normAutofit/>
          </a:bodyPr>
          <a:lstStyle/>
          <a:p>
            <a:r>
              <a:rPr lang="id-ID" sz="3600" b="1" dirty="0">
                <a:solidFill>
                  <a:srgbClr val="FF0000"/>
                </a:solidFill>
              </a:rPr>
              <a:t>7</a:t>
            </a:r>
            <a:r>
              <a:rPr lang="id-ID" sz="3600" b="1" dirty="0" smtClean="0">
                <a:solidFill>
                  <a:srgbClr val="FF0000"/>
                </a:solidFill>
              </a:rPr>
              <a:t>. </a:t>
            </a:r>
            <a:r>
              <a:rPr lang="id-ID" sz="3600" b="1" dirty="0" smtClean="0">
                <a:solidFill>
                  <a:srgbClr val="FF0000"/>
                </a:solidFill>
              </a:rPr>
              <a:t>KONSTRUKSI UMUM MOTOR ASINKRON</a:t>
            </a:r>
            <a:endParaRPr lang="id-ID" sz="3600" b="1" dirty="0">
              <a:solidFill>
                <a:srgbClr val="FF0000"/>
              </a:solidFill>
            </a:endParaRPr>
          </a:p>
        </p:txBody>
      </p:sp>
      <p:pic>
        <p:nvPicPr>
          <p:cNvPr id="10242" name="Picture 2" descr="Gambar terkai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1498" y="3364759"/>
            <a:ext cx="3834580" cy="27373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188542" y="6093614"/>
            <a:ext cx="5533951" cy="461665"/>
          </a:xfrm>
          <a:prstGeom prst="rect">
            <a:avLst/>
          </a:prstGeom>
        </p:spPr>
        <p:txBody>
          <a:bodyPr wrap="none">
            <a:spAutoFit/>
          </a:bodyPr>
          <a:lstStyle/>
          <a:p>
            <a:r>
              <a:rPr lang="id-ID" sz="2400" dirty="0"/>
              <a:t>Gambar 7</a:t>
            </a:r>
            <a:r>
              <a:rPr lang="id-ID" sz="2400" dirty="0" smtClean="0"/>
              <a:t>. Stator dan rotor motor asinkron</a:t>
            </a:r>
            <a:endParaRPr lang="id-ID" sz="2400" dirty="0"/>
          </a:p>
        </p:txBody>
      </p:sp>
    </p:spTree>
    <p:extLst>
      <p:ext uri="{BB962C8B-B14F-4D97-AF65-F5344CB8AC3E}">
        <p14:creationId xmlns:p14="http://schemas.microsoft.com/office/powerpoint/2010/main" val="2826575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1948"/>
            <a:ext cx="10515600" cy="5958349"/>
          </a:xfrm>
        </p:spPr>
        <p:txBody>
          <a:bodyPr>
            <a:normAutofit fontScale="77500" lnSpcReduction="20000"/>
          </a:bodyPr>
          <a:lstStyle/>
          <a:p>
            <a:pPr marL="514350" indent="-514350">
              <a:buAutoNum type="alphaUcPeriod"/>
            </a:pPr>
            <a:r>
              <a:rPr lang="id-ID" sz="3100" dirty="0" smtClean="0">
                <a:solidFill>
                  <a:srgbClr val="00B050"/>
                </a:solidFill>
              </a:rPr>
              <a:t>Stator</a:t>
            </a:r>
          </a:p>
          <a:p>
            <a:pPr marL="0" indent="0">
              <a:buNone/>
            </a:pPr>
            <a:r>
              <a:rPr lang="id-ID" sz="3100" dirty="0" smtClean="0"/>
              <a:t>Stator motor terdiri dari beberapa bagian sama halnya pada generator asinkron yaitu :</a:t>
            </a:r>
          </a:p>
          <a:p>
            <a:pPr marL="514350" indent="-514350">
              <a:buAutoNum type="arabicPeriod"/>
            </a:pPr>
            <a:r>
              <a:rPr lang="id-ID" sz="3100" dirty="0"/>
              <a:t>Rumah stator (rangka stator).</a:t>
            </a:r>
          </a:p>
          <a:p>
            <a:pPr marL="514350" indent="-514350">
              <a:buAutoNum type="arabicPeriod"/>
            </a:pPr>
            <a:r>
              <a:rPr lang="id-ID" sz="3100" dirty="0"/>
              <a:t>Inti stator.</a:t>
            </a:r>
          </a:p>
          <a:p>
            <a:pPr marL="514350" indent="-514350">
              <a:buAutoNum type="arabicPeriod"/>
            </a:pPr>
            <a:r>
              <a:rPr lang="id-ID" sz="3100" dirty="0"/>
              <a:t>Alur, dimana alur ini merupakan tempat meletakkan belitan (kumparan stator). </a:t>
            </a:r>
          </a:p>
          <a:p>
            <a:pPr marL="514350" indent="-514350">
              <a:buAutoNum type="arabicPeriod"/>
            </a:pPr>
            <a:r>
              <a:rPr lang="id-ID" sz="3100" dirty="0"/>
              <a:t>Belitan (kumparan) stator.</a:t>
            </a:r>
          </a:p>
          <a:p>
            <a:pPr marL="0" indent="0">
              <a:buNone/>
            </a:pPr>
            <a:endParaRPr lang="id-ID" sz="3100" dirty="0" smtClean="0"/>
          </a:p>
          <a:p>
            <a:pPr marL="0" indent="0">
              <a:buNone/>
            </a:pPr>
            <a:r>
              <a:rPr lang="id-ID" sz="3100" dirty="0" smtClean="0">
                <a:solidFill>
                  <a:srgbClr val="00B050"/>
                </a:solidFill>
              </a:rPr>
              <a:t>B. Rotor</a:t>
            </a:r>
          </a:p>
          <a:p>
            <a:pPr marL="0" indent="0">
              <a:buNone/>
            </a:pPr>
            <a:r>
              <a:rPr lang="id-ID" sz="3100" dirty="0" smtClean="0"/>
              <a:t>Begitu juga halnya dengan rotor motor asinkron terdiri dari beberapa bagain sama halnya seperti generator asinkron yaitu</a:t>
            </a:r>
          </a:p>
          <a:p>
            <a:pPr marL="514350" indent="-514350">
              <a:buAutoNum type="arabicPeriod"/>
            </a:pPr>
            <a:r>
              <a:rPr lang="sv-SE" sz="3100" dirty="0"/>
              <a:t>Inti rotor </a:t>
            </a:r>
            <a:endParaRPr lang="id-ID" sz="3100" dirty="0"/>
          </a:p>
          <a:p>
            <a:pPr marL="514350" indent="-514350">
              <a:buAutoNum type="arabicPeriod"/>
            </a:pPr>
            <a:r>
              <a:rPr lang="sv-SE" sz="3100" dirty="0"/>
              <a:t>Alur, Alur merupakan tempat meletakkan belitan (kumparan) rotor. </a:t>
            </a:r>
            <a:endParaRPr lang="id-ID" sz="3100" dirty="0"/>
          </a:p>
          <a:p>
            <a:pPr marL="514350" indent="-514350">
              <a:buAutoNum type="arabicPeriod"/>
            </a:pPr>
            <a:r>
              <a:rPr lang="sv-SE" sz="3100" dirty="0"/>
              <a:t>Belitan rotor. </a:t>
            </a:r>
            <a:endParaRPr lang="id-ID" sz="3100" dirty="0"/>
          </a:p>
          <a:p>
            <a:pPr marL="514350" indent="-514350">
              <a:buAutoNum type="arabicPeriod"/>
            </a:pPr>
            <a:r>
              <a:rPr lang="sv-SE" sz="3100" dirty="0"/>
              <a:t>Poros atau as.</a:t>
            </a:r>
            <a:endParaRPr lang="id-ID" sz="3100" dirty="0"/>
          </a:p>
          <a:p>
            <a:pPr marL="0" indent="0">
              <a:buNone/>
            </a:pPr>
            <a:endParaRPr lang="id-ID" dirty="0">
              <a:solidFill>
                <a:srgbClr val="00B050"/>
              </a:solidFill>
            </a:endParaRPr>
          </a:p>
        </p:txBody>
      </p:sp>
    </p:spTree>
    <p:extLst>
      <p:ext uri="{BB962C8B-B14F-4D97-AF65-F5344CB8AC3E}">
        <p14:creationId xmlns:p14="http://schemas.microsoft.com/office/powerpoint/2010/main" val="2519170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7262"/>
          </a:xfrm>
        </p:spPr>
        <p:txBody>
          <a:bodyPr>
            <a:normAutofit/>
          </a:bodyPr>
          <a:lstStyle/>
          <a:p>
            <a:r>
              <a:rPr lang="id-ID" sz="3600" b="1" dirty="0">
                <a:solidFill>
                  <a:srgbClr val="FF0000"/>
                </a:solidFill>
              </a:rPr>
              <a:t>8</a:t>
            </a:r>
            <a:r>
              <a:rPr lang="id-ID" sz="3600" b="1" dirty="0" smtClean="0">
                <a:solidFill>
                  <a:srgbClr val="FF0000"/>
                </a:solidFill>
              </a:rPr>
              <a:t>. </a:t>
            </a:r>
            <a:r>
              <a:rPr lang="id-ID" sz="3600" b="1" dirty="0" smtClean="0">
                <a:solidFill>
                  <a:srgbClr val="FF0000"/>
                </a:solidFill>
              </a:rPr>
              <a:t>MEDAN PUTAR</a:t>
            </a:r>
            <a:endParaRPr lang="id-ID" sz="3600" b="1" dirty="0">
              <a:solidFill>
                <a:srgbClr val="FF0000"/>
              </a:solidFill>
            </a:endParaRPr>
          </a:p>
        </p:txBody>
      </p:sp>
      <p:sp>
        <p:nvSpPr>
          <p:cNvPr id="3" name="Content Placeholder 2"/>
          <p:cNvSpPr>
            <a:spLocks noGrp="1"/>
          </p:cNvSpPr>
          <p:nvPr>
            <p:ph idx="1"/>
          </p:nvPr>
        </p:nvSpPr>
        <p:spPr>
          <a:xfrm>
            <a:off x="838200" y="1253613"/>
            <a:ext cx="10515600" cy="4923350"/>
          </a:xfrm>
        </p:spPr>
        <p:txBody>
          <a:bodyPr>
            <a:normAutofit lnSpcReduction="10000"/>
          </a:bodyPr>
          <a:lstStyle/>
          <a:p>
            <a:pPr marL="0" indent="0" algn="just">
              <a:buNone/>
            </a:pPr>
            <a:r>
              <a:rPr lang="id-ID" dirty="0"/>
              <a:t>Perputaran rotor pada motor arus </a:t>
            </a:r>
            <a:r>
              <a:rPr lang="id-ID" dirty="0" smtClean="0"/>
              <a:t>bolak-balik </a:t>
            </a:r>
            <a:r>
              <a:rPr lang="id-ID" dirty="0"/>
              <a:t>terjadi akibat adanya medan putar </a:t>
            </a:r>
            <a:r>
              <a:rPr lang="id-ID" dirty="0" smtClean="0"/>
              <a:t>(fluks </a:t>
            </a:r>
            <a:r>
              <a:rPr lang="id-ID" dirty="0"/>
              <a:t>yang </a:t>
            </a:r>
            <a:r>
              <a:rPr lang="id-ID" dirty="0" smtClean="0"/>
              <a:t>berputar) </a:t>
            </a:r>
            <a:r>
              <a:rPr lang="id-ID" dirty="0"/>
              <a:t>yang memotong rotor. Medan putar ini terjadi apabila kumparan stator dihubungkan dengan suplai fasa banyak, umumnya tiga fasa. Pada saat terminal tiga fasa motor induksi dihubungkan dengan suplai tiga fasa maka arus </a:t>
            </a:r>
            <a:r>
              <a:rPr lang="id-ID" dirty="0" smtClean="0"/>
              <a:t>bolak-balik </a:t>
            </a:r>
            <a:r>
              <a:rPr lang="id-ID" dirty="0"/>
              <a:t>tiga fasa i</a:t>
            </a:r>
            <a:r>
              <a:rPr lang="id-ID" sz="2000" dirty="0"/>
              <a:t>a</a:t>
            </a:r>
            <a:r>
              <a:rPr lang="id-ID" dirty="0"/>
              <a:t>, i</a:t>
            </a:r>
            <a:r>
              <a:rPr lang="id-ID" sz="1400" dirty="0"/>
              <a:t>b</a:t>
            </a:r>
            <a:r>
              <a:rPr lang="id-ID" dirty="0"/>
              <a:t>, i</a:t>
            </a:r>
            <a:r>
              <a:rPr lang="id-ID" sz="1800" dirty="0"/>
              <a:t>c</a:t>
            </a:r>
            <a:r>
              <a:rPr lang="id-ID" dirty="0"/>
              <a:t> yang terpisah sebesar </a:t>
            </a:r>
            <a:r>
              <a:rPr lang="id-ID" dirty="0" smtClean="0"/>
              <a:t>120 </a:t>
            </a:r>
            <a:r>
              <a:rPr lang="id-ID" dirty="0"/>
              <a:t>derajat satu sama lain akan mengalir pada kumparan stator. </a:t>
            </a:r>
            <a:r>
              <a:rPr lang="id-ID" dirty="0" smtClean="0"/>
              <a:t>Arus-arus </a:t>
            </a:r>
            <a:r>
              <a:rPr lang="id-ID" dirty="0"/>
              <a:t>ini akan menghasilkan gaya gerak magnet yang kemudian menghasilkan fluks yang berputar atau disebut juga </a:t>
            </a:r>
            <a:r>
              <a:rPr lang="id-ID" dirty="0" smtClean="0"/>
              <a:t>medan </a:t>
            </a:r>
            <a:r>
              <a:rPr lang="id-ID" dirty="0"/>
              <a:t>putar. </a:t>
            </a:r>
            <a:endParaRPr lang="id-ID" dirty="0" smtClean="0"/>
          </a:p>
          <a:p>
            <a:pPr marL="0" indent="0" algn="just">
              <a:buNone/>
            </a:pPr>
            <a:r>
              <a:rPr lang="id-ID" dirty="0"/>
              <a:t>Untuk melihat bagaimana medan putar dihasilkan, maka dapat diambil contoh sebuah motor induksi tiga fasa yang dihubungkan dengan sumber tiga fasa sehingga pada stator mengalir arus tiga fasa yang kemudian menghasilkan medan putar, seperti berikut ini : </a:t>
            </a:r>
          </a:p>
        </p:txBody>
      </p:sp>
    </p:spTree>
    <p:extLst>
      <p:ext uri="{BB962C8B-B14F-4D97-AF65-F5344CB8AC3E}">
        <p14:creationId xmlns:p14="http://schemas.microsoft.com/office/powerpoint/2010/main" val="36899731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59061" y="3377380"/>
            <a:ext cx="4407558" cy="3104832"/>
          </a:xfrm>
        </p:spPr>
      </p:pic>
      <p:pic>
        <p:nvPicPr>
          <p:cNvPr id="4" name="Picture 3"/>
          <p:cNvPicPr>
            <a:picLocks noChangeAspect="1"/>
          </p:cNvPicPr>
          <p:nvPr/>
        </p:nvPicPr>
        <p:blipFill>
          <a:blip r:embed="rId3"/>
          <a:stretch>
            <a:fillRect/>
          </a:stretch>
        </p:blipFill>
        <p:spPr>
          <a:xfrm>
            <a:off x="2334494" y="0"/>
            <a:ext cx="5944268" cy="300857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30912" y="3510571"/>
            <a:ext cx="3695700" cy="2838450"/>
          </a:xfrm>
          <a:prstGeom prst="rect">
            <a:avLst/>
          </a:prstGeom>
        </p:spPr>
      </p:pic>
    </p:spTree>
    <p:extLst>
      <p:ext uri="{BB962C8B-B14F-4D97-AF65-F5344CB8AC3E}">
        <p14:creationId xmlns:p14="http://schemas.microsoft.com/office/powerpoint/2010/main" val="3036287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6572" y="604990"/>
            <a:ext cx="4002343" cy="28859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4541" y="604990"/>
            <a:ext cx="3771900" cy="29146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36572" y="3652684"/>
            <a:ext cx="9467850" cy="2895600"/>
          </a:xfrm>
          <a:prstGeom prst="rect">
            <a:avLst/>
          </a:prstGeom>
        </p:spPr>
      </p:pic>
    </p:spTree>
    <p:extLst>
      <p:ext uri="{BB962C8B-B14F-4D97-AF65-F5344CB8AC3E}">
        <p14:creationId xmlns:p14="http://schemas.microsoft.com/office/powerpoint/2010/main" val="3260904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96476"/>
            <a:ext cx="10515600" cy="4351338"/>
          </a:xfrm>
        </p:spPr>
        <p:txBody>
          <a:bodyPr/>
          <a:lstStyle/>
          <a:p>
            <a:pPr marL="0" indent="0" algn="just">
              <a:buNone/>
            </a:pPr>
            <a:r>
              <a:rPr lang="id-ID" dirty="0"/>
              <a:t>Kecepatan putaran medan putar stator dinamakan kecepatan sinkron, medan putar stator kemudian memotong konduktor pada batang rotor sehingga pada konduktor rotor timbul tegangan induksi yang mengakibatkan rotor ikut berputar setelah melalui beberapa proses. Arah putaran rotor motor induksi searah dengan arah putaran medan putar, namun kecepatan putaran rotor lebih rendah dari kecepatan sinkronnya. Perbedaan kecepatan putaran ini dinamakan slip motor induksi. </a:t>
            </a:r>
          </a:p>
        </p:txBody>
      </p:sp>
    </p:spTree>
    <p:extLst>
      <p:ext uri="{BB962C8B-B14F-4D97-AF65-F5344CB8AC3E}">
        <p14:creationId xmlns:p14="http://schemas.microsoft.com/office/powerpoint/2010/main" val="3132470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7262"/>
          </a:xfrm>
        </p:spPr>
        <p:txBody>
          <a:bodyPr>
            <a:normAutofit/>
          </a:bodyPr>
          <a:lstStyle/>
          <a:p>
            <a:r>
              <a:rPr lang="id-ID" sz="4000" b="1" dirty="0">
                <a:solidFill>
                  <a:srgbClr val="FF0000"/>
                </a:solidFill>
              </a:rPr>
              <a:t>9</a:t>
            </a:r>
            <a:r>
              <a:rPr lang="id-ID" sz="4000" b="1" dirty="0" smtClean="0">
                <a:solidFill>
                  <a:srgbClr val="FF0000"/>
                </a:solidFill>
              </a:rPr>
              <a:t>. </a:t>
            </a:r>
            <a:r>
              <a:rPr lang="id-ID" sz="4000" b="1" dirty="0" smtClean="0">
                <a:solidFill>
                  <a:srgbClr val="FF0000"/>
                </a:solidFill>
              </a:rPr>
              <a:t>SLIP</a:t>
            </a:r>
            <a:endParaRPr lang="id-ID" sz="4000" b="1" dirty="0">
              <a:solidFill>
                <a:srgbClr val="FF0000"/>
              </a:solidFill>
            </a:endParaRPr>
          </a:p>
        </p:txBody>
      </p:sp>
      <p:sp>
        <p:nvSpPr>
          <p:cNvPr id="3" name="Content Placeholder 2"/>
          <p:cNvSpPr>
            <a:spLocks noGrp="1"/>
          </p:cNvSpPr>
          <p:nvPr>
            <p:ph idx="1"/>
          </p:nvPr>
        </p:nvSpPr>
        <p:spPr>
          <a:xfrm>
            <a:off x="838200" y="1206193"/>
            <a:ext cx="10515600" cy="4351338"/>
          </a:xfrm>
        </p:spPr>
        <p:txBody>
          <a:bodyPr/>
          <a:lstStyle/>
          <a:p>
            <a:pPr marL="0" indent="0" algn="just">
              <a:buNone/>
            </a:pPr>
            <a:r>
              <a:rPr lang="id-ID" dirty="0"/>
              <a:t>Kecepatan putaran rotor motor induksi harus lebih lambat dari kecepatan sinkronnya supaya konduktor pada rotor selalu dipotong oleh medan putar, sehingga pada rotor timbul tegangan induksi yang akan menghasilkan arus induksi pada rotor. Arus induksi ini kemudian berinteraksi dengan fluks yang dihasilkan stator sehingga menghasilkan torsi. Selisih antara kecepatan putaran rotor dengan kecepatan sinkronnya disebut slip (s). Pada umumnya slip dinyatakan dalam persen dari kecepatan sinkron, </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1275"/>
          <a:stretch/>
        </p:blipFill>
        <p:spPr>
          <a:xfrm>
            <a:off x="593042" y="4544041"/>
            <a:ext cx="5502958" cy="1013490"/>
          </a:xfrm>
          <a:prstGeom prst="rect">
            <a:avLst/>
          </a:prstGeom>
        </p:spPr>
      </p:pic>
      <p:sp>
        <p:nvSpPr>
          <p:cNvPr id="5" name="Rectangle 4"/>
          <p:cNvSpPr/>
          <p:nvPr/>
        </p:nvSpPr>
        <p:spPr>
          <a:xfrm>
            <a:off x="6341158" y="4865033"/>
            <a:ext cx="4181979" cy="1384995"/>
          </a:xfrm>
          <a:prstGeom prst="rect">
            <a:avLst/>
          </a:prstGeom>
        </p:spPr>
        <p:txBody>
          <a:bodyPr wrap="none">
            <a:spAutoFit/>
          </a:bodyPr>
          <a:lstStyle/>
          <a:p>
            <a:r>
              <a:rPr lang="id-ID" sz="2800" dirty="0" smtClean="0"/>
              <a:t>Dimana :</a:t>
            </a:r>
          </a:p>
          <a:p>
            <a:r>
              <a:rPr lang="id-ID" sz="2800" dirty="0" smtClean="0"/>
              <a:t>N</a:t>
            </a:r>
            <a:r>
              <a:rPr lang="id-ID" sz="2000" dirty="0" smtClean="0"/>
              <a:t>s</a:t>
            </a:r>
            <a:r>
              <a:rPr lang="id-ID" sz="2800" dirty="0" smtClean="0"/>
              <a:t> = Kecepatan sinkron</a:t>
            </a:r>
          </a:p>
          <a:p>
            <a:r>
              <a:rPr lang="id-ID" sz="2800" dirty="0" smtClean="0"/>
              <a:t>N</a:t>
            </a:r>
            <a:r>
              <a:rPr lang="id-ID" sz="2000" dirty="0" smtClean="0"/>
              <a:t>r</a:t>
            </a:r>
            <a:r>
              <a:rPr lang="id-ID" sz="2800" dirty="0" smtClean="0"/>
              <a:t> = Kecepatan putar rotor </a:t>
            </a:r>
            <a:endParaRPr lang="id-ID" sz="2800" dirty="0"/>
          </a:p>
        </p:txBody>
      </p:sp>
    </p:spTree>
    <p:extLst>
      <p:ext uri="{BB962C8B-B14F-4D97-AF65-F5344CB8AC3E}">
        <p14:creationId xmlns:p14="http://schemas.microsoft.com/office/powerpoint/2010/main" val="2869698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76632"/>
            <a:ext cx="10515600" cy="5678129"/>
          </a:xfrm>
        </p:spPr>
        <p:txBody>
          <a:bodyPr>
            <a:normAutofit/>
          </a:bodyPr>
          <a:lstStyle/>
          <a:p>
            <a:pPr marL="0" indent="0">
              <a:buNone/>
            </a:pPr>
            <a:r>
              <a:rPr lang="id-ID" dirty="0"/>
              <a:t>Untuk memperjelas prinsip kerja motor induksi tiga fasa, maka dapat dijabarkan </a:t>
            </a:r>
            <a:r>
              <a:rPr lang="id-ID" dirty="0" smtClean="0"/>
              <a:t>dalam langkah-langkah </a:t>
            </a:r>
            <a:r>
              <a:rPr lang="id-ID" dirty="0"/>
              <a:t>berikut</a:t>
            </a:r>
            <a:r>
              <a:rPr lang="id-ID" dirty="0" smtClean="0"/>
              <a:t>:</a:t>
            </a:r>
          </a:p>
          <a:p>
            <a:pPr marL="514350" indent="-514350">
              <a:buFont typeface="+mj-lt"/>
              <a:buAutoNum type="arabicPeriod"/>
            </a:pPr>
            <a:r>
              <a:rPr lang="id-ID" dirty="0" smtClean="0"/>
              <a:t>Apabila </a:t>
            </a:r>
            <a:r>
              <a:rPr lang="id-ID" dirty="0"/>
              <a:t>terminal stator motor induksi tiga fasa dihubungkan dengan sumber tegangan tiga fasa, maka pada kumparan stator mengalir arus tiga fasa. </a:t>
            </a:r>
            <a:endParaRPr lang="id-ID" dirty="0" smtClean="0"/>
          </a:p>
          <a:p>
            <a:pPr marL="514350" indent="-514350">
              <a:buFont typeface="+mj-lt"/>
              <a:buAutoNum type="arabicPeriod"/>
            </a:pPr>
            <a:r>
              <a:rPr lang="id-ID" dirty="0" smtClean="0"/>
              <a:t>Arus </a:t>
            </a:r>
            <a:r>
              <a:rPr lang="id-ID" dirty="0"/>
              <a:t>pada tiap fasa mengahasilkan fluksi </a:t>
            </a:r>
            <a:r>
              <a:rPr lang="id-ID" dirty="0" smtClean="0"/>
              <a:t>bolak-balik </a:t>
            </a:r>
            <a:r>
              <a:rPr lang="id-ID" dirty="0"/>
              <a:t>yang </a:t>
            </a:r>
            <a:r>
              <a:rPr lang="id-ID" dirty="0" smtClean="0"/>
              <a:t>berubah-ubah</a:t>
            </a:r>
            <a:r>
              <a:rPr lang="id-ID" dirty="0"/>
              <a:t>. </a:t>
            </a:r>
          </a:p>
          <a:p>
            <a:pPr marL="514350" indent="-514350" algn="just">
              <a:buFont typeface="+mj-lt"/>
              <a:buAutoNum type="arabicPeriod"/>
            </a:pPr>
            <a:r>
              <a:rPr lang="id-ID" dirty="0" smtClean="0"/>
              <a:t>Penjumlahan </a:t>
            </a:r>
            <a:r>
              <a:rPr lang="id-ID" dirty="0"/>
              <a:t>atau interaksi ketiga fluksi </a:t>
            </a:r>
            <a:r>
              <a:rPr lang="id-ID" dirty="0" smtClean="0"/>
              <a:t>bolak-balik </a:t>
            </a:r>
            <a:r>
              <a:rPr lang="id-ID" dirty="0"/>
              <a:t>tersebut menghasilkan medan putar yang berputar dengan kecepatan putar sinkron Ns. Besarnya nilai Ns ditentukan oleh jumlah kutub </a:t>
            </a:r>
            <a:r>
              <a:rPr lang="id-ID" b="1" i="1" dirty="0"/>
              <a:t>p </a:t>
            </a:r>
            <a:r>
              <a:rPr lang="id-ID" dirty="0"/>
              <a:t>dan frekuensi stator </a:t>
            </a:r>
            <a:r>
              <a:rPr lang="id-ID" b="1" i="1" dirty="0"/>
              <a:t>f </a:t>
            </a:r>
            <a:r>
              <a:rPr lang="id-ID" dirty="0"/>
              <a:t>yang dirumuskan dengan : </a:t>
            </a:r>
          </a:p>
          <a:p>
            <a:pPr marL="0" indent="0">
              <a:buNone/>
            </a:pPr>
            <a:r>
              <a:rPr lang="id-ID" dirty="0" smtClean="0"/>
              <a:t>				</a:t>
            </a:r>
            <a:endParaRPr lang="id-ID" dirty="0"/>
          </a:p>
          <a:p>
            <a:pPr marL="0" indent="0">
              <a:buNone/>
            </a:pPr>
            <a:endParaRPr lang="id-ID" sz="2400" dirty="0"/>
          </a:p>
          <a:p>
            <a:pPr marL="0" indent="0">
              <a:buNone/>
            </a:pPr>
            <a:endParaRPr lang="id-ID" sz="2400" dirty="0"/>
          </a:p>
          <a:p>
            <a:pPr marL="0" indent="0">
              <a:buNone/>
            </a:pPr>
            <a:endParaRPr lang="id-ID" dirty="0"/>
          </a:p>
        </p:txBody>
      </p:sp>
      <p:sp>
        <p:nvSpPr>
          <p:cNvPr id="4" name="Title 1"/>
          <p:cNvSpPr>
            <a:spLocks noGrp="1"/>
          </p:cNvSpPr>
          <p:nvPr>
            <p:ph type="title"/>
          </p:nvPr>
        </p:nvSpPr>
        <p:spPr>
          <a:xfrm>
            <a:off x="838200" y="365125"/>
            <a:ext cx="10515600" cy="564023"/>
          </a:xfrm>
        </p:spPr>
        <p:txBody>
          <a:bodyPr>
            <a:noAutofit/>
          </a:bodyPr>
          <a:lstStyle/>
          <a:p>
            <a:r>
              <a:rPr lang="id-ID" sz="3600" b="1" dirty="0" smtClean="0">
                <a:solidFill>
                  <a:srgbClr val="FF0000"/>
                </a:solidFill>
              </a:rPr>
              <a:t>10</a:t>
            </a:r>
            <a:r>
              <a:rPr lang="id-ID" sz="3600" b="1" dirty="0" smtClean="0">
                <a:solidFill>
                  <a:srgbClr val="FF0000"/>
                </a:solidFill>
              </a:rPr>
              <a:t>. </a:t>
            </a:r>
            <a:r>
              <a:rPr lang="id-ID" sz="3600" b="1" dirty="0" smtClean="0">
                <a:solidFill>
                  <a:srgbClr val="FF0000"/>
                </a:solidFill>
              </a:rPr>
              <a:t>PRINSIP KERJE MOTOR ASINKRON (INDUKSI)</a:t>
            </a:r>
            <a:endParaRPr lang="id-ID" sz="3600" b="1" dirty="0">
              <a:solidFill>
                <a:srgbClr val="FF0000"/>
              </a:solidFill>
            </a:endParaRPr>
          </a:p>
        </p:txBody>
      </p:sp>
      <mc:AlternateContent xmlns:mc="http://schemas.openxmlformats.org/markup-compatibility/2006" xmlns:a14="http://schemas.microsoft.com/office/drawing/2010/main">
        <mc:Choice Requires="a14">
          <p:sp>
            <p:nvSpPr>
              <p:cNvPr id="5" name="Rectangle 4"/>
              <p:cNvSpPr/>
              <p:nvPr/>
            </p:nvSpPr>
            <p:spPr>
              <a:xfrm>
                <a:off x="3153984" y="5657178"/>
                <a:ext cx="1534779" cy="6754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id-ID" sz="2000" smtClean="0">
                          <a:latin typeface="Cambria Math" panose="02040503050406030204" pitchFamily="18" charset="0"/>
                        </a:rPr>
                        <m:t>N</m:t>
                      </m:r>
                      <m:r>
                        <m:rPr>
                          <m:sty m:val="p"/>
                        </m:rPr>
                        <a:rPr lang="id-ID" sz="2000" b="0" i="0" smtClean="0">
                          <a:latin typeface="Cambria Math" panose="02040503050406030204" pitchFamily="18" charset="0"/>
                        </a:rPr>
                        <m:t>s</m:t>
                      </m:r>
                      <m:r>
                        <a:rPr lang="id-ID" sz="2000" i="0">
                          <a:latin typeface="Cambria Math" panose="02040503050406030204" pitchFamily="18" charset="0"/>
                        </a:rPr>
                        <m:t>=</m:t>
                      </m:r>
                      <m:f>
                        <m:fPr>
                          <m:ctrlPr>
                            <a:rPr lang="id-ID" sz="2000" i="1">
                              <a:latin typeface="Cambria Math" panose="02040503050406030204" pitchFamily="18" charset="0"/>
                            </a:rPr>
                          </m:ctrlPr>
                        </m:fPr>
                        <m:num>
                          <m:r>
                            <a:rPr lang="id-ID" sz="2000" b="0" i="1" smtClean="0">
                              <a:latin typeface="Cambria Math" panose="02040503050406030204" pitchFamily="18" charset="0"/>
                            </a:rPr>
                            <m:t>120.</m:t>
                          </m:r>
                          <m:r>
                            <a:rPr lang="id-ID" sz="2000" b="0" i="1" smtClean="0">
                              <a:latin typeface="Cambria Math" panose="02040503050406030204" pitchFamily="18" charset="0"/>
                            </a:rPr>
                            <m:t>𝑓</m:t>
                          </m:r>
                        </m:num>
                        <m:den>
                          <m:r>
                            <a:rPr lang="id-ID" sz="2000" b="0" i="1" smtClean="0">
                              <a:latin typeface="Cambria Math" panose="02040503050406030204" pitchFamily="18" charset="0"/>
                            </a:rPr>
                            <m:t>𝑃</m:t>
                          </m:r>
                        </m:den>
                      </m:f>
                    </m:oMath>
                  </m:oMathPara>
                </a14:m>
                <a:endParaRPr lang="id-ID" sz="2800" dirty="0"/>
              </a:p>
            </p:txBody>
          </p:sp>
        </mc:Choice>
        <mc:Fallback xmlns="">
          <p:sp>
            <p:nvSpPr>
              <p:cNvPr id="5" name="Rectangle 4"/>
              <p:cNvSpPr>
                <a:spLocks noRot="1" noChangeAspect="1" noMove="1" noResize="1" noEditPoints="1" noAdjustHandles="1" noChangeArrowheads="1" noChangeShapeType="1" noTextEdit="1"/>
              </p:cNvSpPr>
              <p:nvPr/>
            </p:nvSpPr>
            <p:spPr>
              <a:xfrm>
                <a:off x="3153984" y="5657178"/>
                <a:ext cx="1534779" cy="675441"/>
              </a:xfrm>
              <a:prstGeom prst="rect">
                <a:avLst/>
              </a:prstGeom>
              <a:blipFill rotWithShape="0">
                <a:blip r:embed="rId2"/>
                <a:stretch>
                  <a:fillRect/>
                </a:stretch>
              </a:blipFill>
            </p:spPr>
            <p:txBody>
              <a:bodyPr/>
              <a:lstStyle/>
              <a:p>
                <a:r>
                  <a:rPr lang="id-ID">
                    <a:noFill/>
                  </a:rPr>
                  <a:t> </a:t>
                </a:r>
              </a:p>
            </p:txBody>
          </p:sp>
        </mc:Fallback>
      </mc:AlternateContent>
    </p:spTree>
    <p:extLst>
      <p:ext uri="{BB962C8B-B14F-4D97-AF65-F5344CB8AC3E}">
        <p14:creationId xmlns:p14="http://schemas.microsoft.com/office/powerpoint/2010/main" val="37916525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7923"/>
            <a:ext cx="10515600" cy="5469040"/>
          </a:xfrm>
        </p:spPr>
        <p:txBody>
          <a:bodyPr>
            <a:normAutofit fontScale="92500" lnSpcReduction="20000"/>
          </a:bodyPr>
          <a:lstStyle/>
          <a:p>
            <a:pPr marL="514350" indent="-514350" algn="just">
              <a:buFont typeface="+mj-lt"/>
              <a:buAutoNum type="arabicPeriod" startAt="4"/>
            </a:pPr>
            <a:r>
              <a:rPr lang="id-ID" dirty="0"/>
              <a:t>Fluksi yang berputar tersebut akan memotong konduktor pada batang rotor. Akibatnya pada kumparan rotor timbul tegangan induksi (ggl) sebesar </a:t>
            </a:r>
            <a:r>
              <a:rPr lang="id-ID" b="1" i="1" dirty="0"/>
              <a:t>E</a:t>
            </a:r>
            <a:r>
              <a:rPr lang="id-ID" sz="1800" dirty="0"/>
              <a:t>2</a:t>
            </a:r>
            <a:r>
              <a:rPr lang="id-ID" dirty="0"/>
              <a:t> yang besarnya adalah : </a:t>
            </a:r>
          </a:p>
          <a:p>
            <a:pPr marL="0" indent="0">
              <a:buNone/>
            </a:pPr>
            <a:r>
              <a:rPr lang="id-ID" dirty="0"/>
              <a:t>		E</a:t>
            </a:r>
            <a:r>
              <a:rPr lang="id-ID" sz="1800" dirty="0"/>
              <a:t>2</a:t>
            </a:r>
            <a:r>
              <a:rPr lang="id-ID" dirty="0"/>
              <a:t> = 4,44 </a:t>
            </a:r>
            <a:r>
              <a:rPr lang="id-ID" i="1" dirty="0" smtClean="0"/>
              <a:t>f</a:t>
            </a:r>
            <a:r>
              <a:rPr lang="id-ID" dirty="0" smtClean="0"/>
              <a:t>.N</a:t>
            </a:r>
            <a:r>
              <a:rPr lang="id-ID" sz="1800" dirty="0" smtClean="0"/>
              <a:t>2</a:t>
            </a:r>
            <a:r>
              <a:rPr lang="id-ID" dirty="0" smtClean="0"/>
              <a:t>.</a:t>
            </a:r>
            <a:r>
              <a:rPr lang="az-Cyrl-AZ" dirty="0"/>
              <a:t>Ф</a:t>
            </a:r>
            <a:r>
              <a:rPr lang="id-ID" sz="2000" dirty="0"/>
              <a:t>m  </a:t>
            </a:r>
            <a:endParaRPr lang="id-ID" dirty="0"/>
          </a:p>
          <a:p>
            <a:pPr marL="0" indent="0">
              <a:buNone/>
            </a:pPr>
            <a:endParaRPr lang="id-ID" dirty="0" smtClean="0"/>
          </a:p>
          <a:p>
            <a:pPr marL="0" indent="0">
              <a:buNone/>
            </a:pPr>
            <a:endParaRPr lang="id-ID" dirty="0"/>
          </a:p>
          <a:p>
            <a:pPr marL="0" indent="0">
              <a:buNone/>
            </a:pPr>
            <a:endParaRPr lang="id-ID" dirty="0" smtClean="0"/>
          </a:p>
          <a:p>
            <a:endParaRPr lang="id-ID" dirty="0" smtClean="0"/>
          </a:p>
          <a:p>
            <a:pPr marL="0" indent="0">
              <a:buNone/>
            </a:pPr>
            <a:endParaRPr lang="id-ID" dirty="0"/>
          </a:p>
          <a:p>
            <a:pPr marL="514350" indent="-514350" algn="just">
              <a:buFont typeface="+mj-lt"/>
              <a:buAutoNum type="arabicPeriod" startAt="5"/>
            </a:pPr>
            <a:r>
              <a:rPr lang="id-ID" dirty="0" smtClean="0"/>
              <a:t>Karena </a:t>
            </a:r>
            <a:r>
              <a:rPr lang="id-ID" dirty="0"/>
              <a:t>kumparan rotor merupakan rangkaian tertutup, maka ggl tersebut akan menghasilkan arus </a:t>
            </a:r>
            <a:r>
              <a:rPr lang="id-ID" b="1" i="1" dirty="0" smtClean="0"/>
              <a:t>I</a:t>
            </a:r>
            <a:r>
              <a:rPr lang="id-ID" sz="1500" dirty="0" smtClean="0"/>
              <a:t>2</a:t>
            </a:r>
            <a:r>
              <a:rPr lang="id-ID" dirty="0" smtClean="0"/>
              <a:t>. </a:t>
            </a:r>
            <a:endParaRPr lang="id-ID" dirty="0"/>
          </a:p>
          <a:p>
            <a:pPr marL="514350" indent="-514350" algn="just">
              <a:buFont typeface="+mj-lt"/>
              <a:buAutoNum type="arabicPeriod" startAt="5"/>
            </a:pPr>
            <a:r>
              <a:rPr lang="sv-SE" dirty="0" smtClean="0"/>
              <a:t>Adanya </a:t>
            </a:r>
            <a:r>
              <a:rPr lang="sv-SE" dirty="0"/>
              <a:t>arus </a:t>
            </a:r>
            <a:r>
              <a:rPr lang="sv-SE" b="1" i="1" dirty="0"/>
              <a:t>I</a:t>
            </a:r>
            <a:r>
              <a:rPr lang="sv-SE" sz="1900" dirty="0"/>
              <a:t>2</a:t>
            </a:r>
            <a:r>
              <a:rPr lang="sv-SE" dirty="0"/>
              <a:t> di dalam medan magnet akan menimbulkan gaya </a:t>
            </a:r>
            <a:r>
              <a:rPr lang="sv-SE" b="1" i="1" dirty="0"/>
              <a:t>F </a:t>
            </a:r>
            <a:r>
              <a:rPr lang="sv-SE" dirty="0"/>
              <a:t>pada rotor. </a:t>
            </a:r>
            <a:endParaRPr lang="id-ID" dirty="0" smtClean="0"/>
          </a:p>
          <a:p>
            <a:pPr marL="514350" indent="-514350" algn="just">
              <a:buFont typeface="+mj-lt"/>
              <a:buAutoNum type="arabicPeriod" startAt="5"/>
            </a:pPr>
            <a:r>
              <a:rPr lang="id-ID" dirty="0" smtClean="0"/>
              <a:t>Bila </a:t>
            </a:r>
            <a:r>
              <a:rPr lang="id-ID" dirty="0"/>
              <a:t>kopel mula yang dihasilkan oleh gaya </a:t>
            </a:r>
            <a:r>
              <a:rPr lang="id-ID" b="1" i="1" dirty="0"/>
              <a:t>F </a:t>
            </a:r>
            <a:r>
              <a:rPr lang="id-ID" dirty="0"/>
              <a:t>cukup besar untuk memikul kopel beban, rotor akan berputar searah medan putar stator </a:t>
            </a:r>
          </a:p>
          <a:p>
            <a:pPr marL="0" indent="0">
              <a:buNone/>
            </a:pPr>
            <a:endParaRPr lang="id-ID" dirty="0"/>
          </a:p>
        </p:txBody>
      </p:sp>
      <p:sp>
        <p:nvSpPr>
          <p:cNvPr id="4" name="Rectangle 3"/>
          <p:cNvSpPr/>
          <p:nvPr/>
        </p:nvSpPr>
        <p:spPr>
          <a:xfrm>
            <a:off x="1483442" y="2106529"/>
            <a:ext cx="9225116" cy="1569660"/>
          </a:xfrm>
          <a:prstGeom prst="rect">
            <a:avLst/>
          </a:prstGeom>
        </p:spPr>
        <p:txBody>
          <a:bodyPr wrap="square">
            <a:spAutoFit/>
          </a:bodyPr>
          <a:lstStyle/>
          <a:p>
            <a:r>
              <a:rPr lang="id-ID" sz="2400" dirty="0">
                <a:solidFill>
                  <a:srgbClr val="000000"/>
                </a:solidFill>
                <a:latin typeface="Calibri" panose="020F0502020204030204" pitchFamily="34" charset="0"/>
              </a:rPr>
              <a:t>dimana : </a:t>
            </a:r>
          </a:p>
          <a:p>
            <a:r>
              <a:rPr lang="pt-BR" sz="2400" dirty="0">
                <a:solidFill>
                  <a:srgbClr val="000000"/>
                </a:solidFill>
                <a:latin typeface="Calibri" panose="020F0502020204030204" pitchFamily="34" charset="0"/>
              </a:rPr>
              <a:t>E</a:t>
            </a:r>
            <a:r>
              <a:rPr lang="pt-BR" sz="1000" dirty="0">
                <a:solidFill>
                  <a:srgbClr val="000000"/>
                </a:solidFill>
                <a:latin typeface="Calibri" panose="020F0502020204030204" pitchFamily="34" charset="0"/>
              </a:rPr>
              <a:t>2 </a:t>
            </a:r>
            <a:r>
              <a:rPr lang="pt-BR" sz="2400" dirty="0">
                <a:solidFill>
                  <a:srgbClr val="000000"/>
                </a:solidFill>
                <a:latin typeface="Calibri" panose="020F0502020204030204" pitchFamily="34" charset="0"/>
              </a:rPr>
              <a:t>= Tegangan induksi pada rotor saat rotor dalam keadaan diam (Volt) </a:t>
            </a:r>
          </a:p>
          <a:p>
            <a:r>
              <a:rPr lang="id-ID" sz="2400" dirty="0">
                <a:solidFill>
                  <a:srgbClr val="000000"/>
                </a:solidFill>
                <a:latin typeface="Calibri" panose="020F0502020204030204" pitchFamily="34" charset="0"/>
              </a:rPr>
              <a:t>N</a:t>
            </a:r>
            <a:r>
              <a:rPr lang="id-ID" sz="1000" dirty="0">
                <a:solidFill>
                  <a:srgbClr val="000000"/>
                </a:solidFill>
                <a:latin typeface="Calibri" panose="020F0502020204030204" pitchFamily="34" charset="0"/>
              </a:rPr>
              <a:t>2 </a:t>
            </a:r>
            <a:r>
              <a:rPr lang="id-ID" sz="2400" dirty="0">
                <a:solidFill>
                  <a:srgbClr val="000000"/>
                </a:solidFill>
                <a:latin typeface="Calibri" panose="020F0502020204030204" pitchFamily="34" charset="0"/>
              </a:rPr>
              <a:t>= Jumlah lilitan kumparan rotor </a:t>
            </a:r>
          </a:p>
          <a:p>
            <a:r>
              <a:rPr lang="az-Cyrl-AZ" sz="2400" dirty="0">
                <a:solidFill>
                  <a:srgbClr val="000000"/>
                </a:solidFill>
                <a:latin typeface="Calibri" panose="020F0502020204030204" pitchFamily="34" charset="0"/>
              </a:rPr>
              <a:t>Ф</a:t>
            </a:r>
            <a:r>
              <a:rPr lang="id-ID" sz="1000" dirty="0">
                <a:solidFill>
                  <a:srgbClr val="000000"/>
                </a:solidFill>
                <a:latin typeface="Calibri" panose="020F0502020204030204" pitchFamily="34" charset="0"/>
              </a:rPr>
              <a:t>m </a:t>
            </a:r>
            <a:r>
              <a:rPr lang="id-ID" sz="2400" dirty="0">
                <a:solidFill>
                  <a:srgbClr val="000000"/>
                </a:solidFill>
                <a:latin typeface="Calibri" panose="020F0502020204030204" pitchFamily="34" charset="0"/>
              </a:rPr>
              <a:t>= Fluksi maksimum(Wb) </a:t>
            </a:r>
            <a:endParaRPr lang="id-ID" sz="2400" dirty="0"/>
          </a:p>
        </p:txBody>
      </p:sp>
    </p:spTree>
    <p:extLst>
      <p:ext uri="{BB962C8B-B14F-4D97-AF65-F5344CB8AC3E}">
        <p14:creationId xmlns:p14="http://schemas.microsoft.com/office/powerpoint/2010/main" val="2204440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9432"/>
            <a:ext cx="10515600" cy="5557531"/>
          </a:xfrm>
        </p:spPr>
        <p:txBody>
          <a:bodyPr>
            <a:normAutofit/>
          </a:bodyPr>
          <a:lstStyle/>
          <a:p>
            <a:pPr marL="514350" indent="-514350" algn="just">
              <a:buFont typeface="+mj-lt"/>
              <a:buAutoNum type="arabicPeriod" startAt="8"/>
            </a:pPr>
            <a:r>
              <a:rPr lang="id-ID" sz="2400" dirty="0" smtClean="0"/>
              <a:t>Karena </a:t>
            </a:r>
            <a:r>
              <a:rPr lang="id-ID" sz="2400" dirty="0"/>
              <a:t>kumparan rotor merupakan rangkaian tertutup, maka ggl tersebut akan menghasilkan arus </a:t>
            </a:r>
            <a:r>
              <a:rPr lang="id-ID" sz="2400" b="1" i="1" dirty="0"/>
              <a:t>I</a:t>
            </a:r>
            <a:r>
              <a:rPr lang="id-ID" sz="1400" dirty="0"/>
              <a:t>2</a:t>
            </a:r>
            <a:r>
              <a:rPr lang="id-ID" sz="2400" dirty="0"/>
              <a:t> </a:t>
            </a:r>
            <a:r>
              <a:rPr lang="sv-SE" sz="2400" dirty="0" smtClean="0"/>
              <a:t>Adanya </a:t>
            </a:r>
            <a:r>
              <a:rPr lang="sv-SE" sz="2400" dirty="0"/>
              <a:t>arus </a:t>
            </a:r>
            <a:r>
              <a:rPr lang="sv-SE" sz="2400" b="1" i="1" dirty="0"/>
              <a:t>I</a:t>
            </a:r>
            <a:r>
              <a:rPr lang="sv-SE" sz="1400" dirty="0"/>
              <a:t>2</a:t>
            </a:r>
            <a:r>
              <a:rPr lang="sv-SE" sz="2400" dirty="0"/>
              <a:t> di dalam medan magnet akan menimbulkan gaya </a:t>
            </a:r>
            <a:r>
              <a:rPr lang="sv-SE" sz="2400" b="1" i="1" dirty="0"/>
              <a:t>F </a:t>
            </a:r>
            <a:r>
              <a:rPr lang="sv-SE" sz="2400" dirty="0"/>
              <a:t>pada rotor. </a:t>
            </a:r>
            <a:r>
              <a:rPr lang="id-ID" sz="2400" dirty="0" smtClean="0"/>
              <a:t> Bila </a:t>
            </a:r>
            <a:r>
              <a:rPr lang="id-ID" sz="2400" dirty="0"/>
              <a:t>kopel mula yang dihasilkan oleh gaya </a:t>
            </a:r>
            <a:r>
              <a:rPr lang="id-ID" sz="2400" b="1" i="1" dirty="0"/>
              <a:t>F </a:t>
            </a:r>
            <a:r>
              <a:rPr lang="id-ID" sz="2400" dirty="0"/>
              <a:t>cukup besar untuk memikul kopel beban, rotor akan berputar searah medan putar stator </a:t>
            </a:r>
            <a:r>
              <a:rPr lang="id-ID" sz="2400" dirty="0" smtClean="0"/>
              <a:t>secara matematis :</a:t>
            </a:r>
          </a:p>
          <a:p>
            <a:pPr marL="514350" indent="-514350" algn="just">
              <a:buFont typeface="+mj-lt"/>
              <a:buAutoNum type="arabicPeriod" startAt="8"/>
            </a:pPr>
            <a:endParaRPr lang="id-ID" sz="2400" dirty="0"/>
          </a:p>
          <a:p>
            <a:pPr marL="514350" indent="-514350" algn="just">
              <a:buFont typeface="+mj-lt"/>
              <a:buAutoNum type="arabicPeriod" startAt="8"/>
            </a:pPr>
            <a:endParaRPr lang="id-ID" sz="2400" dirty="0" smtClean="0"/>
          </a:p>
          <a:p>
            <a:pPr marL="514350" indent="-514350" algn="just">
              <a:buFont typeface="+mj-lt"/>
              <a:buAutoNum type="arabicPeriod" startAt="8"/>
            </a:pPr>
            <a:r>
              <a:rPr lang="id-ID" sz="2400" dirty="0" smtClean="0"/>
              <a:t>Pada </a:t>
            </a:r>
            <a:r>
              <a:rPr lang="id-ID" sz="2400" dirty="0"/>
              <a:t>saat rotor dalam keadaan berputar, besarnya tegangan yang terinduksi pada kumparan rotor akan bervariasi tergantung besarnya slip. Tegangan induksi ini dinyatakan dengan </a:t>
            </a:r>
            <a:r>
              <a:rPr lang="id-ID" sz="2400" b="1" i="1" dirty="0"/>
              <a:t>E</a:t>
            </a:r>
            <a:r>
              <a:rPr lang="id-ID" sz="2400" dirty="0"/>
              <a:t>2s yang besarnya </a:t>
            </a:r>
          </a:p>
          <a:p>
            <a:pPr marL="0" indent="0" algn="just">
              <a:buNone/>
            </a:pPr>
            <a:r>
              <a:rPr lang="id-ID" sz="2400" dirty="0" smtClean="0"/>
              <a:t>		</a:t>
            </a:r>
            <a:r>
              <a:rPr lang="id-ID" sz="2400" dirty="0"/>
              <a:t> </a:t>
            </a:r>
            <a:r>
              <a:rPr lang="id-ID" sz="2400" dirty="0" smtClean="0"/>
              <a:t>E</a:t>
            </a:r>
            <a:r>
              <a:rPr lang="id-ID" sz="1600" dirty="0" smtClean="0"/>
              <a:t>2s</a:t>
            </a:r>
            <a:r>
              <a:rPr lang="id-ID" sz="2400" dirty="0" smtClean="0"/>
              <a:t> </a:t>
            </a:r>
            <a:r>
              <a:rPr lang="id-ID" sz="2400" dirty="0"/>
              <a:t>= 4,44 </a:t>
            </a:r>
            <a:r>
              <a:rPr lang="id-ID" sz="2000" dirty="0" smtClean="0"/>
              <a:t>s.</a:t>
            </a:r>
            <a:r>
              <a:rPr lang="id-ID" sz="2400" i="1" dirty="0" smtClean="0"/>
              <a:t>f</a:t>
            </a:r>
            <a:r>
              <a:rPr lang="id-ID" sz="2400" dirty="0" smtClean="0"/>
              <a:t>.N</a:t>
            </a:r>
            <a:r>
              <a:rPr lang="id-ID" sz="1600" dirty="0" smtClean="0"/>
              <a:t>2</a:t>
            </a:r>
            <a:r>
              <a:rPr lang="id-ID" sz="2400" dirty="0" smtClean="0"/>
              <a:t>.</a:t>
            </a:r>
            <a:r>
              <a:rPr lang="az-Cyrl-AZ" sz="2400" dirty="0"/>
              <a:t>Ф</a:t>
            </a:r>
            <a:r>
              <a:rPr lang="id-ID" sz="1800" dirty="0"/>
              <a:t>m </a:t>
            </a:r>
            <a:endParaRPr lang="id-ID" sz="2400" dirty="0"/>
          </a:p>
          <a:p>
            <a:pPr marL="0" indent="0">
              <a:buNone/>
            </a:pPr>
            <a:endParaRPr lang="id-ID" sz="24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1275"/>
          <a:stretch/>
        </p:blipFill>
        <p:spPr>
          <a:xfrm>
            <a:off x="1625430" y="2361280"/>
            <a:ext cx="4598389" cy="846894"/>
          </a:xfrm>
          <a:prstGeom prst="rect">
            <a:avLst/>
          </a:prstGeom>
        </p:spPr>
      </p:pic>
      <p:sp>
        <p:nvSpPr>
          <p:cNvPr id="6" name="Rectangle 5"/>
          <p:cNvSpPr/>
          <p:nvPr/>
        </p:nvSpPr>
        <p:spPr>
          <a:xfrm>
            <a:off x="1807905" y="4950022"/>
            <a:ext cx="9225116" cy="1200329"/>
          </a:xfrm>
          <a:prstGeom prst="rect">
            <a:avLst/>
          </a:prstGeom>
        </p:spPr>
        <p:txBody>
          <a:bodyPr wrap="square">
            <a:spAutoFit/>
          </a:bodyPr>
          <a:lstStyle/>
          <a:p>
            <a:r>
              <a:rPr lang="id-ID" sz="2400" dirty="0">
                <a:solidFill>
                  <a:srgbClr val="000000"/>
                </a:solidFill>
                <a:latin typeface="Calibri" panose="020F0502020204030204" pitchFamily="34" charset="0"/>
              </a:rPr>
              <a:t>dimana : </a:t>
            </a:r>
          </a:p>
          <a:p>
            <a:r>
              <a:rPr lang="pt-BR" sz="2400" dirty="0" smtClean="0">
                <a:solidFill>
                  <a:srgbClr val="000000"/>
                </a:solidFill>
                <a:latin typeface="Calibri" panose="020F0502020204030204" pitchFamily="34" charset="0"/>
              </a:rPr>
              <a:t>E</a:t>
            </a:r>
            <a:r>
              <a:rPr lang="pt-BR" sz="1600" dirty="0" smtClean="0">
                <a:solidFill>
                  <a:srgbClr val="000000"/>
                </a:solidFill>
                <a:latin typeface="Calibri" panose="020F0502020204030204" pitchFamily="34" charset="0"/>
              </a:rPr>
              <a:t>2</a:t>
            </a:r>
            <a:r>
              <a:rPr lang="id-ID" sz="2000" dirty="0" smtClean="0">
                <a:solidFill>
                  <a:srgbClr val="000000"/>
                </a:solidFill>
                <a:latin typeface="Calibri" panose="020F0502020204030204" pitchFamily="34" charset="0"/>
              </a:rPr>
              <a:t>s</a:t>
            </a:r>
            <a:r>
              <a:rPr lang="pt-BR" sz="1000" dirty="0" smtClean="0">
                <a:solidFill>
                  <a:srgbClr val="000000"/>
                </a:solidFill>
                <a:latin typeface="Calibri" panose="020F0502020204030204" pitchFamily="34" charset="0"/>
              </a:rPr>
              <a:t> </a:t>
            </a:r>
            <a:r>
              <a:rPr lang="pt-BR" sz="2400" dirty="0">
                <a:solidFill>
                  <a:srgbClr val="000000"/>
                </a:solidFill>
                <a:latin typeface="Calibri" panose="020F0502020204030204" pitchFamily="34" charset="0"/>
              </a:rPr>
              <a:t>= Tegangan induksi pada rotor </a:t>
            </a:r>
            <a:r>
              <a:rPr lang="pt-BR" sz="2400" dirty="0" smtClean="0">
                <a:solidFill>
                  <a:srgbClr val="000000"/>
                </a:solidFill>
                <a:latin typeface="Calibri" panose="020F0502020204030204" pitchFamily="34" charset="0"/>
              </a:rPr>
              <a:t>dalam </a:t>
            </a:r>
            <a:r>
              <a:rPr lang="pt-BR" sz="2400" dirty="0">
                <a:solidFill>
                  <a:srgbClr val="000000"/>
                </a:solidFill>
                <a:latin typeface="Calibri" panose="020F0502020204030204" pitchFamily="34" charset="0"/>
              </a:rPr>
              <a:t>keadaan </a:t>
            </a:r>
            <a:r>
              <a:rPr lang="id-ID" sz="2400" dirty="0" smtClean="0">
                <a:solidFill>
                  <a:srgbClr val="000000"/>
                </a:solidFill>
                <a:latin typeface="Calibri" panose="020F0502020204030204" pitchFamily="34" charset="0"/>
              </a:rPr>
              <a:t>berputar</a:t>
            </a:r>
            <a:r>
              <a:rPr lang="pt-BR" sz="2400" dirty="0" smtClean="0">
                <a:solidFill>
                  <a:srgbClr val="000000"/>
                </a:solidFill>
                <a:latin typeface="Calibri" panose="020F0502020204030204" pitchFamily="34" charset="0"/>
              </a:rPr>
              <a:t> </a:t>
            </a:r>
            <a:r>
              <a:rPr lang="pt-BR" sz="2400" dirty="0">
                <a:solidFill>
                  <a:srgbClr val="000000"/>
                </a:solidFill>
                <a:latin typeface="Calibri" panose="020F0502020204030204" pitchFamily="34" charset="0"/>
              </a:rPr>
              <a:t>(Volt</a:t>
            </a:r>
            <a:r>
              <a:rPr lang="pt-BR" sz="2400" dirty="0" smtClean="0">
                <a:solidFill>
                  <a:srgbClr val="000000"/>
                </a:solidFill>
                <a:latin typeface="Calibri" panose="020F0502020204030204" pitchFamily="34" charset="0"/>
              </a:rPr>
              <a:t>)</a:t>
            </a:r>
            <a:endParaRPr lang="id-ID" sz="2400" dirty="0" smtClean="0">
              <a:solidFill>
                <a:srgbClr val="000000"/>
              </a:solidFill>
              <a:latin typeface="Calibri" panose="020F0502020204030204" pitchFamily="34" charset="0"/>
            </a:endParaRPr>
          </a:p>
          <a:p>
            <a:r>
              <a:rPr lang="id-ID" sz="2400" b="1" i="1" dirty="0"/>
              <a:t>f</a:t>
            </a:r>
            <a:r>
              <a:rPr lang="id-ID" sz="1600" dirty="0"/>
              <a:t>2</a:t>
            </a:r>
            <a:r>
              <a:rPr lang="id-ID" sz="2400" dirty="0"/>
              <a:t>=</a:t>
            </a:r>
            <a:r>
              <a:rPr lang="id-ID" sz="2400" b="1" i="1" dirty="0"/>
              <a:t>s</a:t>
            </a:r>
            <a:r>
              <a:rPr lang="id-ID" sz="2400" dirty="0"/>
              <a:t>.</a:t>
            </a:r>
            <a:r>
              <a:rPr lang="id-ID" sz="2400" b="1" i="1" dirty="0"/>
              <a:t>f </a:t>
            </a:r>
            <a:r>
              <a:rPr lang="id-ID" sz="2400" dirty="0"/>
              <a:t>= frekuensi rotor (frekuensi rotor dalam keadaan berputar) </a:t>
            </a:r>
            <a:r>
              <a:rPr lang="pt-BR" sz="2400" dirty="0" smtClean="0">
                <a:solidFill>
                  <a:srgbClr val="000000"/>
                </a:solidFill>
                <a:latin typeface="Calibri" panose="020F0502020204030204" pitchFamily="34" charset="0"/>
              </a:rPr>
              <a:t> </a:t>
            </a:r>
            <a:endParaRPr lang="pt-BR" sz="2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506314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82654" y="5631274"/>
            <a:ext cx="4001929" cy="461665"/>
          </a:xfrm>
          <a:prstGeom prst="rect">
            <a:avLst/>
          </a:prstGeom>
        </p:spPr>
        <p:txBody>
          <a:bodyPr wrap="none">
            <a:spAutoFit/>
          </a:bodyPr>
          <a:lstStyle/>
          <a:p>
            <a:pPr algn="just"/>
            <a:r>
              <a:rPr lang="id-ID" sz="2400" dirty="0" smtClean="0"/>
              <a:t>Gambar 1. Generator Asinkron</a:t>
            </a:r>
            <a:endParaRPr lang="id-ID" sz="2400" dirty="0"/>
          </a:p>
        </p:txBody>
      </p:sp>
      <p:pic>
        <p:nvPicPr>
          <p:cNvPr id="3074" name="Picture 2" descr="https://encrypted-tbn0.gstatic.com/images?q=tbn:ANd9GcSOjXp0wgnhby1_oOYP-a2Ea7x1sP0Su9xX48u-OkfVcY0pXrvIY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2671" y="507948"/>
            <a:ext cx="4681897" cy="4961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91599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99652"/>
            <a:ext cx="10515600" cy="5277311"/>
          </a:xfrm>
        </p:spPr>
        <p:txBody>
          <a:bodyPr/>
          <a:lstStyle/>
          <a:p>
            <a:pPr marL="514350" indent="-514350" algn="just">
              <a:buFont typeface="+mj-lt"/>
              <a:buAutoNum type="arabicPeriod" startAt="10"/>
            </a:pPr>
            <a:r>
              <a:rPr lang="id-ID" dirty="0" smtClean="0"/>
              <a:t>Bila </a:t>
            </a:r>
            <a:r>
              <a:rPr lang="id-ID" b="1" i="1" dirty="0"/>
              <a:t>N</a:t>
            </a:r>
            <a:r>
              <a:rPr lang="id-ID" sz="2400" dirty="0"/>
              <a:t>s</a:t>
            </a:r>
            <a:r>
              <a:rPr lang="id-ID" dirty="0"/>
              <a:t> = </a:t>
            </a:r>
            <a:r>
              <a:rPr lang="id-ID" b="1" i="1" dirty="0"/>
              <a:t>N</a:t>
            </a:r>
            <a:r>
              <a:rPr lang="id-ID" sz="2400" dirty="0"/>
              <a:t>r</a:t>
            </a:r>
            <a:r>
              <a:rPr lang="id-ID" dirty="0"/>
              <a:t>, tegangan tidak akan terinduksi dan arus tidak akan mengalir pada kumparan rotor, karenanya tidak dihasilkan kopel. Kopel ditimbulkan jika </a:t>
            </a:r>
            <a:r>
              <a:rPr lang="id-ID" b="1" i="1" dirty="0"/>
              <a:t>N</a:t>
            </a:r>
            <a:r>
              <a:rPr lang="id-ID" sz="2400" dirty="0"/>
              <a:t>r</a:t>
            </a:r>
            <a:r>
              <a:rPr lang="id-ID" dirty="0"/>
              <a:t> &lt; </a:t>
            </a:r>
            <a:r>
              <a:rPr lang="id-ID" b="1" i="1" dirty="0"/>
              <a:t>N</a:t>
            </a:r>
            <a:r>
              <a:rPr lang="id-ID" sz="2400" dirty="0"/>
              <a:t>s</a:t>
            </a:r>
            <a:r>
              <a:rPr lang="id-ID" dirty="0"/>
              <a:t>. Apabila </a:t>
            </a:r>
            <a:r>
              <a:rPr lang="id-ID" b="1" i="1" dirty="0"/>
              <a:t>N</a:t>
            </a:r>
            <a:r>
              <a:rPr lang="id-ID" sz="2400" dirty="0"/>
              <a:t>r</a:t>
            </a:r>
            <a:r>
              <a:rPr lang="id-ID" dirty="0"/>
              <a:t> &gt; </a:t>
            </a:r>
            <a:r>
              <a:rPr lang="id-ID" b="1" i="1" dirty="0"/>
              <a:t>N</a:t>
            </a:r>
            <a:r>
              <a:rPr lang="id-ID" sz="2400" dirty="0"/>
              <a:t>s</a:t>
            </a:r>
            <a:r>
              <a:rPr lang="id-ID" dirty="0"/>
              <a:t> maka mesin induksi akan beroperasi sebagai generator induksi yang akan menghasilkan energi listrik. </a:t>
            </a:r>
          </a:p>
          <a:p>
            <a:pPr marL="0" indent="0">
              <a:buNone/>
            </a:pPr>
            <a:endParaRPr lang="id-ID" dirty="0"/>
          </a:p>
        </p:txBody>
      </p:sp>
    </p:spTree>
    <p:extLst>
      <p:ext uri="{BB962C8B-B14F-4D97-AF65-F5344CB8AC3E}">
        <p14:creationId xmlns:p14="http://schemas.microsoft.com/office/powerpoint/2010/main" val="3189690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199" y="365125"/>
            <a:ext cx="10768781" cy="579755"/>
          </a:xfrm>
        </p:spPr>
        <p:txBody>
          <a:bodyPr>
            <a:normAutofit fontScale="90000"/>
          </a:bodyPr>
          <a:lstStyle/>
          <a:p>
            <a:pPr algn="ctr"/>
            <a:r>
              <a:rPr lang="id-ID" b="1" dirty="0" smtClean="0">
                <a:solidFill>
                  <a:srgbClr val="FF0000"/>
                </a:solidFill>
              </a:rPr>
              <a:t>PUSTAKA</a:t>
            </a:r>
            <a:endParaRPr lang="id-ID" b="1" dirty="0">
              <a:solidFill>
                <a:srgbClr val="FF0000"/>
              </a:solidFill>
            </a:endParaRPr>
          </a:p>
        </p:txBody>
      </p:sp>
      <p:sp>
        <p:nvSpPr>
          <p:cNvPr id="5" name="Content Placeholder 2"/>
          <p:cNvSpPr>
            <a:spLocks noGrp="1"/>
          </p:cNvSpPr>
          <p:nvPr>
            <p:ph idx="1"/>
          </p:nvPr>
        </p:nvSpPr>
        <p:spPr>
          <a:xfrm>
            <a:off x="838200" y="1170304"/>
            <a:ext cx="10896600" cy="5367655"/>
          </a:xfrm>
        </p:spPr>
        <p:txBody>
          <a:bodyPr>
            <a:normAutofit/>
          </a:bodyPr>
          <a:lstStyle/>
          <a:p>
            <a:pPr marL="514350" lvl="0" indent="-514350">
              <a:buAutoNum type="arabicPeriod"/>
            </a:pPr>
            <a:r>
              <a:rPr lang="en-US" dirty="0" smtClean="0"/>
              <a:t>Fitzgerald</a:t>
            </a:r>
            <a:r>
              <a:rPr lang="en-US" dirty="0"/>
              <a:t>, Charles Kingsley, Jr. </a:t>
            </a:r>
            <a:r>
              <a:rPr lang="en-US" i="1" dirty="0"/>
              <a:t>Electric Machinery six edition</a:t>
            </a:r>
            <a:r>
              <a:rPr lang="en-US" dirty="0"/>
              <a:t>, MC. </a:t>
            </a:r>
            <a:r>
              <a:rPr lang="en-US" dirty="0" err="1"/>
              <a:t>Graw</a:t>
            </a:r>
            <a:r>
              <a:rPr lang="en-US" dirty="0"/>
              <a:t> Hill, </a:t>
            </a:r>
            <a:r>
              <a:rPr lang="en-US" dirty="0" smtClean="0"/>
              <a:t>2003.</a:t>
            </a:r>
            <a:endParaRPr lang="id-ID" dirty="0"/>
          </a:p>
          <a:p>
            <a:pPr marL="514350" lvl="0" indent="-514350">
              <a:buAutoNum type="arabicPeriod"/>
            </a:pPr>
            <a:r>
              <a:rPr lang="en-US" dirty="0" smtClean="0"/>
              <a:t>Stephen</a:t>
            </a:r>
            <a:r>
              <a:rPr lang="en-US" dirty="0"/>
              <a:t>, J. Chapman, </a:t>
            </a:r>
            <a:r>
              <a:rPr lang="en-US" i="1" dirty="0"/>
              <a:t>Electric Machinery Fundamentals Four Edition</a:t>
            </a:r>
            <a:r>
              <a:rPr lang="en-US" dirty="0"/>
              <a:t>, MC. </a:t>
            </a:r>
            <a:r>
              <a:rPr lang="en-US" dirty="0" err="1"/>
              <a:t>Graw</a:t>
            </a:r>
            <a:r>
              <a:rPr lang="en-US" dirty="0"/>
              <a:t> Hill, </a:t>
            </a:r>
            <a:r>
              <a:rPr lang="en-US" dirty="0" smtClean="0"/>
              <a:t>2005.</a:t>
            </a:r>
            <a:endParaRPr lang="id-ID" dirty="0"/>
          </a:p>
          <a:p>
            <a:pPr marL="514350" lvl="0" indent="-514350">
              <a:buAutoNum type="arabicPeriod"/>
            </a:pPr>
            <a:r>
              <a:rPr lang="en-US" dirty="0" smtClean="0"/>
              <a:t>Austin </a:t>
            </a:r>
            <a:r>
              <a:rPr lang="en-US" dirty="0"/>
              <a:t>Hughes, </a:t>
            </a:r>
            <a:r>
              <a:rPr lang="en-US" i="1" dirty="0"/>
              <a:t>Electric Motor and Drives Third Edition</a:t>
            </a:r>
            <a:r>
              <a:rPr lang="en-US" dirty="0"/>
              <a:t>, </a:t>
            </a:r>
            <a:r>
              <a:rPr lang="en-US" dirty="0" err="1"/>
              <a:t>Newnes</a:t>
            </a:r>
            <a:r>
              <a:rPr lang="en-US" dirty="0"/>
              <a:t>, </a:t>
            </a:r>
            <a:r>
              <a:rPr lang="en-US" dirty="0" smtClean="0"/>
              <a:t>2006.</a:t>
            </a:r>
            <a:endParaRPr lang="id-ID" dirty="0"/>
          </a:p>
          <a:p>
            <a:pPr marL="514350" lvl="0" indent="-514350">
              <a:buAutoNum type="arabicPeriod"/>
            </a:pPr>
            <a:r>
              <a:rPr lang="en-US" dirty="0" err="1" smtClean="0"/>
              <a:t>Sulasno</a:t>
            </a:r>
            <a:r>
              <a:rPr lang="en-US" dirty="0"/>
              <a:t>. (2009). </a:t>
            </a:r>
            <a:r>
              <a:rPr lang="en-US" b="1" i="1" dirty="0" err="1"/>
              <a:t>Teknik</a:t>
            </a:r>
            <a:r>
              <a:rPr lang="en-US" b="1" i="1" dirty="0"/>
              <a:t> </a:t>
            </a:r>
            <a:r>
              <a:rPr lang="en-US" b="1" i="1" dirty="0" err="1"/>
              <a:t>Konversi</a:t>
            </a:r>
            <a:r>
              <a:rPr lang="en-US" b="1" i="1" dirty="0"/>
              <a:t> </a:t>
            </a:r>
            <a:r>
              <a:rPr lang="en-US" b="1" i="1" dirty="0" err="1"/>
              <a:t>Energi</a:t>
            </a:r>
            <a:r>
              <a:rPr lang="en-US" b="1" i="1" dirty="0"/>
              <a:t> </a:t>
            </a:r>
            <a:r>
              <a:rPr lang="en-US" b="1" i="1" dirty="0" err="1"/>
              <a:t>Listrik</a:t>
            </a:r>
            <a:r>
              <a:rPr lang="en-US" b="1" i="1" dirty="0"/>
              <a:t> </a:t>
            </a:r>
            <a:r>
              <a:rPr lang="en-US" b="1" i="1" dirty="0" err="1"/>
              <a:t>dan</a:t>
            </a:r>
            <a:r>
              <a:rPr lang="en-US" b="1" i="1" dirty="0"/>
              <a:t> </a:t>
            </a:r>
            <a:r>
              <a:rPr lang="en-US" b="1" i="1" dirty="0" err="1"/>
              <a:t>Sistem</a:t>
            </a:r>
            <a:r>
              <a:rPr lang="en-US" b="1" i="1" dirty="0"/>
              <a:t> </a:t>
            </a:r>
            <a:r>
              <a:rPr lang="en-US" b="1" i="1" dirty="0" err="1"/>
              <a:t>Pengaturan</a:t>
            </a:r>
            <a:r>
              <a:rPr lang="en-US" b="1" dirty="0"/>
              <a:t>.</a:t>
            </a:r>
            <a:r>
              <a:rPr lang="en-US" dirty="0"/>
              <a:t> Yogyakarta: </a:t>
            </a:r>
            <a:r>
              <a:rPr lang="en-US" dirty="0" err="1"/>
              <a:t>Graha</a:t>
            </a:r>
            <a:r>
              <a:rPr lang="en-US" dirty="0"/>
              <a:t> </a:t>
            </a:r>
            <a:r>
              <a:rPr lang="en-US" dirty="0" err="1" smtClean="0"/>
              <a:t>Ilmu</a:t>
            </a:r>
            <a:r>
              <a:rPr lang="en-US" dirty="0" smtClean="0"/>
              <a:t>.</a:t>
            </a:r>
            <a:endParaRPr lang="id-ID" dirty="0"/>
          </a:p>
          <a:p>
            <a:pPr marL="514350" lvl="0" indent="-514350">
              <a:buAutoNum type="arabicPeriod"/>
            </a:pPr>
            <a:r>
              <a:rPr lang="en-US" dirty="0" err="1" smtClean="0"/>
              <a:t>Zuhal</a:t>
            </a:r>
            <a:r>
              <a:rPr lang="en-US" dirty="0"/>
              <a:t>, </a:t>
            </a:r>
            <a:r>
              <a:rPr lang="en-US" i="1" dirty="0" err="1"/>
              <a:t>Dasar</a:t>
            </a:r>
            <a:r>
              <a:rPr lang="en-US" i="1" dirty="0"/>
              <a:t> </a:t>
            </a:r>
            <a:r>
              <a:rPr lang="en-US" i="1" dirty="0" err="1"/>
              <a:t>Teknik</a:t>
            </a:r>
            <a:r>
              <a:rPr lang="en-US" i="1" dirty="0"/>
              <a:t>  </a:t>
            </a:r>
            <a:r>
              <a:rPr lang="en-US" i="1" dirty="0" err="1"/>
              <a:t>Tenaga</a:t>
            </a:r>
            <a:r>
              <a:rPr lang="en-US" i="1" dirty="0"/>
              <a:t> </a:t>
            </a:r>
            <a:r>
              <a:rPr lang="en-US" i="1" dirty="0" err="1"/>
              <a:t>Listrik</a:t>
            </a:r>
            <a:r>
              <a:rPr lang="en-US" i="1" dirty="0"/>
              <a:t> </a:t>
            </a:r>
            <a:r>
              <a:rPr lang="en-US" i="1" dirty="0" err="1"/>
              <a:t>dan</a:t>
            </a:r>
            <a:r>
              <a:rPr lang="en-US" i="1" dirty="0"/>
              <a:t> </a:t>
            </a:r>
            <a:r>
              <a:rPr lang="en-US" i="1" dirty="0" err="1"/>
              <a:t>Elektronika</a:t>
            </a:r>
            <a:r>
              <a:rPr lang="en-US" i="1" dirty="0"/>
              <a:t> </a:t>
            </a:r>
            <a:r>
              <a:rPr lang="en-US" i="1" dirty="0" err="1"/>
              <a:t>Daya</a:t>
            </a:r>
            <a:r>
              <a:rPr lang="en-US" dirty="0"/>
              <a:t>, PT. </a:t>
            </a:r>
            <a:r>
              <a:rPr lang="en-US" dirty="0" err="1"/>
              <a:t>Gramedia</a:t>
            </a:r>
            <a:r>
              <a:rPr lang="en-US" dirty="0"/>
              <a:t> </a:t>
            </a:r>
            <a:r>
              <a:rPr lang="en-US" dirty="0" err="1"/>
              <a:t>Pustaka</a:t>
            </a:r>
            <a:r>
              <a:rPr lang="en-US" dirty="0"/>
              <a:t> </a:t>
            </a:r>
            <a:r>
              <a:rPr lang="en-US" dirty="0" err="1"/>
              <a:t>utama</a:t>
            </a:r>
            <a:r>
              <a:rPr lang="en-US" dirty="0"/>
              <a:t>, Jakarta, 1993</a:t>
            </a:r>
            <a:r>
              <a:rPr lang="en-US" dirty="0" smtClean="0"/>
              <a:t>.</a:t>
            </a:r>
            <a:endParaRPr lang="id-ID" dirty="0" smtClean="0"/>
          </a:p>
          <a:p>
            <a:pPr marL="514350" indent="-514350">
              <a:buFont typeface="Arial" panose="020B0604020202020204" pitchFamily="34" charset="0"/>
              <a:buAutoNum type="arabicPeriod"/>
            </a:pPr>
            <a:r>
              <a:rPr lang="id-ID" dirty="0">
                <a:hlinkClick r:id="rId2"/>
              </a:rPr>
              <a:t>https://www.powershow.com/view4/7975da-Y2IzN/MOTOR_INDUKSI_powerpoint_ppt_presentation</a:t>
            </a:r>
            <a:endParaRPr lang="id-ID" dirty="0"/>
          </a:p>
          <a:p>
            <a:pPr marL="514350" lvl="0" indent="-514350">
              <a:buAutoNum type="arabicPeriod"/>
            </a:pPr>
            <a:endParaRPr lang="id-ID" dirty="0" smtClean="0"/>
          </a:p>
        </p:txBody>
      </p:sp>
    </p:spTree>
    <p:extLst>
      <p:ext uri="{BB962C8B-B14F-4D97-AF65-F5344CB8AC3E}">
        <p14:creationId xmlns:p14="http://schemas.microsoft.com/office/powerpoint/2010/main" val="3384797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48115" y="2111434"/>
            <a:ext cx="9905998" cy="24605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pPr algn="ctr" fontAlgn="base"/>
            <a:r>
              <a:rPr lang="id-ID" b="1" dirty="0" smtClean="0"/>
              <a:t>Sekian</a:t>
            </a:r>
          </a:p>
          <a:p>
            <a:pPr algn="ctr" fontAlgn="base"/>
            <a:r>
              <a:rPr lang="id-ID" b="1" dirty="0" smtClean="0"/>
              <a:t>terimakasih</a:t>
            </a:r>
            <a:endParaRPr lang="id-ID" dirty="0"/>
          </a:p>
        </p:txBody>
      </p:sp>
    </p:spTree>
    <p:extLst>
      <p:ext uri="{BB962C8B-B14F-4D97-AF65-F5344CB8AC3E}">
        <p14:creationId xmlns:p14="http://schemas.microsoft.com/office/powerpoint/2010/main" val="118218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3017"/>
          </a:xfrm>
        </p:spPr>
        <p:txBody>
          <a:bodyPr>
            <a:normAutofit/>
          </a:bodyPr>
          <a:lstStyle/>
          <a:p>
            <a:r>
              <a:rPr lang="id-ID" sz="3600" b="1" dirty="0" smtClean="0">
                <a:solidFill>
                  <a:srgbClr val="FF0000"/>
                </a:solidFill>
              </a:rPr>
              <a:t>2. KONTRUKSI UMUM GENERATOR ASINKRON</a:t>
            </a:r>
            <a:endParaRPr lang="id-ID" sz="3600" b="1" dirty="0">
              <a:solidFill>
                <a:srgbClr val="FF0000"/>
              </a:solidFill>
            </a:endParaRPr>
          </a:p>
        </p:txBody>
      </p:sp>
      <p:sp>
        <p:nvSpPr>
          <p:cNvPr id="3" name="Content Placeholder 2"/>
          <p:cNvSpPr>
            <a:spLocks noGrp="1"/>
          </p:cNvSpPr>
          <p:nvPr>
            <p:ph idx="1"/>
          </p:nvPr>
        </p:nvSpPr>
        <p:spPr>
          <a:xfrm>
            <a:off x="838200" y="1179871"/>
            <a:ext cx="10515600" cy="4997092"/>
          </a:xfrm>
        </p:spPr>
        <p:txBody>
          <a:bodyPr/>
          <a:lstStyle/>
          <a:p>
            <a:pPr marL="0" indent="0" algn="just">
              <a:buNone/>
            </a:pPr>
            <a:r>
              <a:rPr lang="id-ID" dirty="0" smtClean="0"/>
              <a:t>Sama halnya dengan motor asinkron, Generator asinkron terdiri </a:t>
            </a:r>
            <a:r>
              <a:rPr lang="id-ID" dirty="0"/>
              <a:t>dari tiga bagian utama yaitu stator, rotor dan celah udara. Stator adalah bagian yang diam dan rotor adalah bagian yang bergerak dalam bentuk putaran. Celah udara berada diantara stator dan rotor yang merupakan tempat terjadinya proses induksi elektromagnetik.</a:t>
            </a:r>
          </a:p>
        </p:txBody>
      </p:sp>
      <p:pic>
        <p:nvPicPr>
          <p:cNvPr id="6146" name="Picture 2" descr="https://1.bp.blogspot.com/-16vGDLB1E78/XIUrfe4Fv8I/AAAAAAAAD70/-JMO6Q9-h_oy3mZiK5RgQR5O16QO-6pewCLcBGAs/s640/Motor-Induksi-atau-ELmo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5692" y="3368316"/>
            <a:ext cx="4667147" cy="24219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782898" y="6137859"/>
            <a:ext cx="4626203" cy="461665"/>
          </a:xfrm>
          <a:prstGeom prst="rect">
            <a:avLst/>
          </a:prstGeom>
        </p:spPr>
        <p:txBody>
          <a:bodyPr wrap="none">
            <a:spAutoFit/>
          </a:bodyPr>
          <a:lstStyle/>
          <a:p>
            <a:r>
              <a:rPr lang="id-ID" sz="2400" dirty="0"/>
              <a:t>Gambar 2</a:t>
            </a:r>
            <a:r>
              <a:rPr lang="id-ID" sz="2400" dirty="0" smtClean="0"/>
              <a:t>. </a:t>
            </a:r>
            <a:r>
              <a:rPr lang="id-ID" sz="2400" dirty="0"/>
              <a:t>Konstruksi mesin induksi</a:t>
            </a:r>
          </a:p>
        </p:txBody>
      </p:sp>
    </p:spTree>
    <p:extLst>
      <p:ext uri="{BB962C8B-B14F-4D97-AF65-F5344CB8AC3E}">
        <p14:creationId xmlns:p14="http://schemas.microsoft.com/office/powerpoint/2010/main" val="3040287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2010"/>
          </a:xfrm>
        </p:spPr>
        <p:txBody>
          <a:bodyPr>
            <a:normAutofit fontScale="90000"/>
          </a:bodyPr>
          <a:lstStyle/>
          <a:p>
            <a:r>
              <a:rPr lang="id-ID" b="1" dirty="0" smtClean="0">
                <a:solidFill>
                  <a:srgbClr val="00B050"/>
                </a:solidFill>
              </a:rPr>
              <a:t>2.1. Stator Generator Asinkron</a:t>
            </a:r>
            <a:endParaRPr lang="id-ID" b="1" dirty="0">
              <a:solidFill>
                <a:srgbClr val="00B050"/>
              </a:solidFill>
            </a:endParaRPr>
          </a:p>
        </p:txBody>
      </p:sp>
      <p:sp>
        <p:nvSpPr>
          <p:cNvPr id="3" name="Content Placeholder 2"/>
          <p:cNvSpPr>
            <a:spLocks noGrp="1"/>
          </p:cNvSpPr>
          <p:nvPr>
            <p:ph idx="1"/>
          </p:nvPr>
        </p:nvSpPr>
        <p:spPr>
          <a:xfrm>
            <a:off x="838200" y="1238865"/>
            <a:ext cx="10515600" cy="4938098"/>
          </a:xfrm>
        </p:spPr>
        <p:txBody>
          <a:bodyPr/>
          <a:lstStyle/>
          <a:p>
            <a:pPr marL="0" indent="0" algn="just">
              <a:buNone/>
            </a:pPr>
            <a:r>
              <a:rPr lang="id-ID" dirty="0"/>
              <a:t>Stator adalah bagian terluar dari mesin yang merupakan gulungan kawat yang disusun sedemikian rupa dan ditempatkan pada alur-alur inti besi. Bagian stator dipisahkan dengan bagian rotor oleh celah udara yang sempit (air gap). Bagian stator terdiri atas tumpukan laminasi inti yang memiliki alur yang menjadi tempat belitan dililitkan yang berbentuk silinder. Alur pada tumpukan laminasi inti diisolasi dengan kertas, tiap elemen laminasi inti dibentuk dari lembaran besi. Tiap lembaran besi tersebut memiliki beberapa alur dan beberapa lubang pengikat untuk menyatukan inti. Kawat belitan yang digunakan terbuat dari tembaga yang dilapisi dengan isolasi tipis. Kemudian tumpukan inti dan belitan stator diletakkan dalam cangkang silinder.</a:t>
            </a:r>
          </a:p>
        </p:txBody>
      </p:sp>
    </p:spTree>
    <p:extLst>
      <p:ext uri="{BB962C8B-B14F-4D97-AF65-F5344CB8AC3E}">
        <p14:creationId xmlns:p14="http://schemas.microsoft.com/office/powerpoint/2010/main" val="2926951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6916"/>
            <a:ext cx="10515600" cy="5410047"/>
          </a:xfrm>
        </p:spPr>
        <p:txBody>
          <a:bodyPr/>
          <a:lstStyle/>
          <a:p>
            <a:pPr marL="0" indent="0">
              <a:buNone/>
            </a:pPr>
            <a:r>
              <a:rPr lang="id-ID" dirty="0">
                <a:solidFill>
                  <a:srgbClr val="00B0F0"/>
                </a:solidFill>
              </a:rPr>
              <a:t>Konstruksi stator terdiri dari beberapa bagian yaitu: </a:t>
            </a:r>
            <a:endParaRPr lang="id-ID" dirty="0" smtClean="0">
              <a:solidFill>
                <a:srgbClr val="00B0F0"/>
              </a:solidFill>
            </a:endParaRPr>
          </a:p>
          <a:p>
            <a:pPr marL="514350" indent="-514350">
              <a:buAutoNum type="arabicPeriod"/>
            </a:pPr>
            <a:r>
              <a:rPr lang="id-ID" dirty="0" smtClean="0"/>
              <a:t>Rumah </a:t>
            </a:r>
            <a:r>
              <a:rPr lang="id-ID" dirty="0"/>
              <a:t>stator (rangka </a:t>
            </a:r>
            <a:r>
              <a:rPr lang="id-ID" dirty="0" smtClean="0"/>
              <a:t>stator).</a:t>
            </a:r>
          </a:p>
          <a:p>
            <a:pPr marL="514350" indent="-514350">
              <a:buAutoNum type="arabicPeriod"/>
            </a:pPr>
            <a:r>
              <a:rPr lang="id-ID" dirty="0" smtClean="0"/>
              <a:t>Inti stator.</a:t>
            </a:r>
          </a:p>
          <a:p>
            <a:pPr marL="514350" indent="-514350">
              <a:buAutoNum type="arabicPeriod"/>
            </a:pPr>
            <a:r>
              <a:rPr lang="id-ID" dirty="0" smtClean="0"/>
              <a:t>Alur</a:t>
            </a:r>
            <a:r>
              <a:rPr lang="id-ID" dirty="0"/>
              <a:t>, dimana alur ini merupakan tempat meletakkan belitan (kumparan stator). </a:t>
            </a:r>
            <a:endParaRPr lang="id-ID" dirty="0" smtClean="0"/>
          </a:p>
          <a:p>
            <a:pPr marL="514350" indent="-514350">
              <a:buAutoNum type="arabicPeriod"/>
            </a:pPr>
            <a:r>
              <a:rPr lang="id-ID" dirty="0" smtClean="0"/>
              <a:t>Belitan </a:t>
            </a:r>
            <a:r>
              <a:rPr lang="id-ID" dirty="0"/>
              <a:t>(kumparan) stator.</a:t>
            </a:r>
          </a:p>
        </p:txBody>
      </p:sp>
      <p:pic>
        <p:nvPicPr>
          <p:cNvPr id="4" name="Picture 2" descr="http://rafkichandra.files.wordpress.com/2010/05/wind-20bagus-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2188" y="2898518"/>
            <a:ext cx="3398786" cy="33987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6096000" y="6297306"/>
            <a:ext cx="4174669" cy="369332"/>
          </a:xfrm>
          <a:prstGeom prst="rect">
            <a:avLst/>
          </a:prstGeom>
        </p:spPr>
        <p:txBody>
          <a:bodyPr wrap="none">
            <a:spAutoFit/>
          </a:bodyPr>
          <a:lstStyle/>
          <a:p>
            <a:r>
              <a:rPr lang="id-ID" dirty="0"/>
              <a:t>Gambar </a:t>
            </a:r>
            <a:r>
              <a:rPr lang="id-ID" dirty="0" smtClean="0"/>
              <a:t>3. </a:t>
            </a:r>
            <a:r>
              <a:rPr lang="id-ID" dirty="0"/>
              <a:t>Konstruksi stator mesin induksi </a:t>
            </a:r>
          </a:p>
        </p:txBody>
      </p:sp>
    </p:spTree>
    <p:extLst>
      <p:ext uri="{BB962C8B-B14F-4D97-AF65-F5344CB8AC3E}">
        <p14:creationId xmlns:p14="http://schemas.microsoft.com/office/powerpoint/2010/main" val="233735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613"/>
            <a:ext cx="10515600" cy="4923350"/>
          </a:xfrm>
        </p:spPr>
        <p:txBody>
          <a:bodyPr/>
          <a:lstStyle/>
          <a:p>
            <a:pPr marL="0" indent="0" algn="just">
              <a:buNone/>
            </a:pPr>
            <a:r>
              <a:rPr lang="id-ID" dirty="0" smtClean="0"/>
              <a:t>Rotor adalah bagian dari mesin induksi yang bergerak dalam bentuk putaran. Berdasarkan bentuk konstruksi rotornya, maka motor induksi dapat dibagi menjadi dua jenis yaitu: </a:t>
            </a:r>
          </a:p>
          <a:p>
            <a:pPr marL="514350" indent="-514350" algn="just">
              <a:buAutoNum type="arabicPeriod"/>
            </a:pPr>
            <a:r>
              <a:rPr lang="id-ID" dirty="0" smtClean="0"/>
              <a:t>Mesin induksi dengan rotor sangkar (squirrel cage). </a:t>
            </a:r>
          </a:p>
          <a:p>
            <a:pPr marL="514350" indent="-514350" algn="just">
              <a:buAutoNum type="arabicPeriod"/>
            </a:pPr>
            <a:r>
              <a:rPr lang="id-ID" dirty="0" smtClean="0"/>
              <a:t>2. Mesin induksi dengan rotor belitan (wound rotor). </a:t>
            </a:r>
            <a:endParaRPr lang="id-ID" dirty="0"/>
          </a:p>
        </p:txBody>
      </p:sp>
      <p:sp>
        <p:nvSpPr>
          <p:cNvPr id="4" name="Title 1"/>
          <p:cNvSpPr>
            <a:spLocks noGrp="1"/>
          </p:cNvSpPr>
          <p:nvPr>
            <p:ph type="title"/>
          </p:nvPr>
        </p:nvSpPr>
        <p:spPr>
          <a:xfrm>
            <a:off x="838200" y="365126"/>
            <a:ext cx="10515600" cy="682010"/>
          </a:xfrm>
        </p:spPr>
        <p:txBody>
          <a:bodyPr>
            <a:normAutofit fontScale="90000"/>
          </a:bodyPr>
          <a:lstStyle/>
          <a:p>
            <a:r>
              <a:rPr lang="id-ID" b="1" dirty="0" smtClean="0">
                <a:solidFill>
                  <a:srgbClr val="00B050"/>
                </a:solidFill>
              </a:rPr>
              <a:t>2.2. Rotor Generator Asinkron</a:t>
            </a:r>
            <a:endParaRPr lang="id-ID" b="1" dirty="0">
              <a:solidFill>
                <a:srgbClr val="00B050"/>
              </a:solidFill>
            </a:endParaRPr>
          </a:p>
        </p:txBody>
      </p:sp>
      <p:pic>
        <p:nvPicPr>
          <p:cNvPr id="8194" name="Picture 2" descr="http://3.bp.blogspot.com/_9g8h_sEso6I/TUQoGdK6CcI/AAAAAAAAALM/QdjXNBi-hFA/s1600/gb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3880618"/>
            <a:ext cx="3295547" cy="2023954"/>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Gambar terka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311" y="3749594"/>
            <a:ext cx="2609850" cy="228600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185219" y="6383440"/>
            <a:ext cx="7821561" cy="369332"/>
          </a:xfrm>
          <a:prstGeom prst="rect">
            <a:avLst/>
          </a:prstGeom>
        </p:spPr>
        <p:txBody>
          <a:bodyPr wrap="square">
            <a:spAutoFit/>
          </a:bodyPr>
          <a:lstStyle/>
          <a:p>
            <a:r>
              <a:rPr lang="id-ID" dirty="0"/>
              <a:t>Gambar </a:t>
            </a:r>
            <a:r>
              <a:rPr lang="id-ID" dirty="0" smtClean="0"/>
              <a:t>4. </a:t>
            </a:r>
            <a:r>
              <a:rPr lang="id-ID" dirty="0"/>
              <a:t>Konstruksi rotor mesin induksi: (a) rotor belitan (b) rotor sangkar </a:t>
            </a:r>
          </a:p>
        </p:txBody>
      </p:sp>
      <p:sp>
        <p:nvSpPr>
          <p:cNvPr id="7" name="Rectangle 6"/>
          <p:cNvSpPr/>
          <p:nvPr/>
        </p:nvSpPr>
        <p:spPr>
          <a:xfrm>
            <a:off x="3661067" y="5992297"/>
            <a:ext cx="436338" cy="369332"/>
          </a:xfrm>
          <a:prstGeom prst="rect">
            <a:avLst/>
          </a:prstGeom>
        </p:spPr>
        <p:txBody>
          <a:bodyPr wrap="none">
            <a:spAutoFit/>
          </a:bodyPr>
          <a:lstStyle/>
          <a:p>
            <a:r>
              <a:rPr lang="id-ID" dirty="0"/>
              <a:t>(a)</a:t>
            </a:r>
          </a:p>
        </p:txBody>
      </p:sp>
      <p:sp>
        <p:nvSpPr>
          <p:cNvPr id="8" name="Rectangle 7"/>
          <p:cNvSpPr/>
          <p:nvPr/>
        </p:nvSpPr>
        <p:spPr>
          <a:xfrm>
            <a:off x="7507433" y="5898680"/>
            <a:ext cx="447558" cy="369332"/>
          </a:xfrm>
          <a:prstGeom prst="rect">
            <a:avLst/>
          </a:prstGeom>
        </p:spPr>
        <p:txBody>
          <a:bodyPr wrap="none">
            <a:spAutoFit/>
          </a:bodyPr>
          <a:lstStyle/>
          <a:p>
            <a:r>
              <a:rPr lang="id-ID" dirty="0" smtClean="0"/>
              <a:t>(b)</a:t>
            </a:r>
            <a:endParaRPr lang="id-ID" dirty="0"/>
          </a:p>
        </p:txBody>
      </p:sp>
    </p:spTree>
    <p:extLst>
      <p:ext uri="{BB962C8B-B14F-4D97-AF65-F5344CB8AC3E}">
        <p14:creationId xmlns:p14="http://schemas.microsoft.com/office/powerpoint/2010/main" val="184127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7419"/>
            <a:ext cx="10515600" cy="5439544"/>
          </a:xfrm>
        </p:spPr>
        <p:txBody>
          <a:bodyPr>
            <a:normAutofit fontScale="92500" lnSpcReduction="10000"/>
          </a:bodyPr>
          <a:lstStyle/>
          <a:p>
            <a:pPr marL="0" indent="0" algn="just">
              <a:buNone/>
            </a:pPr>
            <a:r>
              <a:rPr lang="id-ID" dirty="0"/>
              <a:t>Rotor sangkar atau rotor kurungan (Squirrel Cage) adalah konstruksi dari inti berlapis dengan konduktor dipasang paralel dengan poros dan mengelilingi permukaan inti. Konduktornya tidak terisolasi dari inti karena arus motor secara alamiah akan mengalir melalui tahanan yang paling kecil yaitu konduktor rotor. Pada setiap ujung rotor, konduktor rotor semuanya dihubung singkat dengan cincin ujung. Konduktor rotor dan cincin ujung serupa dengan sangkar tupai yang berputar sehingga dinamakan demikian</a:t>
            </a:r>
            <a:r>
              <a:rPr lang="id-ID" dirty="0" smtClean="0"/>
              <a:t>.</a:t>
            </a:r>
          </a:p>
          <a:p>
            <a:pPr marL="0" indent="0" algn="just">
              <a:buNone/>
            </a:pPr>
            <a:r>
              <a:rPr lang="id-ID" dirty="0"/>
              <a:t>Pada rotor ini terdapat juga alur-alur yang bentuknya lebih dalam daripada alur-alur pada rotor sangkar. Dalam alur-alur terdapat kawat yang dibelitkan pada sebuah rotor dengan hubungan bintang ataupun hubungan segitiga seperti belitan kawat pada stator. Dengan adanya hubungan ini, maka belitan-belitan pada rotor mempunyai tiga ujung. Ujung belitan rotor dihubungkan dengan suatu tahanan awal melalui tiga buah cincin geser yang ada pada poros. Kemudian melalui cincin geser ini ujung-ujung kumparan jangkar dihubungkan dengan tahanan luar atau dihubung singkat.</a:t>
            </a:r>
          </a:p>
        </p:txBody>
      </p:sp>
    </p:spTree>
    <p:extLst>
      <p:ext uri="{BB962C8B-B14F-4D97-AF65-F5344CB8AC3E}">
        <p14:creationId xmlns:p14="http://schemas.microsoft.com/office/powerpoint/2010/main" val="3583876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29148"/>
            <a:ext cx="10515600" cy="5247815"/>
          </a:xfrm>
        </p:spPr>
        <p:txBody>
          <a:bodyPr/>
          <a:lstStyle/>
          <a:p>
            <a:pPr marL="0" indent="0">
              <a:buNone/>
            </a:pPr>
            <a:r>
              <a:rPr lang="sv-SE" dirty="0">
                <a:solidFill>
                  <a:srgbClr val="00B0F0"/>
                </a:solidFill>
              </a:rPr>
              <a:t>Konstruksi rotor mesin induksi terdiri atas beberapa bagian yaitu: </a:t>
            </a:r>
            <a:endParaRPr lang="id-ID" dirty="0" smtClean="0">
              <a:solidFill>
                <a:srgbClr val="00B0F0"/>
              </a:solidFill>
            </a:endParaRPr>
          </a:p>
          <a:p>
            <a:pPr marL="514350" indent="-514350">
              <a:buAutoNum type="arabicPeriod"/>
            </a:pPr>
            <a:r>
              <a:rPr lang="sv-SE" dirty="0" smtClean="0"/>
              <a:t>Inti </a:t>
            </a:r>
            <a:r>
              <a:rPr lang="sv-SE" dirty="0"/>
              <a:t>rotor </a:t>
            </a:r>
            <a:endParaRPr lang="id-ID" dirty="0" smtClean="0"/>
          </a:p>
          <a:p>
            <a:pPr marL="514350" indent="-514350">
              <a:buAutoNum type="arabicPeriod"/>
            </a:pPr>
            <a:r>
              <a:rPr lang="sv-SE" dirty="0" smtClean="0"/>
              <a:t>Alur</a:t>
            </a:r>
            <a:r>
              <a:rPr lang="sv-SE" dirty="0"/>
              <a:t>, Alur merupakan tempat meletakkan belitan (kumparan) rotor. </a:t>
            </a:r>
            <a:endParaRPr lang="id-ID" dirty="0" smtClean="0"/>
          </a:p>
          <a:p>
            <a:pPr marL="514350" indent="-514350">
              <a:buAutoNum type="arabicPeriod"/>
            </a:pPr>
            <a:r>
              <a:rPr lang="sv-SE" dirty="0" smtClean="0"/>
              <a:t>Belitan </a:t>
            </a:r>
            <a:r>
              <a:rPr lang="sv-SE" dirty="0"/>
              <a:t>rotor. </a:t>
            </a:r>
            <a:endParaRPr lang="id-ID" dirty="0" smtClean="0"/>
          </a:p>
          <a:p>
            <a:pPr marL="514350" indent="-514350">
              <a:buAutoNum type="arabicPeriod"/>
            </a:pPr>
            <a:r>
              <a:rPr lang="sv-SE" dirty="0" smtClean="0"/>
              <a:t>Poros </a:t>
            </a:r>
            <a:r>
              <a:rPr lang="sv-SE" dirty="0"/>
              <a:t>atau as.</a:t>
            </a:r>
            <a:endParaRPr lang="id-ID" dirty="0"/>
          </a:p>
        </p:txBody>
      </p:sp>
    </p:spTree>
    <p:extLst>
      <p:ext uri="{BB962C8B-B14F-4D97-AF65-F5344CB8AC3E}">
        <p14:creationId xmlns:p14="http://schemas.microsoft.com/office/powerpoint/2010/main" val="3383823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1129</TotalTime>
  <Words>2297</Words>
  <Application>Microsoft Office PowerPoint</Application>
  <PresentationFormat>Widescreen</PresentationFormat>
  <Paragraphs>163</Paragraphs>
  <Slides>32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Calibri Light</vt:lpstr>
      <vt:lpstr>Cambria Math</vt:lpstr>
      <vt:lpstr>inherit</vt:lpstr>
      <vt:lpstr>Open sans</vt:lpstr>
      <vt:lpstr>Office Theme</vt:lpstr>
      <vt:lpstr>DASAR KONVERSI ENERGI LISTRIK</vt:lpstr>
      <vt:lpstr>1. GENERATOR ASINKRON</vt:lpstr>
      <vt:lpstr>PowerPoint Presentation</vt:lpstr>
      <vt:lpstr>2. KONTRUKSI UMUM GENERATOR ASINKRON</vt:lpstr>
      <vt:lpstr>2.1. Stator Generator Asinkron</vt:lpstr>
      <vt:lpstr>PowerPoint Presentation</vt:lpstr>
      <vt:lpstr>2.2. Rotor Generator Asinkron</vt:lpstr>
      <vt:lpstr>PowerPoint Presentation</vt:lpstr>
      <vt:lpstr>PowerPoint Presentation</vt:lpstr>
      <vt:lpstr>2.3. Celah Udara Generator Asinkron</vt:lpstr>
      <vt:lpstr>2.4. Terminal Box Generator Asinkron</vt:lpstr>
      <vt:lpstr>3. PRINSIP KERJE GENERATOR ASINKRON (INDUKSI)</vt:lpstr>
      <vt:lpstr>PowerPoint Presentation</vt:lpstr>
      <vt:lpstr>PowerPoint Presentation</vt:lpstr>
      <vt:lpstr>PowerPoint Presentation</vt:lpstr>
      <vt:lpstr>PowerPoint Presentation</vt:lpstr>
      <vt:lpstr>4. RANGKAIAN EKIUVALEN GENERATOR ASINKRON</vt:lpstr>
      <vt:lpstr>PowerPoint Presentation</vt:lpstr>
      <vt:lpstr>6. MOTOR ASINKRON</vt:lpstr>
      <vt:lpstr>7. KONSTRUKSI UMUM MOTOR ASINKRON</vt:lpstr>
      <vt:lpstr>PowerPoint Presentation</vt:lpstr>
      <vt:lpstr>8. MEDAN PUTAR</vt:lpstr>
      <vt:lpstr>PowerPoint Presentation</vt:lpstr>
      <vt:lpstr>PowerPoint Presentation</vt:lpstr>
      <vt:lpstr>PowerPoint Presentation</vt:lpstr>
      <vt:lpstr>9. SLIP</vt:lpstr>
      <vt:lpstr>10. PRINSIP KERJE MOTOR ASINKRON (INDUKSI)</vt:lpstr>
      <vt:lpstr>PowerPoint Presentation</vt:lpstr>
      <vt:lpstr>PowerPoint Presentation</vt:lpstr>
      <vt:lpstr>PowerPoint Presentation</vt:lpstr>
      <vt:lpstr>PUSTAKA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&amp; Perkembangan Mikroprosesor</dc:title>
  <dc:creator>ferry rahmat astianta Bukit</dc:creator>
  <cp:lastModifiedBy>Faisal</cp:lastModifiedBy>
  <cp:revision>135</cp:revision>
  <cp:lastPrinted>2019-07-07T20:11:02Z</cp:lastPrinted>
  <dcterms:created xsi:type="dcterms:W3CDTF">2017-09-18T14:30:24Z</dcterms:created>
  <dcterms:modified xsi:type="dcterms:W3CDTF">2019-07-07T20:13:27Z</dcterms:modified>
</cp:coreProperties>
</file>