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notesMasterIdLst>
    <p:notesMasterId r:id="rId20"/>
  </p:notesMasterIdLst>
  <p:sldIdLst>
    <p:sldId id="256" r:id="rId2"/>
    <p:sldId id="263" r:id="rId3"/>
    <p:sldId id="264" r:id="rId4"/>
    <p:sldId id="266" r:id="rId5"/>
    <p:sldId id="270" r:id="rId6"/>
    <p:sldId id="269" r:id="rId7"/>
    <p:sldId id="272" r:id="rId8"/>
    <p:sldId id="271" r:id="rId9"/>
    <p:sldId id="273" r:id="rId10"/>
    <p:sldId id="274" r:id="rId11"/>
    <p:sldId id="275" r:id="rId12"/>
    <p:sldId id="276" r:id="rId13"/>
    <p:sldId id="277" r:id="rId14"/>
    <p:sldId id="278" r:id="rId15"/>
    <p:sldId id="267" r:id="rId16"/>
    <p:sldId id="279" r:id="rId17"/>
    <p:sldId id="262" r:id="rId18"/>
    <p:sldId id="28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1741" autoAdjust="0"/>
  </p:normalViewPr>
  <p:slideViewPr>
    <p:cSldViewPr snapToGrid="0">
      <p:cViewPr varScale="1">
        <p:scale>
          <a:sx n="65" d="100"/>
          <a:sy n="65" d="100"/>
        </p:scale>
        <p:origin x="13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57F6FB-EFD7-4E1D-A82D-1CC1460124E0}" type="datetimeFigureOut">
              <a:rPr lang="en-GB" smtClean="0"/>
              <a:t>03/07/2019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EF0FB5-843B-4B6C-8A68-FEFDA944C46F}" type="slidenum">
              <a:rPr lang="en-GB" smtClean="0"/>
              <a:t>‹#›</a:t>
            </a:fld>
            <a:endParaRPr lang="en-GB"/>
          </a:p>
        </p:txBody>
      </p:sp>
    </p:spTree>
    <p:extLst>
      <p:ext uri="{BB962C8B-B14F-4D97-AF65-F5344CB8AC3E}">
        <p14:creationId xmlns:p14="http://schemas.microsoft.com/office/powerpoint/2010/main" val="4250963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EDEF0FB5-843B-4B6C-8A68-FEFDA944C46F}" type="slidenum">
              <a:rPr lang="en-GB" smtClean="0"/>
              <a:t>1</a:t>
            </a:fld>
            <a:endParaRPr lang="en-GB"/>
          </a:p>
        </p:txBody>
      </p:sp>
    </p:spTree>
    <p:extLst>
      <p:ext uri="{BB962C8B-B14F-4D97-AF65-F5344CB8AC3E}">
        <p14:creationId xmlns:p14="http://schemas.microsoft.com/office/powerpoint/2010/main" val="4003014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id-ID"/>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D53F1E03-EA83-4454-96B7-DB4AF7DD8F57}" type="datetimeFigureOut">
              <a:rPr lang="en-GB" smtClean="0"/>
              <a:t>03/07/2019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3074773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53F1E03-EA83-4454-96B7-DB4AF7DD8F57}" type="datetimeFigureOut">
              <a:rPr lang="en-GB" smtClean="0"/>
              <a:t>03/07/2019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473691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53F1E03-EA83-4454-96B7-DB4AF7DD8F57}" type="datetimeFigureOut">
              <a:rPr lang="en-GB" smtClean="0"/>
              <a:t>03/07/2019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135650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53F1E03-EA83-4454-96B7-DB4AF7DD8F57}" type="datetimeFigureOut">
              <a:rPr lang="en-GB" smtClean="0"/>
              <a:t>03/07/2019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2610857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id-ID"/>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3F1E03-EA83-4454-96B7-DB4AF7DD8F57}" type="datetimeFigureOut">
              <a:rPr lang="en-GB" smtClean="0"/>
              <a:t>03/07/2019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1874891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D53F1E03-EA83-4454-96B7-DB4AF7DD8F57}" type="datetimeFigureOut">
              <a:rPr lang="en-GB" smtClean="0"/>
              <a:t>03/07/2019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532050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id-ID"/>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D53F1E03-EA83-4454-96B7-DB4AF7DD8F57}" type="datetimeFigureOut">
              <a:rPr lang="en-GB" smtClean="0"/>
              <a:t>03/07/2019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3489259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D53F1E03-EA83-4454-96B7-DB4AF7DD8F57}" type="datetimeFigureOut">
              <a:rPr lang="en-GB" smtClean="0"/>
              <a:t>03/07/2019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203544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3F1E03-EA83-4454-96B7-DB4AF7DD8F57}" type="datetimeFigureOut">
              <a:rPr lang="en-GB" smtClean="0"/>
              <a:t>03/07/2019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1342978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3F1E03-EA83-4454-96B7-DB4AF7DD8F57}" type="datetimeFigureOut">
              <a:rPr lang="en-GB" smtClean="0"/>
              <a:t>03/07/2019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2294097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3F1E03-EA83-4454-96B7-DB4AF7DD8F57}" type="datetimeFigureOut">
              <a:rPr lang="en-GB" smtClean="0"/>
              <a:t>03/07/2019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3925178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3F1E03-EA83-4454-96B7-DB4AF7DD8F57}" type="datetimeFigureOut">
              <a:rPr lang="en-GB" smtClean="0"/>
              <a:t>03/07/2019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52191B-9660-41B4-8F0A-FE5AA33942FA}" type="slidenum">
              <a:rPr lang="en-GB" smtClean="0"/>
              <a:t>‹#›</a:t>
            </a:fld>
            <a:endParaRPr lang="en-GB"/>
          </a:p>
        </p:txBody>
      </p:sp>
    </p:spTree>
    <p:extLst>
      <p:ext uri="{BB962C8B-B14F-4D97-AF65-F5344CB8AC3E}">
        <p14:creationId xmlns:p14="http://schemas.microsoft.com/office/powerpoint/2010/main" val="2988431776"/>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janaloka.com/rangkaian-seri-dan-pararel-dalam-sistem-listrik-surya/" TargetMode="External"/><Relationship Id="rId2" Type="http://schemas.openxmlformats.org/officeDocument/2006/relationships/hyperlink" Target="http://myelectronicnote.blogspot.com/2018/05/cara-kerja-sistim-solar-cell.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ctrTitle"/>
          </p:nvPr>
        </p:nvSpPr>
        <p:spPr>
          <a:xfrm>
            <a:off x="926166" y="1518711"/>
            <a:ext cx="11265834" cy="999844"/>
          </a:xfrm>
        </p:spPr>
        <p:txBody>
          <a:bodyPr>
            <a:normAutofit/>
          </a:bodyPr>
          <a:lstStyle/>
          <a:p>
            <a:pPr algn="l"/>
            <a:r>
              <a:rPr lang="id-ID" sz="5400" b="1" dirty="0" smtClean="0">
                <a:solidFill>
                  <a:srgbClr val="FF0000"/>
                </a:solidFill>
              </a:rPr>
              <a:t>DASAR KONVERSI ENERGI LISTRIK</a:t>
            </a:r>
            <a:endParaRPr lang="en-GB" sz="5400" b="1" dirty="0">
              <a:solidFill>
                <a:srgbClr val="FF0000"/>
              </a:solidFill>
            </a:endParaRPr>
          </a:p>
        </p:txBody>
      </p:sp>
      <p:sp>
        <p:nvSpPr>
          <p:cNvPr id="10" name="Content Placeholder 2"/>
          <p:cNvSpPr txBox="1">
            <a:spLocks/>
          </p:cNvSpPr>
          <p:nvPr/>
        </p:nvSpPr>
        <p:spPr>
          <a:xfrm>
            <a:off x="926166" y="2696541"/>
            <a:ext cx="10562908" cy="703811"/>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SzPct val="125000"/>
              <a:buFont typeface="Arial" panose="020B0604020202020204" pitchFamily="34" charset="0"/>
              <a:buNone/>
              <a:defRPr sz="2000" kern="1200" cap="all" baseline="0">
                <a:solidFill>
                  <a:schemeClr val="tx2"/>
                </a:solidFill>
                <a:latin typeface="+mn-lt"/>
                <a:ea typeface="+mn-ea"/>
                <a:cs typeface="+mn-cs"/>
              </a:defRPr>
            </a:lvl1pPr>
            <a:lvl2pPr marL="457200" indent="0" algn="ctr" defTabSz="914400" rtl="0" eaLnBrk="1" latinLnBrk="0" hangingPunct="1">
              <a:lnSpc>
                <a:spcPct val="120000"/>
              </a:lnSpc>
              <a:spcBef>
                <a:spcPts val="500"/>
              </a:spcBef>
              <a:buSzPct val="125000"/>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SzPct val="125000"/>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9pPr>
          </a:lstStyle>
          <a:p>
            <a:r>
              <a:rPr lang="id-ID" sz="2400" dirty="0" smtClean="0">
                <a:solidFill>
                  <a:schemeClr val="tx1"/>
                </a:solidFill>
              </a:rPr>
              <a:t>Pertemuan 14</a:t>
            </a:r>
          </a:p>
          <a:p>
            <a:endParaRPr lang="id-ID" dirty="0" smtClean="0"/>
          </a:p>
          <a:p>
            <a:endParaRPr lang="id-ID" dirty="0" smtClean="0"/>
          </a:p>
          <a:p>
            <a:endParaRPr lang="id-ID" dirty="0"/>
          </a:p>
        </p:txBody>
      </p:sp>
      <p:sp>
        <p:nvSpPr>
          <p:cNvPr id="11" name="Subtitle 2"/>
          <p:cNvSpPr>
            <a:spLocks noGrp="1"/>
          </p:cNvSpPr>
          <p:nvPr>
            <p:ph type="subTitle" idx="1"/>
          </p:nvPr>
        </p:nvSpPr>
        <p:spPr>
          <a:xfrm>
            <a:off x="926166" y="4230127"/>
            <a:ext cx="4488517" cy="916174"/>
          </a:xfrm>
        </p:spPr>
        <p:txBody>
          <a:bodyPr>
            <a:normAutofit/>
          </a:bodyPr>
          <a:lstStyle/>
          <a:p>
            <a:pPr algn="l"/>
            <a:r>
              <a:rPr lang="id-ID" sz="3200" dirty="0" smtClean="0">
                <a:solidFill>
                  <a:srgbClr val="00B0F0"/>
                </a:solidFill>
              </a:rPr>
              <a:t>AHMAD FAISAL, ST., MT</a:t>
            </a:r>
            <a:endParaRPr lang="en-GB" sz="3200" dirty="0">
              <a:solidFill>
                <a:srgbClr val="00B0F0"/>
              </a:solidFill>
            </a:endParaRPr>
          </a:p>
        </p:txBody>
      </p:sp>
      <p:sp>
        <p:nvSpPr>
          <p:cNvPr id="12" name="Content Placeholder 2"/>
          <p:cNvSpPr txBox="1">
            <a:spLocks/>
          </p:cNvSpPr>
          <p:nvPr/>
        </p:nvSpPr>
        <p:spPr>
          <a:xfrm>
            <a:off x="926166" y="3154628"/>
            <a:ext cx="8586544" cy="153358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d-ID" sz="3200" b="1" dirty="0" smtClean="0"/>
              <a:t>PRODUKSI ENERGI LISTRIK </a:t>
            </a:r>
          </a:p>
          <a:p>
            <a:pPr marL="457200" indent="-457200" algn="l">
              <a:buFontTx/>
              <a:buChar char="-"/>
            </a:pPr>
            <a:r>
              <a:rPr lang="id-ID" sz="3200" b="1" dirty="0" smtClean="0"/>
              <a:t>Sel Surya</a:t>
            </a:r>
          </a:p>
        </p:txBody>
      </p:sp>
    </p:spTree>
    <p:extLst>
      <p:ext uri="{BB962C8B-B14F-4D97-AF65-F5344CB8AC3E}">
        <p14:creationId xmlns:p14="http://schemas.microsoft.com/office/powerpoint/2010/main" val="21265887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s://image.slidesharecdn.com/334270180-perencanaan-plts-terpusat-170902133148/95/334270180-perencanaanpltsterpusat-45-638.jpg?cb=1504359151"/>
          <p:cNvPicPr>
            <a:picLocks noChangeAspect="1" noChangeArrowheads="1"/>
          </p:cNvPicPr>
          <p:nvPr/>
        </p:nvPicPr>
        <p:blipFill rotWithShape="1">
          <a:blip r:embed="rId2">
            <a:extLst>
              <a:ext uri="{28A0092B-C50C-407E-A947-70E740481C1C}">
                <a14:useLocalDpi xmlns:a14="http://schemas.microsoft.com/office/drawing/2010/main" val="0"/>
              </a:ext>
            </a:extLst>
          </a:blip>
          <a:srcRect l="12671" t="7550" r="9667" b="19719"/>
          <a:stretch/>
        </p:blipFill>
        <p:spPr bwMode="auto">
          <a:xfrm>
            <a:off x="887360" y="1444675"/>
            <a:ext cx="5208640" cy="3662326"/>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a:spLocks noGrp="1"/>
          </p:cNvSpPr>
          <p:nvPr>
            <p:ph type="title"/>
          </p:nvPr>
        </p:nvSpPr>
        <p:spPr>
          <a:xfrm>
            <a:off x="838200" y="365125"/>
            <a:ext cx="10515600" cy="711507"/>
          </a:xfrm>
        </p:spPr>
        <p:txBody>
          <a:bodyPr>
            <a:normAutofit/>
          </a:bodyPr>
          <a:lstStyle/>
          <a:p>
            <a:r>
              <a:rPr lang="id-ID" b="1" dirty="0" smtClean="0">
                <a:solidFill>
                  <a:srgbClr val="00B0F0"/>
                </a:solidFill>
              </a:rPr>
              <a:t>4.2. Hubungan Seri Sel </a:t>
            </a:r>
            <a:r>
              <a:rPr lang="id-ID" b="1" dirty="0">
                <a:solidFill>
                  <a:srgbClr val="00B0F0"/>
                </a:solidFill>
              </a:rPr>
              <a:t>S</a:t>
            </a:r>
            <a:r>
              <a:rPr lang="id-ID" b="1" dirty="0" smtClean="0">
                <a:solidFill>
                  <a:srgbClr val="00B0F0"/>
                </a:solidFill>
              </a:rPr>
              <a:t>urya</a:t>
            </a:r>
            <a:endParaRPr lang="id-ID" b="1" dirty="0">
              <a:solidFill>
                <a:srgbClr val="00B0F0"/>
              </a:solidFill>
            </a:endParaRPr>
          </a:p>
        </p:txBody>
      </p:sp>
      <p:sp>
        <p:nvSpPr>
          <p:cNvPr id="6" name="Rectangle 5"/>
          <p:cNvSpPr/>
          <p:nvPr/>
        </p:nvSpPr>
        <p:spPr>
          <a:xfrm>
            <a:off x="1028174" y="5463688"/>
            <a:ext cx="4564776" cy="461665"/>
          </a:xfrm>
          <a:prstGeom prst="rect">
            <a:avLst/>
          </a:prstGeom>
        </p:spPr>
        <p:txBody>
          <a:bodyPr wrap="none">
            <a:spAutoFit/>
          </a:bodyPr>
          <a:lstStyle/>
          <a:p>
            <a:r>
              <a:rPr lang="id-ID" sz="2400" dirty="0" smtClean="0"/>
              <a:t>Gambar </a:t>
            </a:r>
            <a:r>
              <a:rPr lang="id-ID" sz="2400" dirty="0"/>
              <a:t>5</a:t>
            </a:r>
            <a:r>
              <a:rPr lang="id-ID" sz="2400" dirty="0" smtClean="0"/>
              <a:t>. Hubungan seri </a:t>
            </a:r>
            <a:r>
              <a:rPr lang="id-ID" sz="2400" dirty="0"/>
              <a:t>s</a:t>
            </a:r>
            <a:r>
              <a:rPr lang="id-ID" sz="2400" dirty="0" smtClean="0"/>
              <a:t>el </a:t>
            </a:r>
            <a:r>
              <a:rPr lang="id-ID" sz="2400" dirty="0"/>
              <a:t>s</a:t>
            </a:r>
            <a:r>
              <a:rPr lang="id-ID" sz="2400" dirty="0" smtClean="0"/>
              <a:t>urya</a:t>
            </a:r>
            <a:endParaRPr lang="id-ID" sz="2400" dirty="0"/>
          </a:p>
        </p:txBody>
      </p:sp>
      <p:sp>
        <p:nvSpPr>
          <p:cNvPr id="7" name="Rectangle 6"/>
          <p:cNvSpPr/>
          <p:nvPr/>
        </p:nvSpPr>
        <p:spPr>
          <a:xfrm>
            <a:off x="6638072" y="1444675"/>
            <a:ext cx="4010264" cy="1200329"/>
          </a:xfrm>
          <a:prstGeom prst="rect">
            <a:avLst/>
          </a:prstGeom>
        </p:spPr>
        <p:txBody>
          <a:bodyPr wrap="square">
            <a:spAutoFit/>
          </a:bodyPr>
          <a:lstStyle/>
          <a:p>
            <a:r>
              <a:rPr lang="id-ID" sz="2400" dirty="0" smtClean="0"/>
              <a:t>Cara menghubungan seri pada sel surya dan panel surya adalah sama</a:t>
            </a:r>
            <a:endParaRPr lang="id-ID" sz="2400" dirty="0"/>
          </a:p>
        </p:txBody>
      </p:sp>
      <p:pic>
        <p:nvPicPr>
          <p:cNvPr id="8" name="Picture 6" descr="http://1.bp.blogspot.com/-EBGSBKY0JOI/U3m1yVBAQjI/AAAAAAAAAF0/CxvbAxFdzkc/s1600/mpp15.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7175" y="2554185"/>
            <a:ext cx="3612057" cy="3140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7864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711507"/>
          </a:xfrm>
        </p:spPr>
        <p:txBody>
          <a:bodyPr>
            <a:normAutofit/>
          </a:bodyPr>
          <a:lstStyle/>
          <a:p>
            <a:r>
              <a:rPr lang="id-ID" b="1" dirty="0" smtClean="0">
                <a:solidFill>
                  <a:srgbClr val="00B0F0"/>
                </a:solidFill>
              </a:rPr>
              <a:t>4.3. Rangkaian Paralel</a:t>
            </a:r>
            <a:endParaRPr lang="id-ID" b="1" dirty="0">
              <a:solidFill>
                <a:srgbClr val="00B0F0"/>
              </a:solidFill>
            </a:endParaRPr>
          </a:p>
        </p:txBody>
      </p:sp>
      <p:pic>
        <p:nvPicPr>
          <p:cNvPr id="4098" name="Picture 2" descr="https://encrypted-tbn0.gstatic.com/images?q=tbn:ANd9GcRFah8AzvsFtaZz4d_knRLqtUT4jEpnVyaO9EozQV_JdL5LDN84Mg"/>
          <p:cNvPicPr>
            <a:picLocks noChangeAspect="1" noChangeArrowheads="1"/>
          </p:cNvPicPr>
          <p:nvPr/>
        </p:nvPicPr>
        <p:blipFill rotWithShape="1">
          <a:blip r:embed="rId2">
            <a:extLst>
              <a:ext uri="{28A0092B-C50C-407E-A947-70E740481C1C}">
                <a14:useLocalDpi xmlns:a14="http://schemas.microsoft.com/office/drawing/2010/main" val="0"/>
              </a:ext>
            </a:extLst>
          </a:blip>
          <a:srcRect b="38387"/>
          <a:stretch/>
        </p:blipFill>
        <p:spPr bwMode="auto">
          <a:xfrm>
            <a:off x="1146442" y="1297080"/>
            <a:ext cx="3792794" cy="403141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1146442" y="5548938"/>
            <a:ext cx="3762248" cy="461665"/>
          </a:xfrm>
          <a:prstGeom prst="rect">
            <a:avLst/>
          </a:prstGeom>
        </p:spPr>
        <p:txBody>
          <a:bodyPr wrap="none">
            <a:spAutoFit/>
          </a:bodyPr>
          <a:lstStyle/>
          <a:p>
            <a:r>
              <a:rPr lang="id-ID" sz="2400" dirty="0" smtClean="0"/>
              <a:t>Gambar 6. </a:t>
            </a:r>
            <a:r>
              <a:rPr lang="id-ID" sz="2400" dirty="0"/>
              <a:t>R</a:t>
            </a:r>
            <a:r>
              <a:rPr lang="id-ID" sz="2400" dirty="0" smtClean="0"/>
              <a:t>angkaian paralel</a:t>
            </a:r>
            <a:endParaRPr lang="id-ID" sz="2400" dirty="0"/>
          </a:p>
        </p:txBody>
      </p:sp>
      <p:sp>
        <p:nvSpPr>
          <p:cNvPr id="7" name="Rectangle 6"/>
          <p:cNvSpPr/>
          <p:nvPr/>
        </p:nvSpPr>
        <p:spPr>
          <a:xfrm>
            <a:off x="6218903" y="1562510"/>
            <a:ext cx="4267201" cy="1680588"/>
          </a:xfrm>
          <a:prstGeom prst="rect">
            <a:avLst/>
          </a:prstGeom>
        </p:spPr>
        <p:txBody>
          <a:bodyPr wrap="square">
            <a:spAutoFit/>
          </a:bodyPr>
          <a:lstStyle/>
          <a:p>
            <a:pPr>
              <a:lnSpc>
                <a:spcPct val="107000"/>
              </a:lnSpc>
              <a:spcAft>
                <a:spcPts val="800"/>
              </a:spcAft>
            </a:pPr>
            <a:r>
              <a:rPr lang="id-ID" sz="2800" b="1" dirty="0" smtClean="0">
                <a:latin typeface="Times New Roman" panose="02020603050405020304" pitchFamily="18" charset="0"/>
                <a:ea typeface="Calibri" panose="020F0502020204030204" pitchFamily="34" charset="0"/>
                <a:cs typeface="Times New Roman" panose="02020603050405020304" pitchFamily="18" charset="0"/>
              </a:rPr>
              <a:t>Persamaan matematis</a:t>
            </a:r>
          </a:p>
          <a:p>
            <a:pPr>
              <a:lnSpc>
                <a:spcPct val="107000"/>
              </a:lnSpc>
              <a:spcAft>
                <a:spcPts val="800"/>
              </a:spcAft>
            </a:pPr>
            <a:r>
              <a:rPr lang="id-ID" sz="2800" b="1" dirty="0" smtClean="0">
                <a:latin typeface="Times New Roman" panose="02020603050405020304" pitchFamily="18" charset="0"/>
                <a:ea typeface="Calibri" panose="020F0502020204030204" pitchFamily="34" charset="0"/>
                <a:cs typeface="Times New Roman" panose="02020603050405020304" pitchFamily="18" charset="0"/>
              </a:rPr>
              <a:t>V </a:t>
            </a:r>
            <a:r>
              <a:rPr lang="id-ID" sz="2800" b="1" dirty="0">
                <a:latin typeface="Times New Roman" panose="02020603050405020304" pitchFamily="18" charset="0"/>
                <a:ea typeface="Calibri" panose="020F0502020204030204" pitchFamily="34" charset="0"/>
                <a:cs typeface="Times New Roman" panose="02020603050405020304" pitchFamily="18" charset="0"/>
              </a:rPr>
              <a:t>= </a:t>
            </a:r>
            <a:r>
              <a:rPr lang="id-ID" sz="2800" b="1" dirty="0" smtClean="0">
                <a:latin typeface="Times New Roman" panose="02020603050405020304" pitchFamily="18" charset="0"/>
                <a:ea typeface="Calibri" panose="020F0502020204030204" pitchFamily="34" charset="0"/>
                <a:cs typeface="Times New Roman" panose="02020603050405020304" pitchFamily="18" charset="0"/>
              </a:rPr>
              <a:t>V</a:t>
            </a:r>
            <a:r>
              <a:rPr lang="id-ID" sz="2800" b="1"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id-ID" sz="2800" b="1" dirty="0" smtClean="0">
                <a:latin typeface="Times New Roman" panose="02020603050405020304" pitchFamily="18" charset="0"/>
                <a:ea typeface="Calibri" panose="020F0502020204030204" pitchFamily="34" charset="0"/>
                <a:cs typeface="Times New Roman" panose="02020603050405020304" pitchFamily="18" charset="0"/>
              </a:rPr>
              <a:t> </a:t>
            </a:r>
            <a:r>
              <a:rPr lang="id-ID" sz="2800" b="1" dirty="0">
                <a:latin typeface="Times New Roman" panose="02020603050405020304" pitchFamily="18" charset="0"/>
                <a:ea typeface="Calibri" panose="020F0502020204030204" pitchFamily="34" charset="0"/>
                <a:cs typeface="Times New Roman" panose="02020603050405020304" pitchFamily="18" charset="0"/>
              </a:rPr>
              <a:t>= </a:t>
            </a:r>
            <a:r>
              <a:rPr lang="id-ID" sz="2800" b="1" dirty="0" smtClean="0">
                <a:latin typeface="Times New Roman" panose="02020603050405020304" pitchFamily="18" charset="0"/>
                <a:ea typeface="Calibri" panose="020F0502020204030204" pitchFamily="34" charset="0"/>
                <a:cs typeface="Times New Roman" panose="02020603050405020304" pitchFamily="18" charset="0"/>
              </a:rPr>
              <a:t>V</a:t>
            </a:r>
            <a:r>
              <a:rPr lang="id-ID" sz="2800" b="1" baseline="-25000" dirty="0" smtClean="0">
                <a:latin typeface="Times New Roman" panose="02020603050405020304" pitchFamily="18" charset="0"/>
                <a:ea typeface="Calibri" panose="020F0502020204030204" pitchFamily="34" charset="0"/>
                <a:cs typeface="Times New Roman" panose="02020603050405020304" pitchFamily="18" charset="0"/>
              </a:rPr>
              <a:t>2</a:t>
            </a:r>
            <a:r>
              <a:rPr lang="id-ID" sz="2800" b="1" dirty="0" smtClean="0">
                <a:latin typeface="Times New Roman" panose="02020603050405020304" pitchFamily="18" charset="0"/>
                <a:ea typeface="Calibri" panose="020F0502020204030204" pitchFamily="34" charset="0"/>
                <a:cs typeface="Times New Roman" panose="02020603050405020304" pitchFamily="18" charset="0"/>
              </a:rPr>
              <a:t> </a:t>
            </a:r>
            <a:r>
              <a:rPr lang="id-ID" sz="2800" b="1" dirty="0">
                <a:latin typeface="Times New Roman" panose="02020603050405020304" pitchFamily="18" charset="0"/>
                <a:ea typeface="Calibri" panose="020F0502020204030204" pitchFamily="34" charset="0"/>
                <a:cs typeface="Times New Roman" panose="02020603050405020304" pitchFamily="18" charset="0"/>
              </a:rPr>
              <a:t>= </a:t>
            </a:r>
            <a:r>
              <a:rPr lang="id-ID" sz="2800" b="1" dirty="0" smtClean="0">
                <a:latin typeface="Times New Roman" panose="02020603050405020304" pitchFamily="18" charset="0"/>
                <a:ea typeface="Calibri" panose="020F0502020204030204" pitchFamily="34" charset="0"/>
                <a:cs typeface="Times New Roman" panose="02020603050405020304" pitchFamily="18" charset="0"/>
              </a:rPr>
              <a:t>V</a:t>
            </a:r>
            <a:r>
              <a:rPr lang="id-ID" sz="2800" b="1" baseline="-25000" dirty="0" smtClean="0">
                <a:latin typeface="Times New Roman" panose="02020603050405020304" pitchFamily="18" charset="0"/>
                <a:ea typeface="Calibri" panose="020F0502020204030204" pitchFamily="34" charset="0"/>
                <a:cs typeface="Times New Roman" panose="02020603050405020304" pitchFamily="18" charset="0"/>
              </a:rPr>
              <a:t>3</a:t>
            </a:r>
            <a:endParaRPr lang="id-ID" sz="14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d-ID" sz="2800" b="1" dirty="0" smtClean="0">
                <a:latin typeface="Times New Roman" panose="02020603050405020304" pitchFamily="18" charset="0"/>
                <a:ea typeface="Calibri" panose="020F0502020204030204" pitchFamily="34" charset="0"/>
                <a:cs typeface="Times New Roman" panose="02020603050405020304" pitchFamily="18" charset="0"/>
              </a:rPr>
              <a:t>I </a:t>
            </a:r>
            <a:r>
              <a:rPr lang="id-ID" sz="2800" b="1" dirty="0">
                <a:latin typeface="Times New Roman" panose="02020603050405020304" pitchFamily="18" charset="0"/>
                <a:ea typeface="Calibri" panose="020F0502020204030204" pitchFamily="34" charset="0"/>
                <a:cs typeface="Times New Roman" panose="02020603050405020304" pitchFamily="18" charset="0"/>
              </a:rPr>
              <a:t>= </a:t>
            </a:r>
            <a:r>
              <a:rPr lang="id-ID" sz="2800" b="1" dirty="0" smtClean="0">
                <a:latin typeface="Times New Roman" panose="02020603050405020304" pitchFamily="18" charset="0"/>
                <a:ea typeface="Calibri" panose="020F0502020204030204" pitchFamily="34" charset="0"/>
                <a:cs typeface="Times New Roman" panose="02020603050405020304" pitchFamily="18" charset="0"/>
              </a:rPr>
              <a:t>I</a:t>
            </a:r>
            <a:r>
              <a:rPr lang="id-ID" sz="2800" b="1"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id-ID" sz="2800" b="1" dirty="0" smtClean="0">
                <a:latin typeface="Times New Roman" panose="02020603050405020304" pitchFamily="18" charset="0"/>
                <a:ea typeface="Calibri" panose="020F0502020204030204" pitchFamily="34" charset="0"/>
                <a:cs typeface="Times New Roman" panose="02020603050405020304" pitchFamily="18" charset="0"/>
              </a:rPr>
              <a:t> </a:t>
            </a:r>
            <a:r>
              <a:rPr lang="id-ID" sz="2800" b="1" dirty="0">
                <a:latin typeface="Times New Roman" panose="02020603050405020304" pitchFamily="18" charset="0"/>
                <a:ea typeface="Calibri" panose="020F0502020204030204" pitchFamily="34" charset="0"/>
                <a:cs typeface="Times New Roman" panose="02020603050405020304" pitchFamily="18" charset="0"/>
              </a:rPr>
              <a:t>+ </a:t>
            </a:r>
            <a:r>
              <a:rPr lang="id-ID" sz="2800" b="1" dirty="0" smtClean="0">
                <a:latin typeface="Times New Roman" panose="02020603050405020304" pitchFamily="18" charset="0"/>
                <a:ea typeface="Calibri" panose="020F0502020204030204" pitchFamily="34" charset="0"/>
                <a:cs typeface="Times New Roman" panose="02020603050405020304" pitchFamily="18" charset="0"/>
              </a:rPr>
              <a:t>I</a:t>
            </a:r>
            <a:r>
              <a:rPr lang="id-ID" sz="2800" b="1" baseline="-25000" dirty="0" smtClean="0">
                <a:latin typeface="Times New Roman" panose="02020603050405020304" pitchFamily="18" charset="0"/>
                <a:ea typeface="Calibri" panose="020F0502020204030204" pitchFamily="34" charset="0"/>
                <a:cs typeface="Times New Roman" panose="02020603050405020304" pitchFamily="18" charset="0"/>
              </a:rPr>
              <a:t>2</a:t>
            </a:r>
            <a:r>
              <a:rPr lang="id-ID" sz="2800" b="1" dirty="0" smtClean="0">
                <a:latin typeface="Times New Roman" panose="02020603050405020304" pitchFamily="18" charset="0"/>
                <a:ea typeface="Calibri" panose="020F0502020204030204" pitchFamily="34" charset="0"/>
                <a:cs typeface="Times New Roman" panose="02020603050405020304" pitchFamily="18" charset="0"/>
              </a:rPr>
              <a:t> </a:t>
            </a:r>
            <a:r>
              <a:rPr lang="id-ID" sz="2800" b="1" dirty="0">
                <a:latin typeface="Times New Roman" panose="02020603050405020304" pitchFamily="18" charset="0"/>
                <a:ea typeface="Calibri" panose="020F0502020204030204" pitchFamily="34" charset="0"/>
                <a:cs typeface="Times New Roman" panose="02020603050405020304" pitchFamily="18" charset="0"/>
              </a:rPr>
              <a:t>+</a:t>
            </a:r>
            <a:r>
              <a:rPr lang="id-ID" sz="2800" b="1" baseline="-25000" dirty="0">
                <a:latin typeface="Times New Roman" panose="02020603050405020304" pitchFamily="18" charset="0"/>
                <a:ea typeface="Calibri" panose="020F0502020204030204" pitchFamily="34" charset="0"/>
                <a:cs typeface="Times New Roman" panose="02020603050405020304" pitchFamily="18" charset="0"/>
              </a:rPr>
              <a:t> </a:t>
            </a:r>
            <a:r>
              <a:rPr lang="id-ID" sz="2800" b="1" dirty="0" smtClean="0">
                <a:latin typeface="Times New Roman" panose="02020603050405020304" pitchFamily="18" charset="0"/>
                <a:ea typeface="Calibri" panose="020F0502020204030204" pitchFamily="34" charset="0"/>
                <a:cs typeface="Times New Roman" panose="02020603050405020304" pitchFamily="18" charset="0"/>
              </a:rPr>
              <a:t>I</a:t>
            </a:r>
            <a:r>
              <a:rPr lang="id-ID" sz="2800" b="1" baseline="-25000" dirty="0" smtClean="0">
                <a:latin typeface="Times New Roman" panose="02020603050405020304" pitchFamily="18" charset="0"/>
                <a:ea typeface="Calibri" panose="020F0502020204030204" pitchFamily="34" charset="0"/>
                <a:cs typeface="Times New Roman" panose="02020603050405020304" pitchFamily="18" charset="0"/>
              </a:rPr>
              <a:t>3</a:t>
            </a:r>
            <a:endParaRPr lang="id-ID" sz="1400"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7"/>
          <p:cNvSpPr/>
          <p:nvPr/>
        </p:nvSpPr>
        <p:spPr>
          <a:xfrm>
            <a:off x="6696761" y="4035828"/>
            <a:ext cx="4025316" cy="1292662"/>
          </a:xfrm>
          <a:prstGeom prst="rect">
            <a:avLst/>
          </a:prstGeom>
        </p:spPr>
        <p:txBody>
          <a:bodyPr wrap="square">
            <a:spAutoFit/>
          </a:bodyPr>
          <a:lstStyle/>
          <a:p>
            <a:r>
              <a:rPr lang="id-ID" b="1" dirty="0" smtClean="0">
                <a:latin typeface="Times New Roman" panose="02020603050405020304" pitchFamily="18" charset="0"/>
                <a:ea typeface="Calibri" panose="020F0502020204030204" pitchFamily="34" charset="0"/>
                <a:cs typeface="Times New Roman" panose="02020603050405020304" pitchFamily="18" charset="0"/>
              </a:rPr>
              <a:t>Dimana :</a:t>
            </a:r>
          </a:p>
          <a:p>
            <a:r>
              <a:rPr lang="id-ID"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id-ID"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id-ID" sz="2000" b="1" baseline="-25000" dirty="0" smtClean="0">
                <a:latin typeface="Times New Roman" panose="02020603050405020304" pitchFamily="18" charset="0"/>
                <a:ea typeface="Calibri" panose="020F0502020204030204" pitchFamily="34" charset="0"/>
                <a:cs typeface="Times New Roman" panose="02020603050405020304" pitchFamily="18" charset="0"/>
              </a:rPr>
              <a:t>  </a:t>
            </a:r>
            <a:r>
              <a:rPr lang="id-ID" sz="2000" dirty="0" smtClean="0">
                <a:latin typeface="Times New Roman" panose="02020603050405020304" pitchFamily="18" charset="0"/>
                <a:cs typeface="Times New Roman" panose="02020603050405020304" pitchFamily="18" charset="0"/>
              </a:rPr>
              <a:t>= Hambatan pengganti paralel</a:t>
            </a:r>
          </a:p>
          <a:p>
            <a:r>
              <a:rPr lang="id-ID" sz="2000" dirty="0" smtClean="0">
                <a:latin typeface="Times New Roman" panose="02020603050405020304" pitchFamily="18" charset="0"/>
                <a:cs typeface="Times New Roman" panose="02020603050405020304" pitchFamily="18" charset="0"/>
              </a:rPr>
              <a:t>I    = Arus</a:t>
            </a:r>
          </a:p>
          <a:p>
            <a:r>
              <a:rPr lang="id-ID" sz="2000" dirty="0" smtClean="0">
                <a:latin typeface="Times New Roman" panose="02020603050405020304" pitchFamily="18" charset="0"/>
                <a:cs typeface="Times New Roman" panose="02020603050405020304" pitchFamily="18" charset="0"/>
              </a:rPr>
              <a:t>V   = Tegangan</a:t>
            </a:r>
            <a:endParaRPr lang="id-ID" sz="20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5" name="Rectangle 4"/>
              <p:cNvSpPr/>
              <p:nvPr/>
            </p:nvSpPr>
            <p:spPr>
              <a:xfrm>
                <a:off x="6218903" y="3243098"/>
                <a:ext cx="2534092" cy="76014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id-ID" sz="2000" b="1" i="1" smtClean="0">
                              <a:latin typeface="Cambria Math" panose="02040503050406030204" pitchFamily="18" charset="0"/>
                            </a:rPr>
                          </m:ctrlPr>
                        </m:fPr>
                        <m:num>
                          <m:r>
                            <a:rPr lang="id-ID" sz="2000" b="1" i="0">
                              <a:latin typeface="Cambria Math" panose="02040503050406030204" pitchFamily="18" charset="0"/>
                            </a:rPr>
                            <m:t>𝟏</m:t>
                          </m:r>
                        </m:num>
                        <m:den>
                          <m:sSub>
                            <m:sSubPr>
                              <m:ctrlPr>
                                <a:rPr lang="id-ID" sz="2000" b="1" i="1">
                                  <a:latin typeface="Cambria Math" panose="02040503050406030204" pitchFamily="18" charset="0"/>
                                </a:rPr>
                              </m:ctrlPr>
                            </m:sSubPr>
                            <m:e>
                              <m:r>
                                <a:rPr lang="id-ID" sz="2000" b="1" i="0">
                                  <a:latin typeface="Cambria Math" panose="02040503050406030204" pitchFamily="18" charset="0"/>
                                </a:rPr>
                                <m:t>𝐑</m:t>
                              </m:r>
                            </m:e>
                            <m:sub>
                              <m:r>
                                <a:rPr lang="id-ID" sz="2000" b="1" i="0">
                                  <a:latin typeface="Cambria Math" panose="02040503050406030204" pitchFamily="18" charset="0"/>
                                </a:rPr>
                                <m:t>𝐩</m:t>
                              </m:r>
                            </m:sub>
                          </m:sSub>
                        </m:den>
                      </m:f>
                      <m:r>
                        <a:rPr lang="id-ID" sz="2000" b="1" i="0" smtClean="0">
                          <a:latin typeface="Cambria Math" panose="02040503050406030204" pitchFamily="18" charset="0"/>
                        </a:rPr>
                        <m:t> </m:t>
                      </m:r>
                      <m:r>
                        <a:rPr lang="id-ID" sz="2000" b="1" i="0">
                          <a:latin typeface="Cambria Math" panose="02040503050406030204" pitchFamily="18" charset="0"/>
                        </a:rPr>
                        <m:t>= </m:t>
                      </m:r>
                      <m:f>
                        <m:fPr>
                          <m:ctrlPr>
                            <a:rPr lang="id-ID" sz="2000" b="1" i="1">
                              <a:latin typeface="Cambria Math" panose="02040503050406030204" pitchFamily="18" charset="0"/>
                            </a:rPr>
                          </m:ctrlPr>
                        </m:fPr>
                        <m:num>
                          <m:r>
                            <a:rPr lang="id-ID" sz="2000" b="1" i="0">
                              <a:latin typeface="Cambria Math" panose="02040503050406030204" pitchFamily="18" charset="0"/>
                            </a:rPr>
                            <m:t>𝟏</m:t>
                          </m:r>
                        </m:num>
                        <m:den>
                          <m:sSub>
                            <m:sSubPr>
                              <m:ctrlPr>
                                <a:rPr lang="id-ID" sz="2000" b="1" i="1">
                                  <a:latin typeface="Cambria Math" panose="02040503050406030204" pitchFamily="18" charset="0"/>
                                </a:rPr>
                              </m:ctrlPr>
                            </m:sSubPr>
                            <m:e>
                              <m:r>
                                <a:rPr lang="id-ID" sz="2000" b="1" i="0">
                                  <a:latin typeface="Cambria Math" panose="02040503050406030204" pitchFamily="18" charset="0"/>
                                </a:rPr>
                                <m:t>𝐑</m:t>
                              </m:r>
                            </m:e>
                            <m:sub>
                              <m:r>
                                <a:rPr lang="id-ID" sz="2000" b="1" i="0">
                                  <a:latin typeface="Cambria Math" panose="02040503050406030204" pitchFamily="18" charset="0"/>
                                </a:rPr>
                                <m:t>𝟏</m:t>
                              </m:r>
                            </m:sub>
                          </m:sSub>
                        </m:den>
                      </m:f>
                      <m:r>
                        <a:rPr lang="id-ID" sz="2000" b="1" i="0">
                          <a:latin typeface="Cambria Math" panose="02040503050406030204" pitchFamily="18" charset="0"/>
                        </a:rPr>
                        <m:t>+</m:t>
                      </m:r>
                      <m:f>
                        <m:fPr>
                          <m:ctrlPr>
                            <a:rPr lang="id-ID" sz="2000" b="1" i="1">
                              <a:latin typeface="Cambria Math" panose="02040503050406030204" pitchFamily="18" charset="0"/>
                            </a:rPr>
                          </m:ctrlPr>
                        </m:fPr>
                        <m:num>
                          <m:r>
                            <a:rPr lang="id-ID" sz="2000" b="1" i="0">
                              <a:latin typeface="Cambria Math" panose="02040503050406030204" pitchFamily="18" charset="0"/>
                            </a:rPr>
                            <m:t>𝟏</m:t>
                          </m:r>
                        </m:num>
                        <m:den>
                          <m:sSub>
                            <m:sSubPr>
                              <m:ctrlPr>
                                <a:rPr lang="id-ID" sz="2000" b="1" i="1">
                                  <a:latin typeface="Cambria Math" panose="02040503050406030204" pitchFamily="18" charset="0"/>
                                </a:rPr>
                              </m:ctrlPr>
                            </m:sSubPr>
                            <m:e>
                              <m:r>
                                <a:rPr lang="id-ID" sz="2000" b="1" i="0">
                                  <a:latin typeface="Cambria Math" panose="02040503050406030204" pitchFamily="18" charset="0"/>
                                </a:rPr>
                                <m:t>𝐑</m:t>
                              </m:r>
                            </m:e>
                            <m:sub>
                              <m:r>
                                <a:rPr lang="id-ID" sz="2000" b="1" i="0">
                                  <a:latin typeface="Cambria Math" panose="02040503050406030204" pitchFamily="18" charset="0"/>
                                </a:rPr>
                                <m:t>𝟐</m:t>
                              </m:r>
                            </m:sub>
                          </m:sSub>
                        </m:den>
                      </m:f>
                      <m:r>
                        <a:rPr lang="id-ID" sz="2000" b="1" i="0">
                          <a:latin typeface="Cambria Math" panose="02040503050406030204" pitchFamily="18" charset="0"/>
                        </a:rPr>
                        <m:t>+</m:t>
                      </m:r>
                      <m:f>
                        <m:fPr>
                          <m:ctrlPr>
                            <a:rPr lang="id-ID" sz="2000" b="1" i="1">
                              <a:latin typeface="Cambria Math" panose="02040503050406030204" pitchFamily="18" charset="0"/>
                            </a:rPr>
                          </m:ctrlPr>
                        </m:fPr>
                        <m:num>
                          <m:r>
                            <a:rPr lang="id-ID" sz="2000" b="1" i="0">
                              <a:latin typeface="Cambria Math" panose="02040503050406030204" pitchFamily="18" charset="0"/>
                            </a:rPr>
                            <m:t>𝟏</m:t>
                          </m:r>
                        </m:num>
                        <m:den>
                          <m:sSub>
                            <m:sSubPr>
                              <m:ctrlPr>
                                <a:rPr lang="id-ID" sz="2000" b="1" i="1">
                                  <a:latin typeface="Cambria Math" panose="02040503050406030204" pitchFamily="18" charset="0"/>
                                </a:rPr>
                              </m:ctrlPr>
                            </m:sSubPr>
                            <m:e>
                              <m:r>
                                <a:rPr lang="id-ID" sz="2000" b="1" i="0">
                                  <a:latin typeface="Cambria Math" panose="02040503050406030204" pitchFamily="18" charset="0"/>
                                </a:rPr>
                                <m:t>𝐑</m:t>
                              </m:r>
                            </m:e>
                            <m:sub>
                              <m:r>
                                <a:rPr lang="id-ID" sz="2000" b="1" i="0">
                                  <a:latin typeface="Cambria Math" panose="02040503050406030204" pitchFamily="18" charset="0"/>
                                </a:rPr>
                                <m:t>𝟑</m:t>
                              </m:r>
                            </m:sub>
                          </m:sSub>
                        </m:den>
                      </m:f>
                    </m:oMath>
                  </m:oMathPara>
                </a14:m>
                <a:endParaRPr lang="id-ID" b="1" dirty="0"/>
              </a:p>
            </p:txBody>
          </p:sp>
        </mc:Choice>
        <mc:Fallback xmlns="">
          <p:sp>
            <p:nvSpPr>
              <p:cNvPr id="5" name="Rectangle 4"/>
              <p:cNvSpPr>
                <a:spLocks noRot="1" noChangeAspect="1" noMove="1" noResize="1" noEditPoints="1" noAdjustHandles="1" noChangeArrowheads="1" noChangeShapeType="1" noTextEdit="1"/>
              </p:cNvSpPr>
              <p:nvPr/>
            </p:nvSpPr>
            <p:spPr>
              <a:xfrm>
                <a:off x="6218903" y="3243098"/>
                <a:ext cx="2534092" cy="760144"/>
              </a:xfrm>
              <a:prstGeom prst="rect">
                <a:avLst/>
              </a:prstGeom>
              <a:blipFill rotWithShape="0">
                <a:blip r:embed="rId3"/>
                <a:stretch>
                  <a:fillRect/>
                </a:stretch>
              </a:blipFill>
            </p:spPr>
            <p:txBody>
              <a:bodyPr/>
              <a:lstStyle/>
              <a:p>
                <a:r>
                  <a:rPr lang="id-ID">
                    <a:noFill/>
                  </a:rPr>
                  <a:t> </a:t>
                </a:r>
              </a:p>
            </p:txBody>
          </p:sp>
        </mc:Fallback>
      </mc:AlternateContent>
    </p:spTree>
    <p:extLst>
      <p:ext uri="{BB962C8B-B14F-4D97-AF65-F5344CB8AC3E}">
        <p14:creationId xmlns:p14="http://schemas.microsoft.com/office/powerpoint/2010/main" val="42508854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711507"/>
          </a:xfrm>
        </p:spPr>
        <p:txBody>
          <a:bodyPr>
            <a:normAutofit/>
          </a:bodyPr>
          <a:lstStyle/>
          <a:p>
            <a:r>
              <a:rPr lang="id-ID" b="1" dirty="0" smtClean="0">
                <a:solidFill>
                  <a:srgbClr val="00B0F0"/>
                </a:solidFill>
              </a:rPr>
              <a:t>4.4. Hubungan Paralel Sel </a:t>
            </a:r>
            <a:r>
              <a:rPr lang="id-ID" b="1" dirty="0">
                <a:solidFill>
                  <a:srgbClr val="00B0F0"/>
                </a:solidFill>
              </a:rPr>
              <a:t>S</a:t>
            </a:r>
            <a:r>
              <a:rPr lang="id-ID" b="1" dirty="0" smtClean="0">
                <a:solidFill>
                  <a:srgbClr val="00B0F0"/>
                </a:solidFill>
              </a:rPr>
              <a:t>urya</a:t>
            </a:r>
            <a:endParaRPr lang="id-ID" b="1" dirty="0">
              <a:solidFill>
                <a:srgbClr val="00B0F0"/>
              </a:solidFill>
            </a:endParaRPr>
          </a:p>
        </p:txBody>
      </p:sp>
      <p:pic>
        <p:nvPicPr>
          <p:cNvPr id="6146" name="Picture 2" descr="https://image.slidesharecdn.com/334270180-perencanaan-plts-terpusat-170902133148/95/334270180-perencanaanpltsterpusat-48-638.jpg?cb=1504359151"/>
          <p:cNvPicPr>
            <a:picLocks noChangeAspect="1" noChangeArrowheads="1"/>
          </p:cNvPicPr>
          <p:nvPr/>
        </p:nvPicPr>
        <p:blipFill rotWithShape="1">
          <a:blip r:embed="rId2">
            <a:extLst>
              <a:ext uri="{28A0092B-C50C-407E-A947-70E740481C1C}">
                <a14:useLocalDpi xmlns:a14="http://schemas.microsoft.com/office/drawing/2010/main" val="0"/>
              </a:ext>
            </a:extLst>
          </a:blip>
          <a:srcRect l="18485" t="7474" r="15988" b="25936"/>
          <a:stretch/>
        </p:blipFill>
        <p:spPr bwMode="auto">
          <a:xfrm>
            <a:off x="995366" y="1315175"/>
            <a:ext cx="5486400" cy="4185919"/>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995366" y="5739638"/>
            <a:ext cx="4944815" cy="461665"/>
          </a:xfrm>
          <a:prstGeom prst="rect">
            <a:avLst/>
          </a:prstGeom>
        </p:spPr>
        <p:txBody>
          <a:bodyPr wrap="none">
            <a:spAutoFit/>
          </a:bodyPr>
          <a:lstStyle/>
          <a:p>
            <a:r>
              <a:rPr lang="id-ID" sz="2400" dirty="0" smtClean="0"/>
              <a:t>Gambar 7. Hubungan paralel </a:t>
            </a:r>
            <a:r>
              <a:rPr lang="id-ID" sz="2400" dirty="0"/>
              <a:t>s</a:t>
            </a:r>
            <a:r>
              <a:rPr lang="id-ID" sz="2400" dirty="0" smtClean="0"/>
              <a:t>el </a:t>
            </a:r>
            <a:r>
              <a:rPr lang="id-ID" sz="2400" dirty="0"/>
              <a:t>surya</a:t>
            </a:r>
          </a:p>
        </p:txBody>
      </p:sp>
      <p:sp>
        <p:nvSpPr>
          <p:cNvPr id="7" name="Rectangle 6"/>
          <p:cNvSpPr/>
          <p:nvPr/>
        </p:nvSpPr>
        <p:spPr>
          <a:xfrm>
            <a:off x="6769509" y="1607641"/>
            <a:ext cx="4010264" cy="1200329"/>
          </a:xfrm>
          <a:prstGeom prst="rect">
            <a:avLst/>
          </a:prstGeom>
        </p:spPr>
        <p:txBody>
          <a:bodyPr wrap="square">
            <a:spAutoFit/>
          </a:bodyPr>
          <a:lstStyle/>
          <a:p>
            <a:r>
              <a:rPr lang="id-ID" sz="2400" dirty="0" smtClean="0"/>
              <a:t>Cara menghubungan seri pada sel surya dan panel surya adalah sama</a:t>
            </a:r>
            <a:endParaRPr lang="id-ID" sz="2400" dirty="0"/>
          </a:p>
        </p:txBody>
      </p:sp>
      <p:sp>
        <p:nvSpPr>
          <p:cNvPr id="5" name="AutoShape 4" descr="Gambar terkai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pic>
        <p:nvPicPr>
          <p:cNvPr id="6152" name="Picture 8" descr="Gambar terkait"/>
          <p:cNvPicPr>
            <a:picLocks noChangeAspect="1" noChangeArrowheads="1"/>
          </p:cNvPicPr>
          <p:nvPr/>
        </p:nvPicPr>
        <p:blipFill rotWithShape="1">
          <a:blip r:embed="rId3">
            <a:extLst>
              <a:ext uri="{28A0092B-C50C-407E-A947-70E740481C1C}">
                <a14:useLocalDpi xmlns:a14="http://schemas.microsoft.com/office/drawing/2010/main" val="0"/>
              </a:ext>
            </a:extLst>
          </a:blip>
          <a:srcRect l="7505" t="10113" r="5854" b="23620"/>
          <a:stretch/>
        </p:blipFill>
        <p:spPr bwMode="auto">
          <a:xfrm>
            <a:off x="6297562" y="2807970"/>
            <a:ext cx="5265174" cy="30234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13389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Gambar terkai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0413" y="1589036"/>
            <a:ext cx="6702425" cy="365298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a:spLocks noGrp="1"/>
          </p:cNvSpPr>
          <p:nvPr>
            <p:ph type="title"/>
          </p:nvPr>
        </p:nvSpPr>
        <p:spPr>
          <a:xfrm>
            <a:off x="838200" y="365125"/>
            <a:ext cx="10515600" cy="711507"/>
          </a:xfrm>
        </p:spPr>
        <p:txBody>
          <a:bodyPr>
            <a:normAutofit/>
          </a:bodyPr>
          <a:lstStyle/>
          <a:p>
            <a:r>
              <a:rPr lang="id-ID" b="1" dirty="0" smtClean="0">
                <a:solidFill>
                  <a:srgbClr val="00B0F0"/>
                </a:solidFill>
              </a:rPr>
              <a:t>4.5. Rangkaian Campuran</a:t>
            </a:r>
            <a:endParaRPr lang="id-ID" b="1" dirty="0">
              <a:solidFill>
                <a:srgbClr val="00B0F0"/>
              </a:solidFill>
            </a:endParaRPr>
          </a:p>
        </p:txBody>
      </p:sp>
      <p:sp>
        <p:nvSpPr>
          <p:cNvPr id="6" name="Rectangle 5"/>
          <p:cNvSpPr/>
          <p:nvPr/>
        </p:nvSpPr>
        <p:spPr>
          <a:xfrm>
            <a:off x="1630413" y="5523587"/>
            <a:ext cx="4163640" cy="461665"/>
          </a:xfrm>
          <a:prstGeom prst="rect">
            <a:avLst/>
          </a:prstGeom>
        </p:spPr>
        <p:txBody>
          <a:bodyPr wrap="none">
            <a:spAutoFit/>
          </a:bodyPr>
          <a:lstStyle/>
          <a:p>
            <a:r>
              <a:rPr lang="id-ID" sz="2400" dirty="0" smtClean="0"/>
              <a:t>Gambar </a:t>
            </a:r>
            <a:r>
              <a:rPr lang="id-ID" sz="2400" dirty="0"/>
              <a:t>8</a:t>
            </a:r>
            <a:r>
              <a:rPr lang="id-ID" sz="2400" dirty="0" smtClean="0"/>
              <a:t>. Rangkaian campuran</a:t>
            </a:r>
            <a:endParaRPr lang="id-ID" sz="2400" dirty="0"/>
          </a:p>
        </p:txBody>
      </p:sp>
    </p:spTree>
    <p:extLst>
      <p:ext uri="{BB962C8B-B14F-4D97-AF65-F5344CB8AC3E}">
        <p14:creationId xmlns:p14="http://schemas.microsoft.com/office/powerpoint/2010/main" val="38697778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Gambar terkai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033" y="899651"/>
            <a:ext cx="5153844" cy="5153844"/>
          </a:xfrm>
          <a:prstGeom prst="rect">
            <a:avLst/>
          </a:prstGeom>
          <a:noFill/>
          <a:extLst>
            <a:ext uri="{909E8E84-426E-40DD-AFC4-6F175D3DCCD1}">
              <a14:hiddenFill xmlns:a14="http://schemas.microsoft.com/office/drawing/2010/main">
                <a:solidFill>
                  <a:srgbClr val="FFFFFF"/>
                </a:solidFill>
              </a14:hiddenFill>
            </a:ext>
          </a:extLst>
        </p:spPr>
      </p:pic>
      <p:pic>
        <p:nvPicPr>
          <p:cNvPr id="8196" name="Picture 4" descr="Gambar terkai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28672" y="899651"/>
            <a:ext cx="5715000" cy="48958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4421153" y="6179575"/>
            <a:ext cx="3415037" cy="369332"/>
          </a:xfrm>
          <a:prstGeom prst="rect">
            <a:avLst/>
          </a:prstGeom>
        </p:spPr>
        <p:txBody>
          <a:bodyPr wrap="none">
            <a:spAutoFit/>
          </a:bodyPr>
          <a:lstStyle/>
          <a:p>
            <a:r>
              <a:rPr lang="id-ID" dirty="0" smtClean="0">
                <a:latin typeface="verdana" panose="020B0604030504040204" pitchFamily="34" charset="0"/>
              </a:rPr>
              <a:t>Gambar 9. Sistem sel surya</a:t>
            </a:r>
            <a:endParaRPr lang="id-ID" dirty="0"/>
          </a:p>
        </p:txBody>
      </p:sp>
      <p:sp>
        <p:nvSpPr>
          <p:cNvPr id="7" name="Title 1"/>
          <p:cNvSpPr>
            <a:spLocks noGrp="1"/>
          </p:cNvSpPr>
          <p:nvPr>
            <p:ph type="title"/>
          </p:nvPr>
        </p:nvSpPr>
        <p:spPr>
          <a:xfrm>
            <a:off x="233517" y="62064"/>
            <a:ext cx="10515600" cy="711507"/>
          </a:xfrm>
        </p:spPr>
        <p:txBody>
          <a:bodyPr>
            <a:normAutofit/>
          </a:bodyPr>
          <a:lstStyle/>
          <a:p>
            <a:r>
              <a:rPr lang="id-ID" b="1" dirty="0" smtClean="0">
                <a:solidFill>
                  <a:srgbClr val="FF0000"/>
                </a:solidFill>
              </a:rPr>
              <a:t>6</a:t>
            </a:r>
            <a:r>
              <a:rPr lang="id-ID" b="1" dirty="0" smtClean="0">
                <a:solidFill>
                  <a:srgbClr val="FF0000"/>
                </a:solidFill>
              </a:rPr>
              <a:t>. SISTEM SEL SURYA</a:t>
            </a:r>
            <a:endParaRPr lang="id-ID" b="1" dirty="0">
              <a:solidFill>
                <a:srgbClr val="FF0000"/>
              </a:solidFill>
            </a:endParaRPr>
          </a:p>
        </p:txBody>
      </p:sp>
      <p:cxnSp>
        <p:nvCxnSpPr>
          <p:cNvPr id="9" name="Straight Connector 8"/>
          <p:cNvCxnSpPr/>
          <p:nvPr/>
        </p:nvCxnSpPr>
        <p:spPr>
          <a:xfrm>
            <a:off x="5914101" y="870156"/>
            <a:ext cx="0" cy="5006360"/>
          </a:xfrm>
          <a:prstGeom prst="line">
            <a:avLst/>
          </a:prstGeom>
          <a:ln w="539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4912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agaimana cara kerja panel surya menghasilkan listrik"/>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327355" y="435964"/>
            <a:ext cx="9278557" cy="64220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38062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1004"/>
          </a:xfrm>
        </p:spPr>
        <p:txBody>
          <a:bodyPr/>
          <a:lstStyle/>
          <a:p>
            <a:pPr algn="ctr"/>
            <a:r>
              <a:rPr lang="id-ID" b="1" dirty="0" smtClean="0">
                <a:solidFill>
                  <a:srgbClr val="FF0000"/>
                </a:solidFill>
              </a:rPr>
              <a:t>PUSTAKA</a:t>
            </a:r>
            <a:endParaRPr lang="id-ID" b="1" dirty="0">
              <a:solidFill>
                <a:srgbClr val="FF0000"/>
              </a:solidFill>
            </a:endParaRPr>
          </a:p>
        </p:txBody>
      </p:sp>
      <p:sp>
        <p:nvSpPr>
          <p:cNvPr id="3" name="Content Placeholder 2"/>
          <p:cNvSpPr>
            <a:spLocks noGrp="1"/>
          </p:cNvSpPr>
          <p:nvPr>
            <p:ph idx="1"/>
          </p:nvPr>
        </p:nvSpPr>
        <p:spPr>
          <a:xfrm>
            <a:off x="838200" y="1589651"/>
            <a:ext cx="10515600" cy="4351338"/>
          </a:xfrm>
        </p:spPr>
        <p:txBody>
          <a:bodyPr/>
          <a:lstStyle/>
          <a:p>
            <a:pPr marL="457200" lvl="0" indent="-457200">
              <a:buAutoNum type="arabicPeriod"/>
            </a:pPr>
            <a:r>
              <a:rPr lang="en-US" dirty="0" err="1"/>
              <a:t>Sulasno</a:t>
            </a:r>
            <a:r>
              <a:rPr lang="en-US" dirty="0"/>
              <a:t>. (2009). </a:t>
            </a:r>
            <a:r>
              <a:rPr lang="en-US" b="1" i="1" dirty="0" err="1"/>
              <a:t>Teknik</a:t>
            </a:r>
            <a:r>
              <a:rPr lang="en-US" b="1" i="1" dirty="0"/>
              <a:t> </a:t>
            </a:r>
            <a:r>
              <a:rPr lang="en-US" b="1" i="1" dirty="0" err="1"/>
              <a:t>Konversi</a:t>
            </a:r>
            <a:r>
              <a:rPr lang="en-US" b="1" i="1" dirty="0"/>
              <a:t> </a:t>
            </a:r>
            <a:r>
              <a:rPr lang="en-US" b="1" i="1" dirty="0" err="1"/>
              <a:t>Energi</a:t>
            </a:r>
            <a:r>
              <a:rPr lang="en-US" b="1" i="1" dirty="0"/>
              <a:t> </a:t>
            </a:r>
            <a:r>
              <a:rPr lang="en-US" b="1" i="1" dirty="0" err="1"/>
              <a:t>Listrik</a:t>
            </a:r>
            <a:r>
              <a:rPr lang="en-US" b="1" i="1" dirty="0"/>
              <a:t> </a:t>
            </a:r>
            <a:r>
              <a:rPr lang="en-US" b="1" i="1" dirty="0" err="1"/>
              <a:t>dan</a:t>
            </a:r>
            <a:r>
              <a:rPr lang="en-US" b="1" i="1" dirty="0"/>
              <a:t> </a:t>
            </a:r>
            <a:r>
              <a:rPr lang="en-US" b="1" i="1" dirty="0" err="1"/>
              <a:t>Sistem</a:t>
            </a:r>
            <a:r>
              <a:rPr lang="en-US" b="1" i="1" dirty="0"/>
              <a:t> </a:t>
            </a:r>
            <a:r>
              <a:rPr lang="en-US" b="1" i="1" dirty="0" err="1"/>
              <a:t>Pengaturan</a:t>
            </a:r>
            <a:r>
              <a:rPr lang="en-US" b="1" dirty="0"/>
              <a:t>.</a:t>
            </a:r>
            <a:r>
              <a:rPr lang="en-US" dirty="0"/>
              <a:t> Yogyakarta: </a:t>
            </a:r>
            <a:r>
              <a:rPr lang="en-US" dirty="0" err="1"/>
              <a:t>Graha</a:t>
            </a:r>
            <a:r>
              <a:rPr lang="en-US" dirty="0"/>
              <a:t> </a:t>
            </a:r>
            <a:r>
              <a:rPr lang="en-US" dirty="0" err="1"/>
              <a:t>Ilmu</a:t>
            </a:r>
            <a:r>
              <a:rPr lang="en-US" dirty="0"/>
              <a:t>.</a:t>
            </a:r>
            <a:endParaRPr lang="id-ID" dirty="0"/>
          </a:p>
          <a:p>
            <a:pPr marL="457200" lvl="0" indent="-457200">
              <a:buAutoNum type="arabicPeriod"/>
            </a:pPr>
            <a:r>
              <a:rPr lang="en-US" dirty="0" err="1"/>
              <a:t>Zuhal</a:t>
            </a:r>
            <a:r>
              <a:rPr lang="en-US" dirty="0"/>
              <a:t>, </a:t>
            </a:r>
            <a:r>
              <a:rPr lang="en-US" i="1" dirty="0" err="1"/>
              <a:t>Dasar</a:t>
            </a:r>
            <a:r>
              <a:rPr lang="en-US" i="1" dirty="0"/>
              <a:t> </a:t>
            </a:r>
            <a:r>
              <a:rPr lang="en-US" i="1" dirty="0" err="1"/>
              <a:t>Teknik</a:t>
            </a:r>
            <a:r>
              <a:rPr lang="en-US" i="1" dirty="0"/>
              <a:t>  </a:t>
            </a:r>
            <a:r>
              <a:rPr lang="en-US" i="1" dirty="0" err="1"/>
              <a:t>Tenaga</a:t>
            </a:r>
            <a:r>
              <a:rPr lang="en-US" i="1" dirty="0"/>
              <a:t> </a:t>
            </a:r>
            <a:r>
              <a:rPr lang="en-US" i="1" dirty="0" err="1"/>
              <a:t>Listrik</a:t>
            </a:r>
            <a:r>
              <a:rPr lang="en-US" i="1" dirty="0"/>
              <a:t> </a:t>
            </a:r>
            <a:r>
              <a:rPr lang="en-US" i="1" dirty="0" err="1"/>
              <a:t>dan</a:t>
            </a:r>
            <a:r>
              <a:rPr lang="en-US" i="1" dirty="0"/>
              <a:t> </a:t>
            </a:r>
            <a:r>
              <a:rPr lang="en-US" i="1" dirty="0" err="1"/>
              <a:t>Elektronika</a:t>
            </a:r>
            <a:r>
              <a:rPr lang="en-US" i="1" dirty="0"/>
              <a:t> </a:t>
            </a:r>
            <a:r>
              <a:rPr lang="en-US" i="1" dirty="0" err="1"/>
              <a:t>Daya</a:t>
            </a:r>
            <a:r>
              <a:rPr lang="en-US" dirty="0"/>
              <a:t>, PT. </a:t>
            </a:r>
            <a:r>
              <a:rPr lang="en-US" dirty="0" err="1"/>
              <a:t>Gramedia</a:t>
            </a:r>
            <a:r>
              <a:rPr lang="en-US" dirty="0"/>
              <a:t> </a:t>
            </a:r>
            <a:r>
              <a:rPr lang="en-US" dirty="0" err="1"/>
              <a:t>Pustaka</a:t>
            </a:r>
            <a:r>
              <a:rPr lang="en-US" dirty="0"/>
              <a:t> </a:t>
            </a:r>
            <a:r>
              <a:rPr lang="en-US" dirty="0" err="1"/>
              <a:t>utama</a:t>
            </a:r>
            <a:r>
              <a:rPr lang="en-US" dirty="0"/>
              <a:t>, Jakarta, 1993</a:t>
            </a:r>
            <a:r>
              <a:rPr lang="en-US" dirty="0" smtClean="0"/>
              <a:t>.</a:t>
            </a:r>
            <a:endParaRPr lang="id-ID" dirty="0" smtClean="0"/>
          </a:p>
          <a:p>
            <a:pPr marL="457200" lvl="0" indent="-457200">
              <a:buAutoNum type="arabicPeriod"/>
            </a:pPr>
            <a:r>
              <a:rPr lang="id-ID" dirty="0">
                <a:hlinkClick r:id="rId2"/>
              </a:rPr>
              <a:t>http://</a:t>
            </a:r>
            <a:r>
              <a:rPr lang="id-ID" dirty="0" smtClean="0">
                <a:hlinkClick r:id="rId2"/>
              </a:rPr>
              <a:t>myelectronicnote.blogspot.com/2018/05/cara-kerja-sistim-solar-cell.html</a:t>
            </a:r>
            <a:endParaRPr lang="id-ID" dirty="0" smtClean="0"/>
          </a:p>
          <a:p>
            <a:pPr marL="457200" lvl="0" indent="-457200">
              <a:buAutoNum type="arabicPeriod"/>
            </a:pPr>
            <a:r>
              <a:rPr lang="id-ID" dirty="0">
                <a:hlinkClick r:id="rId3"/>
              </a:rPr>
              <a:t>https://janaloka.com/rangkaian-seri-dan-pararel-dalam-sistem-listrik-surya/</a:t>
            </a:r>
            <a:endParaRPr lang="id-ID" dirty="0"/>
          </a:p>
          <a:p>
            <a:pPr marL="0" indent="0">
              <a:buNone/>
            </a:pPr>
            <a:endParaRPr lang="id-ID" dirty="0"/>
          </a:p>
        </p:txBody>
      </p:sp>
    </p:spTree>
    <p:extLst>
      <p:ext uri="{BB962C8B-B14F-4D97-AF65-F5344CB8AC3E}">
        <p14:creationId xmlns:p14="http://schemas.microsoft.com/office/powerpoint/2010/main" val="25329255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48115" y="2111434"/>
            <a:ext cx="9905998" cy="246056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a:lstStyle>
          <a:p>
            <a:pPr algn="ctr" fontAlgn="base"/>
            <a:r>
              <a:rPr lang="id-ID" b="1" dirty="0" smtClean="0"/>
              <a:t>Sekian</a:t>
            </a:r>
          </a:p>
          <a:p>
            <a:pPr algn="ctr" fontAlgn="base"/>
            <a:r>
              <a:rPr lang="id-ID" b="1" dirty="0" smtClean="0"/>
              <a:t>terimakasih</a:t>
            </a:r>
            <a:endParaRPr lang="id-ID" dirty="0"/>
          </a:p>
        </p:txBody>
      </p:sp>
    </p:spTree>
    <p:extLst>
      <p:ext uri="{BB962C8B-B14F-4D97-AF65-F5344CB8AC3E}">
        <p14:creationId xmlns:p14="http://schemas.microsoft.com/office/powerpoint/2010/main" val="1182188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id-ID" sz="4000" dirty="0" smtClean="0">
                <a:solidFill>
                  <a:srgbClr val="00B050"/>
                </a:solidFill>
              </a:rPr>
              <a:t>SELAMAT MENEMPUH UJIAN AKHIR SEMESTER</a:t>
            </a:r>
            <a:endParaRPr lang="id-ID" sz="4000" dirty="0">
              <a:solidFill>
                <a:srgbClr val="00B050"/>
              </a:solidFill>
            </a:endParaRPr>
          </a:p>
        </p:txBody>
      </p:sp>
    </p:spTree>
    <p:extLst>
      <p:ext uri="{BB962C8B-B14F-4D97-AF65-F5344CB8AC3E}">
        <p14:creationId xmlns:p14="http://schemas.microsoft.com/office/powerpoint/2010/main" val="4143359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47136"/>
            <a:ext cx="10515600" cy="4923350"/>
          </a:xfrm>
        </p:spPr>
        <p:txBody>
          <a:bodyPr/>
          <a:lstStyle/>
          <a:p>
            <a:pPr marL="0" indent="0" algn="just">
              <a:buNone/>
            </a:pPr>
            <a:r>
              <a:rPr lang="id-ID" dirty="0" smtClean="0"/>
              <a:t>Tentu sudah kita pahami apa itu sel surya sebagai mana kita bahas pada pertemuan yang telah lewat. Sel surya agar bisa dimaanfaatkan sesuai kebutuhan haruslah di buthkan beberapa sel surya yang digabung jadi satu yang disebut panel surya.  </a:t>
            </a:r>
            <a:endParaRPr lang="id-ID" dirty="0"/>
          </a:p>
        </p:txBody>
      </p:sp>
      <p:sp>
        <p:nvSpPr>
          <p:cNvPr id="4" name="Title 3"/>
          <p:cNvSpPr>
            <a:spLocks noGrp="1"/>
          </p:cNvSpPr>
          <p:nvPr>
            <p:ph type="title"/>
          </p:nvPr>
        </p:nvSpPr>
        <p:spPr>
          <a:xfrm>
            <a:off x="838200" y="365126"/>
            <a:ext cx="10515600" cy="682010"/>
          </a:xfrm>
        </p:spPr>
        <p:txBody>
          <a:bodyPr>
            <a:normAutofit fontScale="90000"/>
          </a:bodyPr>
          <a:lstStyle/>
          <a:p>
            <a:r>
              <a:rPr lang="id-ID" b="1" dirty="0" smtClean="0">
                <a:solidFill>
                  <a:srgbClr val="FF0000"/>
                </a:solidFill>
              </a:rPr>
              <a:t>1. SEL SURYA</a:t>
            </a:r>
            <a:endParaRPr lang="id-ID" b="1" dirty="0">
              <a:solidFill>
                <a:srgbClr val="FF0000"/>
              </a:solidFill>
            </a:endParaRPr>
          </a:p>
        </p:txBody>
      </p:sp>
      <p:pic>
        <p:nvPicPr>
          <p:cNvPr id="2050" name="Picture 2" descr="http://www.griyatekno.com/images/Solar%20Panel%20Polycrystalline%20200W.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2763223"/>
            <a:ext cx="3502230" cy="350223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6502940" y="6206461"/>
            <a:ext cx="3973075" cy="461665"/>
          </a:xfrm>
          <a:prstGeom prst="rect">
            <a:avLst/>
          </a:prstGeom>
        </p:spPr>
        <p:txBody>
          <a:bodyPr wrap="none">
            <a:spAutoFit/>
          </a:bodyPr>
          <a:lstStyle/>
          <a:p>
            <a:r>
              <a:rPr lang="id-ID" sz="2400" dirty="0" smtClean="0"/>
              <a:t>Gambar 2. Contoh panel </a:t>
            </a:r>
            <a:r>
              <a:rPr lang="id-ID" sz="2400" dirty="0"/>
              <a:t>surya</a:t>
            </a:r>
          </a:p>
        </p:txBody>
      </p:sp>
      <p:sp>
        <p:nvSpPr>
          <p:cNvPr id="6" name="Rectangle 5"/>
          <p:cNvSpPr/>
          <p:nvPr/>
        </p:nvSpPr>
        <p:spPr>
          <a:xfrm>
            <a:off x="1245140" y="6206461"/>
            <a:ext cx="3692549" cy="461665"/>
          </a:xfrm>
          <a:prstGeom prst="rect">
            <a:avLst/>
          </a:prstGeom>
        </p:spPr>
        <p:txBody>
          <a:bodyPr wrap="none">
            <a:spAutoFit/>
          </a:bodyPr>
          <a:lstStyle/>
          <a:p>
            <a:r>
              <a:rPr lang="id-ID" sz="2400" dirty="0" smtClean="0"/>
              <a:t>Gambar 1. Contoh sel </a:t>
            </a:r>
            <a:r>
              <a:rPr lang="id-ID" sz="2400" dirty="0"/>
              <a:t>surya</a:t>
            </a:r>
          </a:p>
        </p:txBody>
      </p:sp>
      <p:pic>
        <p:nvPicPr>
          <p:cNvPr id="2054" name="Picture 6" descr="Gambar terkait"/>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4090" t="11787" r="11123" b="18809"/>
          <a:stretch/>
        </p:blipFill>
        <p:spPr bwMode="auto">
          <a:xfrm>
            <a:off x="1932037" y="3219420"/>
            <a:ext cx="2790687" cy="2589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31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497860"/>
            <a:ext cx="10515600" cy="637765"/>
          </a:xfrm>
        </p:spPr>
        <p:txBody>
          <a:bodyPr>
            <a:normAutofit fontScale="90000"/>
          </a:bodyPr>
          <a:lstStyle/>
          <a:p>
            <a:r>
              <a:rPr lang="id-ID" b="1" dirty="0">
                <a:solidFill>
                  <a:srgbClr val="FF0000"/>
                </a:solidFill>
              </a:rPr>
              <a:t>2</a:t>
            </a:r>
            <a:r>
              <a:rPr lang="id-ID" b="1" dirty="0" smtClean="0">
                <a:solidFill>
                  <a:srgbClr val="FF0000"/>
                </a:solidFill>
              </a:rPr>
              <a:t>. TEGANGAN YANG DIHASILKAN SOLAR CELL </a:t>
            </a:r>
            <a:endParaRPr lang="id-ID" b="1" dirty="0">
              <a:solidFill>
                <a:srgbClr val="FF0000"/>
              </a:solidFill>
            </a:endParaRPr>
          </a:p>
        </p:txBody>
      </p:sp>
      <p:sp>
        <p:nvSpPr>
          <p:cNvPr id="5" name="Content Placeholder 2"/>
          <p:cNvSpPr>
            <a:spLocks noGrp="1"/>
          </p:cNvSpPr>
          <p:nvPr>
            <p:ph idx="1"/>
          </p:nvPr>
        </p:nvSpPr>
        <p:spPr>
          <a:xfrm>
            <a:off x="838200" y="1545406"/>
            <a:ext cx="10515600" cy="4351338"/>
          </a:xfrm>
        </p:spPr>
        <p:txBody>
          <a:bodyPr>
            <a:normAutofit fontScale="92500" lnSpcReduction="10000"/>
          </a:bodyPr>
          <a:lstStyle/>
          <a:p>
            <a:pPr marL="0" indent="0" algn="just">
              <a:buNone/>
            </a:pPr>
            <a:r>
              <a:rPr lang="id-ID" dirty="0"/>
              <a:t>Sel surya dapat dianalogikan sebagai divais dengan dua terminal atau sambungan, dimana saat kondisi gelap atau tidak cukup cahaya berfungsi seperti dioda, dan  saat disinari dengan cahaya matahari dapat menghasilkan tegangan. Ketika disinari, umumnya satu sel surya komersial menghasilkan tegangan dc sebesar 0,5 sampai 1 </a:t>
            </a:r>
            <a:r>
              <a:rPr lang="id-ID" dirty="0" smtClean="0"/>
              <a:t>volt bahkan ada yang sampai 3 volt bahkan lebih, </a:t>
            </a:r>
            <a:r>
              <a:rPr lang="id-ID" dirty="0"/>
              <a:t>dan arus short-circuit dalam skala  milliampere per cm</a:t>
            </a:r>
            <a:r>
              <a:rPr lang="id-ID" baseline="30000" dirty="0"/>
              <a:t>2</a:t>
            </a:r>
            <a:r>
              <a:rPr lang="id-ID" dirty="0"/>
              <a:t>. Besar tegangan dan arus ini tidak cukup untuk berbagai aplikasi, sehingga umumnya sejumlah sel surya disusun secara seri membentuk modul surya. Satu modul surya biasanya terdiri dari 28-36 sel surya, dan total menghasilkan tegangan dc sebesar 12 V dalam kondisi penyinaran standar (Air Mass 1.5). Modul surya tersebut bisa digabungkan secara paralel atau seri untuk memperbesar total tegangan dan arus outputnya sesuai dengan daya yang dibutuhkan untuk aplikasi tertentu.</a:t>
            </a:r>
          </a:p>
        </p:txBody>
      </p:sp>
    </p:spTree>
    <p:extLst>
      <p:ext uri="{BB962C8B-B14F-4D97-AF65-F5344CB8AC3E}">
        <p14:creationId xmlns:p14="http://schemas.microsoft.com/office/powerpoint/2010/main" val="1320880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256925"/>
            <a:ext cx="10515600" cy="678425"/>
          </a:xfrm>
        </p:spPr>
        <p:txBody>
          <a:bodyPr>
            <a:normAutofit fontScale="90000"/>
          </a:bodyPr>
          <a:lstStyle/>
          <a:p>
            <a:r>
              <a:rPr lang="id-ID" b="1" dirty="0" smtClean="0">
                <a:solidFill>
                  <a:srgbClr val="FF0000"/>
                </a:solidFill>
              </a:rPr>
              <a:t>3. SATUAN UKURAN PANEL SURYA</a:t>
            </a:r>
            <a:endParaRPr lang="id-ID" b="1" dirty="0">
              <a:solidFill>
                <a:srgbClr val="FF0000"/>
              </a:solidFill>
            </a:endParaRPr>
          </a:p>
        </p:txBody>
      </p:sp>
      <p:sp>
        <p:nvSpPr>
          <p:cNvPr id="5" name="Rectangle 4"/>
          <p:cNvSpPr/>
          <p:nvPr/>
        </p:nvSpPr>
        <p:spPr>
          <a:xfrm>
            <a:off x="838200" y="1472368"/>
            <a:ext cx="10709786" cy="2246769"/>
          </a:xfrm>
          <a:prstGeom prst="rect">
            <a:avLst/>
          </a:prstGeom>
        </p:spPr>
        <p:txBody>
          <a:bodyPr wrap="square">
            <a:spAutoFit/>
          </a:bodyPr>
          <a:lstStyle/>
          <a:p>
            <a:pPr algn="just"/>
            <a:r>
              <a:rPr lang="id-ID" sz="2000" dirty="0">
                <a:solidFill>
                  <a:srgbClr val="333333"/>
                </a:solidFill>
                <a:latin typeface="Merriweather"/>
              </a:rPr>
              <a:t>Watt peak / Wp adalah satuan yang menyatakan daya produksi tertinggi yang dapat dihasilkan oleh panel surya sesuai kondisi tertentu. Satuan Ukuran Panel Surya ini menjelaskan jumlah produksi daya yang didapat ketika matahari bersinar dengan tingkat penyinaran tertinggi.</a:t>
            </a:r>
          </a:p>
          <a:p>
            <a:pPr algn="just"/>
            <a:r>
              <a:rPr lang="id-ID" sz="2000" dirty="0">
                <a:solidFill>
                  <a:srgbClr val="333333"/>
                </a:solidFill>
                <a:latin typeface="Merriweather"/>
              </a:rPr>
              <a:t>Penyinaran matahari tidak selalu stabil dalam satu hari, matahari mengalami puncak hanya 3-5 jam/hari tergantung lokasi. Waktu 3-5 jam inilah waktu ideal panel surya menghasilkan daya terbaik (Pmax), yang ditunjukkan dengan satuan watt peak.</a:t>
            </a:r>
            <a:endParaRPr lang="id-ID" sz="2000" b="0" i="0" dirty="0">
              <a:solidFill>
                <a:srgbClr val="333333"/>
              </a:solidFill>
              <a:effectLst/>
              <a:latin typeface="Merriweather"/>
            </a:endParaRPr>
          </a:p>
        </p:txBody>
      </p:sp>
      <p:sp>
        <p:nvSpPr>
          <p:cNvPr id="6" name="Rectangle 5"/>
          <p:cNvSpPr/>
          <p:nvPr/>
        </p:nvSpPr>
        <p:spPr>
          <a:xfrm>
            <a:off x="838200" y="1030654"/>
            <a:ext cx="2359749" cy="461665"/>
          </a:xfrm>
          <a:prstGeom prst="rect">
            <a:avLst/>
          </a:prstGeom>
        </p:spPr>
        <p:txBody>
          <a:bodyPr wrap="none">
            <a:spAutoFit/>
          </a:bodyPr>
          <a:lstStyle/>
          <a:p>
            <a:r>
              <a:rPr lang="id-ID" sz="2400" b="1" dirty="0">
                <a:solidFill>
                  <a:srgbClr val="00B050"/>
                </a:solidFill>
                <a:latin typeface="Merriweather"/>
              </a:rPr>
              <a:t>Watt peak / Wp</a:t>
            </a:r>
            <a:endParaRPr lang="id-ID" sz="2400" b="1" dirty="0">
              <a:solidFill>
                <a:srgbClr val="00B050"/>
              </a:solidFill>
            </a:endParaRPr>
          </a:p>
        </p:txBody>
      </p:sp>
      <p:sp>
        <p:nvSpPr>
          <p:cNvPr id="7" name="Rectangle 6"/>
          <p:cNvSpPr/>
          <p:nvPr/>
        </p:nvSpPr>
        <p:spPr>
          <a:xfrm>
            <a:off x="838200" y="4307079"/>
            <a:ext cx="7275871" cy="400110"/>
          </a:xfrm>
          <a:prstGeom prst="rect">
            <a:avLst/>
          </a:prstGeom>
        </p:spPr>
        <p:txBody>
          <a:bodyPr wrap="square">
            <a:spAutoFit/>
          </a:bodyPr>
          <a:lstStyle/>
          <a:p>
            <a:r>
              <a:rPr lang="id-ID" sz="2000" dirty="0" smtClean="0">
                <a:solidFill>
                  <a:srgbClr val="333333"/>
                </a:solidFill>
                <a:latin typeface="Merriweather"/>
              </a:rPr>
              <a:t>1 </a:t>
            </a:r>
            <a:r>
              <a:rPr lang="id-ID" sz="2000" dirty="0">
                <a:solidFill>
                  <a:srgbClr val="333333"/>
                </a:solidFill>
                <a:latin typeface="Merriweather"/>
              </a:rPr>
              <a:t>kWp adalah 1.000 Wp dan 1 MWp adalah 1.000.000 Wp</a:t>
            </a:r>
            <a:r>
              <a:rPr lang="id-ID" sz="2000" dirty="0" smtClean="0">
                <a:solidFill>
                  <a:srgbClr val="333333"/>
                </a:solidFill>
                <a:latin typeface="Merriweather"/>
              </a:rPr>
              <a:t>.</a:t>
            </a:r>
            <a:endParaRPr lang="id-ID" sz="2000" dirty="0">
              <a:solidFill>
                <a:srgbClr val="333333"/>
              </a:solidFill>
              <a:latin typeface="Merriweather"/>
            </a:endParaRPr>
          </a:p>
        </p:txBody>
      </p:sp>
      <p:sp>
        <p:nvSpPr>
          <p:cNvPr id="8" name="Rectangle 7"/>
          <p:cNvSpPr/>
          <p:nvPr/>
        </p:nvSpPr>
        <p:spPr>
          <a:xfrm>
            <a:off x="838200" y="3863124"/>
            <a:ext cx="6936514" cy="461665"/>
          </a:xfrm>
          <a:prstGeom prst="rect">
            <a:avLst/>
          </a:prstGeom>
        </p:spPr>
        <p:txBody>
          <a:bodyPr wrap="none">
            <a:spAutoFit/>
          </a:bodyPr>
          <a:lstStyle/>
          <a:p>
            <a:r>
              <a:rPr lang="id-ID" sz="2400" b="1" dirty="0">
                <a:solidFill>
                  <a:srgbClr val="00B050"/>
                </a:solidFill>
                <a:latin typeface="Open Sans"/>
              </a:rPr>
              <a:t>kilowatt-peak (kWp)and Megawatt-peak (MWp)</a:t>
            </a:r>
          </a:p>
        </p:txBody>
      </p:sp>
      <p:sp>
        <p:nvSpPr>
          <p:cNvPr id="9" name="Rectangle 8"/>
          <p:cNvSpPr/>
          <p:nvPr/>
        </p:nvSpPr>
        <p:spPr>
          <a:xfrm>
            <a:off x="838200" y="4785010"/>
            <a:ext cx="10709785" cy="1754326"/>
          </a:xfrm>
          <a:prstGeom prst="rect">
            <a:avLst/>
          </a:prstGeom>
        </p:spPr>
        <p:txBody>
          <a:bodyPr wrap="square">
            <a:spAutoFit/>
          </a:bodyPr>
          <a:lstStyle/>
          <a:p>
            <a:r>
              <a:rPr lang="id-ID" b="1" dirty="0">
                <a:solidFill>
                  <a:srgbClr val="00B050"/>
                </a:solidFill>
                <a:latin typeface="Open Sans"/>
              </a:rPr>
              <a:t>watt/ W</a:t>
            </a:r>
          </a:p>
          <a:p>
            <a:pPr algn="just"/>
            <a:r>
              <a:rPr lang="id-ID" dirty="0">
                <a:solidFill>
                  <a:srgbClr val="333333"/>
                </a:solidFill>
                <a:latin typeface="Merriweather"/>
              </a:rPr>
              <a:t>Watt / W adalah satuan yang menyatakan daya energi per satuan waktu. Secara rumus watt (daya) didapat dari perkalian antara volt (tegangan) dengan ampere (arus). Pada panel surya, watt digunakan untuk merujuk daya total yang mampu dihasilkan panel selama satu hari pada lokasi tertentu. Misalkan pada daerah Jakarta yang memiliki tingkat penyinaran 3,5 jam, maka 100 Wp panel dapat menghasilkan 350 W daya per hari.</a:t>
            </a:r>
            <a:endParaRPr lang="id-ID" b="0" i="0" dirty="0">
              <a:solidFill>
                <a:srgbClr val="333333"/>
              </a:solidFill>
              <a:effectLst/>
              <a:latin typeface="Merriweather"/>
            </a:endParaRPr>
          </a:p>
        </p:txBody>
      </p:sp>
    </p:spTree>
    <p:extLst>
      <p:ext uri="{BB962C8B-B14F-4D97-AF65-F5344CB8AC3E}">
        <p14:creationId xmlns:p14="http://schemas.microsoft.com/office/powerpoint/2010/main" val="1315008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9432" y="998845"/>
            <a:ext cx="10972800" cy="4832092"/>
          </a:xfrm>
          <a:prstGeom prst="rect">
            <a:avLst/>
          </a:prstGeom>
        </p:spPr>
        <p:txBody>
          <a:bodyPr wrap="square">
            <a:spAutoFit/>
          </a:bodyPr>
          <a:lstStyle/>
          <a:p>
            <a:r>
              <a:rPr lang="id-ID" sz="2400" b="1" dirty="0">
                <a:solidFill>
                  <a:srgbClr val="00B050"/>
                </a:solidFill>
                <a:latin typeface="Open Sans"/>
              </a:rPr>
              <a:t>Volt / V</a:t>
            </a:r>
          </a:p>
          <a:p>
            <a:pPr algn="just"/>
            <a:r>
              <a:rPr lang="id-ID" sz="2000" dirty="0">
                <a:solidFill>
                  <a:srgbClr val="333333"/>
                </a:solidFill>
                <a:latin typeface="Merriweather"/>
              </a:rPr>
              <a:t>volt / V adalah satuan yang menyatakan tegangan pada panel surya. Tegangan adalah beda potensial listrik. Penulisan satuan volt adalah volt dengan huruf kecil, atau singkatan V dengan huruf besar</a:t>
            </a:r>
            <a:r>
              <a:rPr lang="id-ID" sz="2000" dirty="0" smtClean="0">
                <a:solidFill>
                  <a:srgbClr val="333333"/>
                </a:solidFill>
                <a:latin typeface="Merriweather"/>
              </a:rPr>
              <a:t>.</a:t>
            </a:r>
          </a:p>
          <a:p>
            <a:pPr algn="just"/>
            <a:endParaRPr lang="id-ID" sz="2000" dirty="0">
              <a:solidFill>
                <a:srgbClr val="333333"/>
              </a:solidFill>
              <a:latin typeface="Merriweather"/>
            </a:endParaRPr>
          </a:p>
          <a:p>
            <a:r>
              <a:rPr lang="id-ID" sz="2400" b="1" dirty="0">
                <a:solidFill>
                  <a:srgbClr val="00B050"/>
                </a:solidFill>
                <a:latin typeface="Open Sans"/>
              </a:rPr>
              <a:t>Open Circuit Voltage (Voc)</a:t>
            </a:r>
          </a:p>
          <a:p>
            <a:pPr algn="just"/>
            <a:r>
              <a:rPr lang="id-ID" sz="2000" dirty="0">
                <a:solidFill>
                  <a:srgbClr val="333333"/>
                </a:solidFill>
                <a:latin typeface="Merriweather"/>
              </a:rPr>
              <a:t>Open Circuit Voltage (Voc) atau Sirkuit Tegangan Terbuka adalah tegangan produksi tertinggi panel surya saat terkena sinar matahari penuh dan sedang tidak digunakan. Voc tidak terlalu penting, namun perlu dipertimbangkan, karena</a:t>
            </a:r>
            <a:r>
              <a:rPr lang="id-ID" sz="2000" dirty="0" smtClean="0">
                <a:solidFill>
                  <a:srgbClr val="333333"/>
                </a:solidFill>
                <a:latin typeface="Merriweather"/>
              </a:rPr>
              <a:t>:</a:t>
            </a:r>
          </a:p>
          <a:p>
            <a:pPr algn="just"/>
            <a:endParaRPr lang="id-ID" sz="2000" dirty="0">
              <a:solidFill>
                <a:srgbClr val="333333"/>
              </a:solidFill>
              <a:latin typeface="Merriweather"/>
            </a:endParaRPr>
          </a:p>
          <a:p>
            <a:pPr algn="just"/>
            <a:r>
              <a:rPr lang="id-ID" sz="2000" b="1" dirty="0">
                <a:solidFill>
                  <a:srgbClr val="333333"/>
                </a:solidFill>
                <a:latin typeface="Merriweather"/>
              </a:rPr>
              <a:t>Pertama</a:t>
            </a:r>
            <a:r>
              <a:rPr lang="id-ID" sz="2000" dirty="0">
                <a:solidFill>
                  <a:srgbClr val="333333"/>
                </a:solidFill>
                <a:latin typeface="Merriweather"/>
              </a:rPr>
              <a:t>, Pastikan peralatan yang dihubungkan dapat menampung beban total produksi daya saat dibentuk dalam seri dan pararel</a:t>
            </a:r>
            <a:r>
              <a:rPr lang="id-ID" sz="2000" dirty="0" smtClean="0">
                <a:solidFill>
                  <a:srgbClr val="333333"/>
                </a:solidFill>
                <a:latin typeface="Merriweather"/>
              </a:rPr>
              <a:t>.</a:t>
            </a:r>
          </a:p>
          <a:p>
            <a:pPr algn="just"/>
            <a:endParaRPr lang="id-ID" sz="2000" dirty="0">
              <a:solidFill>
                <a:srgbClr val="333333"/>
              </a:solidFill>
              <a:latin typeface="Merriweather"/>
            </a:endParaRPr>
          </a:p>
          <a:p>
            <a:pPr algn="just"/>
            <a:r>
              <a:rPr lang="id-ID" sz="2000" b="1" dirty="0">
                <a:solidFill>
                  <a:srgbClr val="333333"/>
                </a:solidFill>
                <a:latin typeface="Merriweather"/>
              </a:rPr>
              <a:t>Kedua</a:t>
            </a:r>
            <a:r>
              <a:rPr lang="id-ID" sz="2000" dirty="0">
                <a:solidFill>
                  <a:srgbClr val="333333"/>
                </a:solidFill>
                <a:latin typeface="Merriweather"/>
              </a:rPr>
              <a:t>, produksi daya yang tidak dimuat dapat merusak komponen yang terhubung. Pastikan peralatan yang anda gunakan memiliki proteksi yang cukup.</a:t>
            </a:r>
            <a:endParaRPr lang="id-ID" sz="2000" b="0" i="0" dirty="0">
              <a:solidFill>
                <a:srgbClr val="333333"/>
              </a:solidFill>
              <a:effectLst/>
              <a:latin typeface="Merriweather"/>
            </a:endParaRPr>
          </a:p>
        </p:txBody>
      </p:sp>
    </p:spTree>
    <p:extLst>
      <p:ext uri="{BB962C8B-B14F-4D97-AF65-F5344CB8AC3E}">
        <p14:creationId xmlns:p14="http://schemas.microsoft.com/office/powerpoint/2010/main" val="2365408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93175" y="966568"/>
            <a:ext cx="10972800" cy="4524315"/>
          </a:xfrm>
          <a:prstGeom prst="rect">
            <a:avLst/>
          </a:prstGeom>
        </p:spPr>
        <p:txBody>
          <a:bodyPr wrap="square">
            <a:spAutoFit/>
          </a:bodyPr>
          <a:lstStyle/>
          <a:p>
            <a:r>
              <a:rPr lang="id-ID" sz="2400" b="1" dirty="0">
                <a:solidFill>
                  <a:srgbClr val="00B050"/>
                </a:solidFill>
                <a:latin typeface="Open Sans"/>
              </a:rPr>
              <a:t>Short Circuit Current (Isc)</a:t>
            </a:r>
          </a:p>
          <a:p>
            <a:pPr algn="just"/>
            <a:r>
              <a:rPr lang="id-ID" sz="2400" dirty="0">
                <a:solidFill>
                  <a:srgbClr val="333333"/>
                </a:solidFill>
              </a:rPr>
              <a:t>Short Circuit Current (Isc) adalah arus daya produksi maksimum dari panel sel surya yang dapat dikeluarkan pada saat tidak ada tegangan. Hal ini diperlukan untuk mengetahui apakah panel berfungsi dengan baik, caranya bisa diukur dengan membuat koneksi langsung terminal positif dan negatif dari panel surya</a:t>
            </a:r>
            <a:r>
              <a:rPr lang="id-ID" sz="2400" dirty="0" smtClean="0">
                <a:solidFill>
                  <a:srgbClr val="333333"/>
                </a:solidFill>
              </a:rPr>
              <a:t>.</a:t>
            </a:r>
          </a:p>
          <a:p>
            <a:pPr algn="just"/>
            <a:endParaRPr lang="id-ID" sz="2400" dirty="0">
              <a:solidFill>
                <a:srgbClr val="333333"/>
              </a:solidFill>
            </a:endParaRPr>
          </a:p>
          <a:p>
            <a:r>
              <a:rPr lang="id-ID" sz="2400" b="1" dirty="0">
                <a:solidFill>
                  <a:srgbClr val="00B050"/>
                </a:solidFill>
                <a:latin typeface="Open Sans"/>
              </a:rPr>
              <a:t>Maximum power voltage (Vmp) dan amperage (Imp)</a:t>
            </a:r>
          </a:p>
          <a:p>
            <a:pPr algn="just"/>
            <a:r>
              <a:rPr lang="id-ID" sz="2400" dirty="0">
                <a:solidFill>
                  <a:srgbClr val="333333"/>
                </a:solidFill>
              </a:rPr>
              <a:t>Maximum power voltage (Vmp) dan amperage (Imp) adalah satuan yang paling penting dalam panel surya. Vmp dan Imp digunakan untuk mengetahui Wp dari sebuah panel surya. Untuk memastikan kualitas sebuan panel, perkalian Vmp dan Imp dapat menjadi acuan. Jika hasil perkalian kurang dari Wp yang tertera di brosur, maka kualitas panel tersebut kurang baik.</a:t>
            </a:r>
            <a:endParaRPr lang="id-ID" sz="2400" b="0" i="0" dirty="0">
              <a:solidFill>
                <a:srgbClr val="333333"/>
              </a:solidFill>
              <a:effectLst/>
            </a:endParaRPr>
          </a:p>
        </p:txBody>
      </p:sp>
    </p:spTree>
    <p:extLst>
      <p:ext uri="{BB962C8B-B14F-4D97-AF65-F5344CB8AC3E}">
        <p14:creationId xmlns:p14="http://schemas.microsoft.com/office/powerpoint/2010/main" val="2866389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11507"/>
          </a:xfrm>
        </p:spPr>
        <p:txBody>
          <a:bodyPr>
            <a:normAutofit fontScale="90000"/>
          </a:bodyPr>
          <a:lstStyle/>
          <a:p>
            <a:r>
              <a:rPr lang="id-ID" b="1" dirty="0" smtClean="0">
                <a:solidFill>
                  <a:srgbClr val="FF0000"/>
                </a:solidFill>
              </a:rPr>
              <a:t>4. PEMAHAMAN RANGKAIAN SERI DAN PARALEL </a:t>
            </a:r>
            <a:endParaRPr lang="id-ID" b="1" dirty="0">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18121092"/>
              </p:ext>
            </p:extLst>
          </p:nvPr>
        </p:nvGraphicFramePr>
        <p:xfrm>
          <a:off x="1000433" y="1076632"/>
          <a:ext cx="10459064" cy="5341620"/>
        </p:xfrm>
        <a:graphic>
          <a:graphicData uri="http://schemas.openxmlformats.org/drawingml/2006/table">
            <a:tbl>
              <a:tblPr/>
              <a:tblGrid>
                <a:gridCol w="1565697"/>
                <a:gridCol w="4446684"/>
                <a:gridCol w="4446683"/>
              </a:tblGrid>
              <a:tr h="0">
                <a:tc>
                  <a:txBody>
                    <a:bodyPr/>
                    <a:lstStyle/>
                    <a:p>
                      <a:pPr algn="l" fontAlgn="t"/>
                      <a:r>
                        <a:rPr lang="id-ID" b="1" dirty="0">
                          <a:effectLst/>
                        </a:rPr>
                        <a:t>Keterangan</a:t>
                      </a:r>
                      <a:endParaRPr lang="id-ID" dirty="0">
                        <a:effectLst/>
                      </a:endParaRPr>
                    </a:p>
                  </a:txBody>
                  <a:tcPr marL="95250" marR="95250" marT="95250" marB="952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id-ID" b="1">
                          <a:effectLst/>
                        </a:rPr>
                        <a:t>Rangkaian Seri</a:t>
                      </a:r>
                      <a:endParaRPr lang="id-ID">
                        <a:effectLst/>
                      </a:endParaRPr>
                    </a:p>
                  </a:txBody>
                  <a:tcPr marL="95250" marR="95250" marT="95250" marB="952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id-ID" b="1" dirty="0">
                          <a:effectLst/>
                        </a:rPr>
                        <a:t>Rangkaian Pararel</a:t>
                      </a:r>
                      <a:endParaRPr lang="id-ID" dirty="0">
                        <a:effectLst/>
                      </a:endParaRPr>
                    </a:p>
                  </a:txBody>
                  <a:tcPr marL="95250" marR="95250" marT="95250" marB="952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algn="l" fontAlgn="t"/>
                      <a:r>
                        <a:rPr lang="id-ID" dirty="0">
                          <a:effectLst/>
                        </a:rPr>
                        <a:t>Definisi</a:t>
                      </a:r>
                    </a:p>
                  </a:txBody>
                  <a:tcPr marL="95250" marR="95250" marT="95250" marB="952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just" fontAlgn="t"/>
                      <a:r>
                        <a:rPr lang="sv-SE" dirty="0">
                          <a:effectLst/>
                        </a:rPr>
                        <a:t>Rangkaian listrik yang komponennya disusun secara sejajar hanya melalui satu jalur aliran listrik.</a:t>
                      </a:r>
                    </a:p>
                  </a:txBody>
                  <a:tcPr marL="95250" marR="95250" marT="95250" marB="952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just" fontAlgn="t"/>
                      <a:r>
                        <a:rPr lang="id-ID" dirty="0">
                          <a:effectLst/>
                        </a:rPr>
                        <a:t>Rangkaian listrik yang komponennya disusun berderet dimana terdapat lebih dari satu jalur listrik (bercabang).</a:t>
                      </a:r>
                    </a:p>
                  </a:txBody>
                  <a:tcPr marL="95250" marR="95250" marT="95250" marB="952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algn="l" fontAlgn="t"/>
                      <a:r>
                        <a:rPr lang="id-ID">
                          <a:effectLst/>
                        </a:rPr>
                        <a:t>Arus</a:t>
                      </a:r>
                    </a:p>
                  </a:txBody>
                  <a:tcPr marL="95250" marR="95250" marT="95250" marB="952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just" fontAlgn="t"/>
                      <a:r>
                        <a:rPr lang="id-ID" dirty="0">
                          <a:effectLst/>
                        </a:rPr>
                        <a:t>Arus yang mengalir adalah sama besar pada masing-masing beban.</a:t>
                      </a:r>
                    </a:p>
                  </a:txBody>
                  <a:tcPr marL="95250" marR="95250" marT="95250" marB="952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just" fontAlgn="t"/>
                      <a:r>
                        <a:rPr lang="id-ID" dirty="0">
                          <a:effectLst/>
                        </a:rPr>
                        <a:t>Arus bertambah sesuai jumlah arus yang keluar dari sumber listrik.</a:t>
                      </a:r>
                    </a:p>
                  </a:txBody>
                  <a:tcPr marL="95250" marR="95250" marT="95250" marB="952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algn="l" fontAlgn="t"/>
                      <a:r>
                        <a:rPr lang="id-ID">
                          <a:effectLst/>
                        </a:rPr>
                        <a:t>Tegangan</a:t>
                      </a:r>
                    </a:p>
                  </a:txBody>
                  <a:tcPr marL="95250" marR="95250" marT="95250" marB="952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just" fontAlgn="t"/>
                      <a:r>
                        <a:rPr lang="id-ID" dirty="0">
                          <a:effectLst/>
                        </a:rPr>
                        <a:t>Tegangan bertambah sesuai jumlah tegangan yang keluar dari sumber listrik.</a:t>
                      </a:r>
                    </a:p>
                  </a:txBody>
                  <a:tcPr marL="95250" marR="95250" marT="95250" marB="952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just" fontAlgn="t"/>
                      <a:r>
                        <a:rPr lang="id-ID" dirty="0">
                          <a:effectLst/>
                        </a:rPr>
                        <a:t>Tegangan yang mengalir adalah sama besar pada masing-masing beban.</a:t>
                      </a:r>
                    </a:p>
                  </a:txBody>
                  <a:tcPr marL="95250" marR="95250" marT="95250" marB="952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algn="l" fontAlgn="t"/>
                      <a:r>
                        <a:rPr lang="id-ID" dirty="0">
                          <a:effectLst/>
                        </a:rPr>
                        <a:t>Kelebihan</a:t>
                      </a:r>
                    </a:p>
                  </a:txBody>
                  <a:tcPr marL="95250" marR="95250" marT="95250" marB="952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marL="176213" indent="-176213" algn="l" fontAlgn="t">
                        <a:buFont typeface="Arial" panose="020B0604020202020204" pitchFamily="34" charset="0"/>
                        <a:buChar char="•"/>
                      </a:pPr>
                      <a:r>
                        <a:rPr lang="id-ID" dirty="0">
                          <a:effectLst/>
                        </a:rPr>
                        <a:t>Lebih hemat biaya karena tidak diperlukan banyak kabel tambahan.</a:t>
                      </a:r>
                    </a:p>
                    <a:p>
                      <a:pPr marL="176213" indent="-176213" algn="l" fontAlgn="t">
                        <a:buFont typeface="Arial" panose="020B0604020202020204" pitchFamily="34" charset="0"/>
                        <a:buChar char="•"/>
                      </a:pPr>
                      <a:r>
                        <a:rPr lang="id-ID" dirty="0">
                          <a:effectLst/>
                        </a:rPr>
                        <a:t>Analisa kerusakan lebih cepat.</a:t>
                      </a:r>
                    </a:p>
                    <a:p>
                      <a:pPr marL="176213" indent="-176213" algn="l" fontAlgn="t">
                        <a:buFont typeface="Arial" panose="020B0604020202020204" pitchFamily="34" charset="0"/>
                        <a:buChar char="•"/>
                      </a:pPr>
                      <a:r>
                        <a:rPr lang="id-ID" dirty="0">
                          <a:effectLst/>
                        </a:rPr>
                        <a:t>Lebih efisien dalam menghantarkan arus listrik.</a:t>
                      </a:r>
                    </a:p>
                    <a:p>
                      <a:pPr marL="176213" indent="-176213" algn="l" fontAlgn="t">
                        <a:buFont typeface="Arial" panose="020B0604020202020204" pitchFamily="34" charset="0"/>
                        <a:buChar char="•"/>
                      </a:pPr>
                      <a:r>
                        <a:rPr lang="id-ID" dirty="0">
                          <a:effectLst/>
                        </a:rPr>
                        <a:t>Arus yang mengalir pada masing masing beban / komponen adalah sama.</a:t>
                      </a:r>
                    </a:p>
                  </a:txBody>
                  <a:tcPr marL="95250" marR="95250" marT="95250" marB="952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marL="265113" indent="-265113" algn="l" fontAlgn="t">
                        <a:buFont typeface="Arial" panose="020B0604020202020204" pitchFamily="34" charset="0"/>
                        <a:buChar char="•"/>
                      </a:pPr>
                      <a:r>
                        <a:rPr lang="sv-SE" dirty="0">
                          <a:effectLst/>
                        </a:rPr>
                        <a:t>Karena masing masing komponen tehubung ke sumber listrik maka jika ada salah satu komponen mati, komponen lain tidak akan terpengaruh.</a:t>
                      </a:r>
                    </a:p>
                    <a:p>
                      <a:pPr marL="265113" indent="-265113" algn="l" fontAlgn="t">
                        <a:buFont typeface="Arial" panose="020B0604020202020204" pitchFamily="34" charset="0"/>
                        <a:buChar char="•"/>
                      </a:pPr>
                      <a:r>
                        <a:rPr lang="sv-SE" dirty="0">
                          <a:effectLst/>
                        </a:rPr>
                        <a:t>Semua komponen satu sama lain tersusun paralel dengan sumber listrik maka semuanya akan mendapat tegangan yang sama.</a:t>
                      </a:r>
                    </a:p>
                  </a:txBody>
                  <a:tcPr marL="95250" marR="95250" marT="95250" marB="952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3183844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734445982"/>
              </p:ext>
            </p:extLst>
          </p:nvPr>
        </p:nvGraphicFramePr>
        <p:xfrm>
          <a:off x="1112120" y="833955"/>
          <a:ext cx="10288382" cy="3947160"/>
        </p:xfrm>
        <a:graphic>
          <a:graphicData uri="http://schemas.openxmlformats.org/drawingml/2006/table">
            <a:tbl>
              <a:tblPr/>
              <a:tblGrid>
                <a:gridCol w="2058783"/>
                <a:gridCol w="4409768"/>
                <a:gridCol w="3819831"/>
              </a:tblGrid>
              <a:tr h="0">
                <a:tc>
                  <a:txBody>
                    <a:bodyPr/>
                    <a:lstStyle/>
                    <a:p>
                      <a:pPr algn="l" fontAlgn="t"/>
                      <a:r>
                        <a:rPr lang="id-ID" b="1" dirty="0">
                          <a:effectLst/>
                        </a:rPr>
                        <a:t>Keterangan</a:t>
                      </a:r>
                      <a:endParaRPr lang="id-ID" dirty="0">
                        <a:effectLst/>
                      </a:endParaRPr>
                    </a:p>
                  </a:txBody>
                  <a:tcPr marL="95250" marR="95250" marT="95250" marB="952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id-ID" b="1" dirty="0">
                          <a:effectLst/>
                        </a:rPr>
                        <a:t>Rangkaian Seri</a:t>
                      </a:r>
                      <a:endParaRPr lang="id-ID" dirty="0">
                        <a:effectLst/>
                      </a:endParaRPr>
                    </a:p>
                  </a:txBody>
                  <a:tcPr marL="95250" marR="95250" marT="95250" marB="952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id-ID" b="1" dirty="0">
                          <a:effectLst/>
                        </a:rPr>
                        <a:t>Rangkaian Pararel</a:t>
                      </a:r>
                      <a:endParaRPr lang="id-ID" dirty="0">
                        <a:effectLst/>
                      </a:endParaRPr>
                    </a:p>
                  </a:txBody>
                  <a:tcPr marL="95250" marR="95250" marT="95250" marB="952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algn="l" fontAlgn="t"/>
                      <a:r>
                        <a:rPr lang="id-ID" dirty="0">
                          <a:effectLst/>
                        </a:rPr>
                        <a:t>Kekurangan</a:t>
                      </a:r>
                    </a:p>
                  </a:txBody>
                  <a:tcPr marL="95250" marR="95250" marT="95250" marB="952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marL="176213" indent="-176213" algn="l" fontAlgn="t">
                        <a:buFont typeface="Arial" panose="020B0604020202020204" pitchFamily="34" charset="0"/>
                        <a:buChar char="•"/>
                      </a:pPr>
                      <a:r>
                        <a:rPr lang="id-ID" dirty="0">
                          <a:effectLst/>
                        </a:rPr>
                        <a:t>Jika salah satu komponen atau beban di rangkaian mati maka keseluruhan rangaian akan mati total atau dengan kata lain arus listrik akan terhenti.</a:t>
                      </a:r>
                    </a:p>
                    <a:p>
                      <a:pPr marL="176213" indent="-176213" algn="l" fontAlgn="t">
                        <a:buFont typeface="Arial" panose="020B0604020202020204" pitchFamily="34" charset="0"/>
                        <a:buChar char="•"/>
                      </a:pPr>
                      <a:r>
                        <a:rPr lang="id-ID" dirty="0">
                          <a:effectLst/>
                        </a:rPr>
                        <a:t>Hambatan /resistansi rangkaian seri itu sendiri menjadi lebih besar karena merupakan jumlah total hambatan beban yang ada.</a:t>
                      </a:r>
                    </a:p>
                    <a:p>
                      <a:pPr marL="176213" indent="-176213" algn="l" fontAlgn="t">
                        <a:buFont typeface="Arial" panose="020B0604020202020204" pitchFamily="34" charset="0"/>
                        <a:buChar char="•"/>
                      </a:pPr>
                      <a:r>
                        <a:rPr lang="id-ID" dirty="0">
                          <a:effectLst/>
                        </a:rPr>
                        <a:t>Pada penggunaan lampu misalnya lampu listrik AC, lampu akan menyala tetapi tidak bersinar dengan terang yang sama karena adanya perbedaan tegangan.</a:t>
                      </a:r>
                    </a:p>
                  </a:txBody>
                  <a:tcPr marL="95250" marR="95250" marT="95250" marB="952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marL="176213" indent="-176213" algn="l" fontAlgn="t">
                        <a:buFont typeface="Arial" panose="020B0604020202020204" pitchFamily="34" charset="0"/>
                        <a:buChar char="•"/>
                      </a:pPr>
                      <a:r>
                        <a:rPr lang="id-ID" dirty="0">
                          <a:effectLst/>
                        </a:rPr>
                        <a:t>Kabel dan saklar yang digunakan menjadi cukup banyak tergantung jumlah beban yang ada, sehingga biaya untuk membangun rangkaian paralel lebih besar daripada seri.</a:t>
                      </a:r>
                    </a:p>
                    <a:p>
                      <a:pPr marL="176213" indent="-176213" algn="l" fontAlgn="t">
                        <a:buFont typeface="Arial" panose="020B0604020202020204" pitchFamily="34" charset="0"/>
                        <a:buChar char="•"/>
                      </a:pPr>
                      <a:r>
                        <a:rPr lang="id-ID" dirty="0">
                          <a:effectLst/>
                        </a:rPr>
                        <a:t>Pada saat terjadi kesalahan pada rangkaian yang lebih kompleks, maka akan lebih sulit untuk menemukan penyebabnya. Karena semua beban dihubungkan secara paralel sehingga harus dicek di tiap komponen atau beban yang dihubungkan.</a:t>
                      </a:r>
                    </a:p>
                  </a:txBody>
                  <a:tcPr marL="95250" marR="95250" marT="95250" marB="952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3820653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838200" y="365125"/>
            <a:ext cx="10515600" cy="711507"/>
          </a:xfrm>
        </p:spPr>
        <p:txBody>
          <a:bodyPr>
            <a:normAutofit/>
          </a:bodyPr>
          <a:lstStyle/>
          <a:p>
            <a:r>
              <a:rPr lang="id-ID" b="1" dirty="0" smtClean="0">
                <a:solidFill>
                  <a:srgbClr val="00B0F0"/>
                </a:solidFill>
              </a:rPr>
              <a:t>4.1. Rangkaian Seri</a:t>
            </a:r>
            <a:endParaRPr lang="id-ID" b="1" dirty="0">
              <a:solidFill>
                <a:srgbClr val="00B0F0"/>
              </a:solidFill>
            </a:endParaRPr>
          </a:p>
        </p:txBody>
      </p:sp>
      <p:pic>
        <p:nvPicPr>
          <p:cNvPr id="3074" name="Picture 2" descr="https://encrypted-tbn0.gstatic.com/images?q=tbn:ANd9GcRgwDGq-I22KhivEZDeg8zoBq3IwDzWCSIxt2FyxVgvn9ZF9nWQ"/>
          <p:cNvPicPr>
            <a:picLocks noChangeAspect="1" noChangeArrowheads="1"/>
          </p:cNvPicPr>
          <p:nvPr/>
        </p:nvPicPr>
        <p:blipFill rotWithShape="1">
          <a:blip r:embed="rId2">
            <a:extLst>
              <a:ext uri="{28A0092B-C50C-407E-A947-70E740481C1C}">
                <a14:useLocalDpi xmlns:a14="http://schemas.microsoft.com/office/drawing/2010/main" val="0"/>
              </a:ext>
            </a:extLst>
          </a:blip>
          <a:srcRect b="46050"/>
          <a:stretch/>
        </p:blipFill>
        <p:spPr bwMode="auto">
          <a:xfrm>
            <a:off x="838200" y="1466798"/>
            <a:ext cx="5098448" cy="3606647"/>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400886" y="5232778"/>
            <a:ext cx="3361369" cy="461665"/>
          </a:xfrm>
          <a:prstGeom prst="rect">
            <a:avLst/>
          </a:prstGeom>
        </p:spPr>
        <p:txBody>
          <a:bodyPr wrap="none">
            <a:spAutoFit/>
          </a:bodyPr>
          <a:lstStyle/>
          <a:p>
            <a:r>
              <a:rPr lang="id-ID" sz="2400" dirty="0" smtClean="0"/>
              <a:t>Gambar 4. </a:t>
            </a:r>
            <a:r>
              <a:rPr lang="id-ID" sz="2400" dirty="0"/>
              <a:t>R</a:t>
            </a:r>
            <a:r>
              <a:rPr lang="id-ID" sz="2400" dirty="0" smtClean="0"/>
              <a:t>angkaian seri</a:t>
            </a:r>
            <a:endParaRPr lang="id-ID" sz="2400" dirty="0"/>
          </a:p>
        </p:txBody>
      </p:sp>
      <p:sp>
        <p:nvSpPr>
          <p:cNvPr id="7" name="Rectangle 6"/>
          <p:cNvSpPr/>
          <p:nvPr/>
        </p:nvSpPr>
        <p:spPr>
          <a:xfrm>
            <a:off x="6808838" y="1466798"/>
            <a:ext cx="4267201" cy="2244204"/>
          </a:xfrm>
          <a:prstGeom prst="rect">
            <a:avLst/>
          </a:prstGeom>
        </p:spPr>
        <p:txBody>
          <a:bodyPr wrap="square">
            <a:spAutoFit/>
          </a:bodyPr>
          <a:lstStyle/>
          <a:p>
            <a:pPr>
              <a:lnSpc>
                <a:spcPct val="107000"/>
              </a:lnSpc>
              <a:spcAft>
                <a:spcPts val="800"/>
              </a:spcAft>
            </a:pPr>
            <a:r>
              <a:rPr lang="id-ID" sz="2800" b="1" dirty="0" smtClean="0">
                <a:latin typeface="Times New Roman" panose="02020603050405020304" pitchFamily="18" charset="0"/>
                <a:ea typeface="Calibri" panose="020F0502020204030204" pitchFamily="34" charset="0"/>
                <a:cs typeface="Times New Roman" panose="02020603050405020304" pitchFamily="18" charset="0"/>
              </a:rPr>
              <a:t>Persamaan matematis</a:t>
            </a:r>
          </a:p>
          <a:p>
            <a:pPr>
              <a:lnSpc>
                <a:spcPct val="107000"/>
              </a:lnSpc>
              <a:spcAft>
                <a:spcPts val="800"/>
              </a:spcAft>
            </a:pPr>
            <a:r>
              <a:rPr lang="id-ID" sz="2800" b="1" dirty="0" smtClean="0">
                <a:latin typeface="Times New Roman" panose="02020603050405020304" pitchFamily="18" charset="0"/>
                <a:ea typeface="Calibri" panose="020F0502020204030204" pitchFamily="34" charset="0"/>
                <a:cs typeface="Times New Roman" panose="02020603050405020304" pitchFamily="18" charset="0"/>
              </a:rPr>
              <a:t>I </a:t>
            </a:r>
            <a:r>
              <a:rPr lang="id-ID" sz="2800" b="1" dirty="0">
                <a:latin typeface="Times New Roman" panose="02020603050405020304" pitchFamily="18" charset="0"/>
                <a:ea typeface="Calibri" panose="020F0502020204030204" pitchFamily="34" charset="0"/>
                <a:cs typeface="Times New Roman" panose="02020603050405020304" pitchFamily="18" charset="0"/>
              </a:rPr>
              <a:t>= I</a:t>
            </a:r>
            <a:r>
              <a:rPr lang="id-ID" sz="2800" b="1" baseline="-25000" dirty="0">
                <a:latin typeface="Times New Roman" panose="02020603050405020304" pitchFamily="18" charset="0"/>
                <a:ea typeface="Calibri" panose="020F0502020204030204" pitchFamily="34" charset="0"/>
                <a:cs typeface="Times New Roman" panose="02020603050405020304" pitchFamily="18" charset="0"/>
              </a:rPr>
              <a:t>1</a:t>
            </a:r>
            <a:r>
              <a:rPr lang="id-ID" sz="2800" b="1" dirty="0">
                <a:latin typeface="Times New Roman" panose="02020603050405020304" pitchFamily="18" charset="0"/>
                <a:ea typeface="Calibri" panose="020F0502020204030204" pitchFamily="34" charset="0"/>
                <a:cs typeface="Times New Roman" panose="02020603050405020304" pitchFamily="18" charset="0"/>
              </a:rPr>
              <a:t> = I</a:t>
            </a:r>
            <a:r>
              <a:rPr lang="id-ID" sz="2800" b="1" baseline="-25000" dirty="0">
                <a:latin typeface="Times New Roman" panose="02020603050405020304" pitchFamily="18" charset="0"/>
                <a:ea typeface="Calibri" panose="020F0502020204030204" pitchFamily="34" charset="0"/>
                <a:cs typeface="Times New Roman" panose="02020603050405020304" pitchFamily="18" charset="0"/>
              </a:rPr>
              <a:t>2</a:t>
            </a:r>
            <a:r>
              <a:rPr lang="id-ID" sz="2800" b="1" dirty="0">
                <a:latin typeface="Times New Roman" panose="02020603050405020304" pitchFamily="18" charset="0"/>
                <a:ea typeface="Calibri" panose="020F0502020204030204" pitchFamily="34" charset="0"/>
                <a:cs typeface="Times New Roman" panose="02020603050405020304" pitchFamily="18" charset="0"/>
              </a:rPr>
              <a:t> = I</a:t>
            </a:r>
            <a:r>
              <a:rPr lang="id-ID" sz="2800" b="1" baseline="-25000" dirty="0">
                <a:latin typeface="Times New Roman" panose="02020603050405020304" pitchFamily="18" charset="0"/>
                <a:ea typeface="Calibri" panose="020F0502020204030204" pitchFamily="34" charset="0"/>
                <a:cs typeface="Times New Roman" panose="02020603050405020304" pitchFamily="18" charset="0"/>
              </a:rPr>
              <a:t>3</a:t>
            </a:r>
            <a:endParaRPr lang="id-ID" sz="14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d-ID" sz="2800" b="1" dirty="0">
                <a:latin typeface="Times New Roman" panose="02020603050405020304" pitchFamily="18" charset="0"/>
                <a:ea typeface="Calibri" panose="020F0502020204030204" pitchFamily="34" charset="0"/>
                <a:cs typeface="Times New Roman" panose="02020603050405020304" pitchFamily="18" charset="0"/>
              </a:rPr>
              <a:t>V = V</a:t>
            </a:r>
            <a:r>
              <a:rPr lang="id-ID" sz="2800" b="1" baseline="-25000" dirty="0">
                <a:latin typeface="Times New Roman" panose="02020603050405020304" pitchFamily="18" charset="0"/>
                <a:ea typeface="Calibri" panose="020F0502020204030204" pitchFamily="34" charset="0"/>
                <a:cs typeface="Times New Roman" panose="02020603050405020304" pitchFamily="18" charset="0"/>
              </a:rPr>
              <a:t>1</a:t>
            </a:r>
            <a:r>
              <a:rPr lang="id-ID" sz="2800" b="1" dirty="0">
                <a:latin typeface="Times New Roman" panose="02020603050405020304" pitchFamily="18" charset="0"/>
                <a:ea typeface="Calibri" panose="020F0502020204030204" pitchFamily="34" charset="0"/>
                <a:cs typeface="Times New Roman" panose="02020603050405020304" pitchFamily="18" charset="0"/>
              </a:rPr>
              <a:t> + V</a:t>
            </a:r>
            <a:r>
              <a:rPr lang="id-ID" sz="2800" b="1" baseline="-25000" dirty="0">
                <a:latin typeface="Times New Roman" panose="02020603050405020304" pitchFamily="18" charset="0"/>
                <a:ea typeface="Calibri" panose="020F0502020204030204" pitchFamily="34" charset="0"/>
                <a:cs typeface="Times New Roman" panose="02020603050405020304" pitchFamily="18" charset="0"/>
              </a:rPr>
              <a:t>2</a:t>
            </a:r>
            <a:r>
              <a:rPr lang="id-ID" sz="2800" b="1" dirty="0">
                <a:latin typeface="Times New Roman" panose="02020603050405020304" pitchFamily="18" charset="0"/>
                <a:ea typeface="Calibri" panose="020F0502020204030204" pitchFamily="34" charset="0"/>
                <a:cs typeface="Times New Roman" panose="02020603050405020304" pitchFamily="18" charset="0"/>
              </a:rPr>
              <a:t> +</a:t>
            </a:r>
            <a:r>
              <a:rPr lang="id-ID" sz="2800" b="1" baseline="-25000" dirty="0">
                <a:latin typeface="Times New Roman" panose="02020603050405020304" pitchFamily="18" charset="0"/>
                <a:ea typeface="Calibri" panose="020F0502020204030204" pitchFamily="34" charset="0"/>
                <a:cs typeface="Times New Roman" panose="02020603050405020304" pitchFamily="18" charset="0"/>
              </a:rPr>
              <a:t> </a:t>
            </a:r>
            <a:r>
              <a:rPr lang="id-ID" sz="2800" b="1" dirty="0">
                <a:latin typeface="Times New Roman" panose="02020603050405020304" pitchFamily="18" charset="0"/>
                <a:ea typeface="Calibri" panose="020F0502020204030204" pitchFamily="34" charset="0"/>
                <a:cs typeface="Times New Roman" panose="02020603050405020304" pitchFamily="18" charset="0"/>
              </a:rPr>
              <a:t>V</a:t>
            </a:r>
            <a:r>
              <a:rPr lang="id-ID" sz="2800" b="1" baseline="-25000" dirty="0">
                <a:latin typeface="Times New Roman" panose="02020603050405020304" pitchFamily="18" charset="0"/>
                <a:ea typeface="Calibri" panose="020F0502020204030204" pitchFamily="34" charset="0"/>
                <a:cs typeface="Times New Roman" panose="02020603050405020304" pitchFamily="18" charset="0"/>
              </a:rPr>
              <a:t>3</a:t>
            </a:r>
            <a:endParaRPr lang="id-ID" sz="14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d-ID" sz="2800" b="1" dirty="0">
                <a:latin typeface="Times New Roman" panose="02020603050405020304" pitchFamily="18" charset="0"/>
                <a:ea typeface="Calibri" panose="020F0502020204030204" pitchFamily="34" charset="0"/>
                <a:cs typeface="Times New Roman" panose="02020603050405020304" pitchFamily="18" charset="0"/>
              </a:rPr>
              <a:t>R</a:t>
            </a:r>
            <a:r>
              <a:rPr lang="id-ID" sz="2800" b="1" baseline="-25000" dirty="0">
                <a:latin typeface="Times New Roman" panose="02020603050405020304" pitchFamily="18" charset="0"/>
                <a:ea typeface="Calibri" panose="020F0502020204030204" pitchFamily="34" charset="0"/>
                <a:cs typeface="Times New Roman" panose="02020603050405020304" pitchFamily="18" charset="0"/>
              </a:rPr>
              <a:t>S</a:t>
            </a:r>
            <a:r>
              <a:rPr lang="id-ID" sz="2800" b="1" dirty="0">
                <a:latin typeface="Times New Roman" panose="02020603050405020304" pitchFamily="18" charset="0"/>
                <a:ea typeface="Calibri" panose="020F0502020204030204" pitchFamily="34" charset="0"/>
                <a:cs typeface="Times New Roman" panose="02020603050405020304" pitchFamily="18" charset="0"/>
              </a:rPr>
              <a:t> = R</a:t>
            </a:r>
            <a:r>
              <a:rPr lang="id-ID" sz="2800" b="1" baseline="-25000" dirty="0">
                <a:latin typeface="Times New Roman" panose="02020603050405020304" pitchFamily="18" charset="0"/>
                <a:ea typeface="Calibri" panose="020F0502020204030204" pitchFamily="34" charset="0"/>
                <a:cs typeface="Times New Roman" panose="02020603050405020304" pitchFamily="18" charset="0"/>
              </a:rPr>
              <a:t>1</a:t>
            </a:r>
            <a:r>
              <a:rPr lang="id-ID" sz="2800" b="1" dirty="0">
                <a:latin typeface="Times New Roman" panose="02020603050405020304" pitchFamily="18" charset="0"/>
                <a:ea typeface="Calibri" panose="020F0502020204030204" pitchFamily="34" charset="0"/>
                <a:cs typeface="Times New Roman" panose="02020603050405020304" pitchFamily="18" charset="0"/>
              </a:rPr>
              <a:t> + R</a:t>
            </a:r>
            <a:r>
              <a:rPr lang="id-ID" sz="2800" b="1" baseline="-25000" dirty="0">
                <a:latin typeface="Times New Roman" panose="02020603050405020304" pitchFamily="18" charset="0"/>
                <a:ea typeface="Calibri" panose="020F0502020204030204" pitchFamily="34" charset="0"/>
                <a:cs typeface="Times New Roman" panose="02020603050405020304" pitchFamily="18" charset="0"/>
              </a:rPr>
              <a:t>2</a:t>
            </a:r>
            <a:r>
              <a:rPr lang="id-ID" sz="2800" b="1" dirty="0">
                <a:latin typeface="Times New Roman" panose="02020603050405020304" pitchFamily="18" charset="0"/>
                <a:ea typeface="Calibri" panose="020F0502020204030204" pitchFamily="34" charset="0"/>
                <a:cs typeface="Times New Roman" panose="02020603050405020304" pitchFamily="18" charset="0"/>
              </a:rPr>
              <a:t> +</a:t>
            </a:r>
            <a:r>
              <a:rPr lang="id-ID" sz="2800" b="1" baseline="-25000" dirty="0">
                <a:latin typeface="Times New Roman" panose="02020603050405020304" pitchFamily="18" charset="0"/>
                <a:ea typeface="Calibri" panose="020F0502020204030204" pitchFamily="34" charset="0"/>
                <a:cs typeface="Times New Roman" panose="02020603050405020304" pitchFamily="18" charset="0"/>
              </a:rPr>
              <a:t> </a:t>
            </a:r>
            <a:r>
              <a:rPr lang="id-ID" sz="2800" b="1" dirty="0">
                <a:latin typeface="Times New Roman" panose="02020603050405020304" pitchFamily="18" charset="0"/>
                <a:ea typeface="Calibri" panose="020F0502020204030204" pitchFamily="34" charset="0"/>
                <a:cs typeface="Times New Roman" panose="02020603050405020304" pitchFamily="18" charset="0"/>
              </a:rPr>
              <a:t>R</a:t>
            </a:r>
            <a:r>
              <a:rPr lang="id-ID" sz="2800" b="1" baseline="-25000" dirty="0">
                <a:latin typeface="Times New Roman" panose="02020603050405020304" pitchFamily="18" charset="0"/>
                <a:ea typeface="Calibri" panose="020F0502020204030204" pitchFamily="34" charset="0"/>
                <a:cs typeface="Times New Roman" panose="02020603050405020304" pitchFamily="18" charset="0"/>
              </a:rPr>
              <a:t>3</a:t>
            </a:r>
            <a:endParaRPr lang="id-ID" sz="14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Rectangle 8"/>
          <p:cNvSpPr/>
          <p:nvPr/>
        </p:nvSpPr>
        <p:spPr>
          <a:xfrm>
            <a:off x="7286696" y="3940116"/>
            <a:ext cx="3311484" cy="1292662"/>
          </a:xfrm>
          <a:prstGeom prst="rect">
            <a:avLst/>
          </a:prstGeom>
        </p:spPr>
        <p:txBody>
          <a:bodyPr wrap="none">
            <a:spAutoFit/>
          </a:bodyPr>
          <a:lstStyle/>
          <a:p>
            <a:r>
              <a:rPr lang="id-ID" b="1" dirty="0" smtClean="0">
                <a:latin typeface="Times New Roman" panose="02020603050405020304" pitchFamily="18" charset="0"/>
                <a:ea typeface="Calibri" panose="020F0502020204030204" pitchFamily="34" charset="0"/>
                <a:cs typeface="Times New Roman" panose="02020603050405020304" pitchFamily="18" charset="0"/>
              </a:rPr>
              <a:t>Dimana :</a:t>
            </a:r>
          </a:p>
          <a:p>
            <a:r>
              <a:rPr lang="id-ID"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id-ID"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id-ID" sz="2000" b="1" baseline="-25000" dirty="0" smtClean="0">
                <a:latin typeface="Times New Roman" panose="02020603050405020304" pitchFamily="18" charset="0"/>
                <a:ea typeface="Calibri" panose="020F0502020204030204" pitchFamily="34" charset="0"/>
                <a:cs typeface="Times New Roman" panose="02020603050405020304" pitchFamily="18" charset="0"/>
              </a:rPr>
              <a:t>  </a:t>
            </a:r>
            <a:r>
              <a:rPr lang="id-ID" sz="2000" dirty="0" smtClean="0">
                <a:latin typeface="Times New Roman" panose="02020603050405020304" pitchFamily="18" charset="0"/>
                <a:cs typeface="Times New Roman" panose="02020603050405020304" pitchFamily="18" charset="0"/>
              </a:rPr>
              <a:t>= Hambatan pengganti seri</a:t>
            </a:r>
          </a:p>
          <a:p>
            <a:r>
              <a:rPr lang="id-ID" sz="2000" dirty="0" smtClean="0">
                <a:latin typeface="Times New Roman" panose="02020603050405020304" pitchFamily="18" charset="0"/>
                <a:cs typeface="Times New Roman" panose="02020603050405020304" pitchFamily="18" charset="0"/>
              </a:rPr>
              <a:t>I    = Arus</a:t>
            </a:r>
          </a:p>
          <a:p>
            <a:r>
              <a:rPr lang="id-ID" sz="2000" dirty="0" smtClean="0">
                <a:latin typeface="Times New Roman" panose="02020603050405020304" pitchFamily="18" charset="0"/>
                <a:cs typeface="Times New Roman" panose="02020603050405020304" pitchFamily="18" charset="0"/>
              </a:rPr>
              <a:t>V   = Tegangan</a:t>
            </a:r>
            <a:endParaRPr lang="id-ID"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68249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1000</TotalTime>
  <Words>717</Words>
  <Application>Microsoft Office PowerPoint</Application>
  <PresentationFormat>Widescreen</PresentationFormat>
  <Paragraphs>102</Paragraphs>
  <Slides>18</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Calibri</vt:lpstr>
      <vt:lpstr>Calibri Light</vt:lpstr>
      <vt:lpstr>Cambria Math</vt:lpstr>
      <vt:lpstr>Merriweather</vt:lpstr>
      <vt:lpstr>Open Sans</vt:lpstr>
      <vt:lpstr>Times New Roman</vt:lpstr>
      <vt:lpstr>verdana</vt:lpstr>
      <vt:lpstr>Office Theme</vt:lpstr>
      <vt:lpstr>DASAR KONVERSI ENERGI LISTRIK</vt:lpstr>
      <vt:lpstr>1. SEL SURYA</vt:lpstr>
      <vt:lpstr>2. TEGANGAN YANG DIHASILKAN SOLAR CELL </vt:lpstr>
      <vt:lpstr>3. SATUAN UKURAN PANEL SURYA</vt:lpstr>
      <vt:lpstr>PowerPoint Presentation</vt:lpstr>
      <vt:lpstr>PowerPoint Presentation</vt:lpstr>
      <vt:lpstr>4. PEMAHAMAN RANGKAIAN SERI DAN PARALEL </vt:lpstr>
      <vt:lpstr>PowerPoint Presentation</vt:lpstr>
      <vt:lpstr>4.1. Rangkaian Seri</vt:lpstr>
      <vt:lpstr>4.2. Hubungan Seri Sel Surya</vt:lpstr>
      <vt:lpstr>4.3. Rangkaian Paralel</vt:lpstr>
      <vt:lpstr>4.4. Hubungan Paralel Sel Surya</vt:lpstr>
      <vt:lpstr>4.5. Rangkaian Campuran</vt:lpstr>
      <vt:lpstr>6. SISTEM SEL SURYA</vt:lpstr>
      <vt:lpstr>PowerPoint Presentation</vt:lpstr>
      <vt:lpstr>PUSTAKA</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Sejarah &amp; Perkembangan Mikroprosesor</dc:title>
  <dc:creator>ferry rahmat astianta Bukit</dc:creator>
  <cp:lastModifiedBy>Faisal</cp:lastModifiedBy>
  <cp:revision>119</cp:revision>
  <dcterms:created xsi:type="dcterms:W3CDTF">2017-09-18T14:30:24Z</dcterms:created>
  <dcterms:modified xsi:type="dcterms:W3CDTF">2019-07-02T21:41:09Z</dcterms:modified>
</cp:coreProperties>
</file>